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diagrams/data8.xml" ContentType="application/vnd.openxmlformats-officedocument.drawingml.diagramData+xml"/>
  <Override PartName="/ppt/diagrams/data9.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10.xml" ContentType="application/vnd.openxmlformats-officedocument.drawingml.diagramData+xml"/>
  <Override PartName="/ppt/diagrams/data4.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rawings/drawing1.xml" ContentType="application/vnd.openxmlformats-officedocument.drawingml.chartshapes+xml"/>
  <Override PartName="/ppt/diagrams/data7.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98.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118.xml" ContentType="application/vnd.openxmlformats-officedocument.presentationml.notesSlide+xml"/>
  <Override PartName="/ppt/notesSlides/notesSlide99.xml" ContentType="application/vnd.openxmlformats-officedocument.presentationml.notesSlide+xml"/>
  <Override PartName="/ppt/notesSlides/notesSlide94.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93.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95.xml" ContentType="application/vnd.openxmlformats-officedocument.presentationml.notesSlide+xml"/>
  <Override PartName="/ppt/notesSlides/notesSlide115.xml" ContentType="application/vnd.openxmlformats-officedocument.presentationml.notesSlide+xml"/>
  <Override PartName="/ppt/notesSlides/notesSlide96.xml" ContentType="application/vnd.openxmlformats-officedocument.presentationml.notesSlide+xml"/>
  <Override PartName="/ppt/notesSlides/notesSlide116.xml" ContentType="application/vnd.openxmlformats-officedocument.presentationml.notesSlide+xml"/>
  <Override PartName="/ppt/notesSlides/notesSlide97.xml" ContentType="application/vnd.openxmlformats-officedocument.presentationml.notesSlide+xml"/>
  <Override PartName="/ppt/notesSlides/notesSlide117.xml" ContentType="application/vnd.openxmlformats-officedocument.presentationml.notesSlide+xml"/>
  <Override PartName="/ppt/notesMasters/notesMaster1.xml" ContentType="application/vnd.openxmlformats-officedocument.presentationml.notesMaster+xml"/>
  <Override PartName="/ppt/diagrams/colors14.xml" ContentType="application/vnd.openxmlformats-officedocument.drawingml.diagramColors+xml"/>
  <Override PartName="/ppt/diagrams/drawing14.xml" ContentType="application/vnd.ms-office.drawingml.diagramDrawing+xml"/>
  <Override PartName="/ppt/theme/theme1.xml" ContentType="application/vnd.openxmlformats-officedocument.theme+xml"/>
  <Override PartName="/ppt/diagrams/colors20.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4.xml" ContentType="application/vnd.openxmlformats-officedocument.drawingml.diagram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rawing20.xml" ContentType="application/vnd.ms-office.drawingml.diagramDrawing+xml"/>
  <Override PartName="/ppt/diagrams/layout12.xml" ContentType="application/vnd.openxmlformats-officedocument.drawingml.diagramLayout+xml"/>
  <Override PartName="/ppt/diagrams/drawing12.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20.xml" ContentType="application/vnd.openxmlformats-officedocument.drawingml.diagramLayout+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quickStyle20.xml" ContentType="application/vnd.openxmlformats-officedocument.drawingml.diagramStyle+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layout21.xml" ContentType="application/vnd.openxmlformats-officedocument.drawingml.diagramLayout+xml"/>
  <Override PartName="/ppt/diagrams/layout19.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authors.xml" ContentType="application/vnd.ms-powerpoint.authors+xml"/>
  <Override PartName="/ppt/diagrams/quickStyle12.xml" ContentType="application/vnd.openxmlformats-officedocument.drawingml.diagramStyle+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colors12.xml" ContentType="application/vnd.openxmlformats-officedocument.drawingml.diagramColors+xml"/>
  <Override PartName="/ppt/diagrams/layout14.xml" ContentType="application/vnd.openxmlformats-officedocument.drawingml.diagramLayout+xml"/>
  <Override PartName="/ppt/diagrams/quickStyle1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0"/>
  </p:notesMasterIdLst>
  <p:sldIdLst>
    <p:sldId id="300" r:id="rId2"/>
    <p:sldId id="330" r:id="rId3"/>
    <p:sldId id="332" r:id="rId4"/>
    <p:sldId id="473" r:id="rId5"/>
    <p:sldId id="495" r:id="rId6"/>
    <p:sldId id="335" r:id="rId7"/>
    <p:sldId id="499" r:id="rId8"/>
    <p:sldId id="336" r:id="rId9"/>
    <p:sldId id="337" r:id="rId10"/>
    <p:sldId id="348" r:id="rId11"/>
    <p:sldId id="455" r:id="rId12"/>
    <p:sldId id="277" r:id="rId13"/>
    <p:sldId id="456" r:id="rId14"/>
    <p:sldId id="419" r:id="rId15"/>
    <p:sldId id="426" r:id="rId16"/>
    <p:sldId id="421" r:id="rId17"/>
    <p:sldId id="427" r:id="rId18"/>
    <p:sldId id="423" r:id="rId19"/>
    <p:sldId id="428" r:id="rId20"/>
    <p:sldId id="429" r:id="rId21"/>
    <p:sldId id="425" r:id="rId22"/>
    <p:sldId id="457" r:id="rId23"/>
    <p:sldId id="430" r:id="rId24"/>
    <p:sldId id="470" r:id="rId25"/>
    <p:sldId id="432" r:id="rId26"/>
    <p:sldId id="496" r:id="rId27"/>
    <p:sldId id="497" r:id="rId28"/>
    <p:sldId id="498" r:id="rId29"/>
    <p:sldId id="525" r:id="rId30"/>
    <p:sldId id="338" r:id="rId31"/>
    <p:sldId id="433" r:id="rId32"/>
    <p:sldId id="435" r:id="rId33"/>
    <p:sldId id="434" r:id="rId34"/>
    <p:sldId id="491" r:id="rId35"/>
    <p:sldId id="475" r:id="rId36"/>
    <p:sldId id="474" r:id="rId37"/>
    <p:sldId id="438" r:id="rId38"/>
    <p:sldId id="436" r:id="rId39"/>
    <p:sldId id="442" r:id="rId40"/>
    <p:sldId id="492" r:id="rId41"/>
    <p:sldId id="478" r:id="rId42"/>
    <p:sldId id="502" r:id="rId43"/>
    <p:sldId id="394" r:id="rId44"/>
    <p:sldId id="396" r:id="rId45"/>
    <p:sldId id="444" r:id="rId46"/>
    <p:sldId id="445" r:id="rId47"/>
    <p:sldId id="479" r:id="rId48"/>
    <p:sldId id="480" r:id="rId49"/>
    <p:sldId id="399" r:id="rId50"/>
    <p:sldId id="486" r:id="rId51"/>
    <p:sldId id="402" r:id="rId52"/>
    <p:sldId id="482" r:id="rId53"/>
    <p:sldId id="503" r:id="rId54"/>
    <p:sldId id="484" r:id="rId55"/>
    <p:sldId id="493" r:id="rId56"/>
    <p:sldId id="494" r:id="rId57"/>
    <p:sldId id="485" r:id="rId58"/>
    <p:sldId id="489" r:id="rId59"/>
    <p:sldId id="490" r:id="rId60"/>
    <p:sldId id="446" r:id="rId61"/>
    <p:sldId id="501" r:id="rId62"/>
    <p:sldId id="339" r:id="rId63"/>
    <p:sldId id="340" r:id="rId64"/>
    <p:sldId id="450" r:id="rId65"/>
    <p:sldId id="451" r:id="rId66"/>
    <p:sldId id="504" r:id="rId67"/>
    <p:sldId id="523" r:id="rId68"/>
    <p:sldId id="524" r:id="rId69"/>
    <p:sldId id="468" r:id="rId70"/>
    <p:sldId id="461" r:id="rId71"/>
    <p:sldId id="469" r:id="rId72"/>
    <p:sldId id="454" r:id="rId73"/>
    <p:sldId id="447" r:id="rId74"/>
    <p:sldId id="458" r:id="rId75"/>
    <p:sldId id="526" r:id="rId76"/>
    <p:sldId id="500" r:id="rId77"/>
    <p:sldId id="505" r:id="rId78"/>
    <p:sldId id="506" r:id="rId79"/>
    <p:sldId id="527" r:id="rId80"/>
    <p:sldId id="528" r:id="rId81"/>
    <p:sldId id="529" r:id="rId82"/>
    <p:sldId id="530" r:id="rId83"/>
    <p:sldId id="467" r:id="rId84"/>
    <p:sldId id="487" r:id="rId85"/>
    <p:sldId id="531" r:id="rId86"/>
    <p:sldId id="532" r:id="rId87"/>
    <p:sldId id="515" r:id="rId88"/>
    <p:sldId id="341" r:id="rId89"/>
    <p:sldId id="463" r:id="rId90"/>
    <p:sldId id="533" r:id="rId91"/>
    <p:sldId id="534" r:id="rId92"/>
    <p:sldId id="535" r:id="rId93"/>
    <p:sldId id="514" r:id="rId94"/>
    <p:sldId id="342" r:id="rId95"/>
    <p:sldId id="465" r:id="rId96"/>
    <p:sldId id="466" r:id="rId97"/>
    <p:sldId id="536" r:id="rId98"/>
    <p:sldId id="537" r:id="rId99"/>
    <p:sldId id="343" r:id="rId100"/>
    <p:sldId id="538" r:id="rId101"/>
    <p:sldId id="345" r:id="rId102"/>
    <p:sldId id="539" r:id="rId103"/>
    <p:sldId id="540" r:id="rId104"/>
    <p:sldId id="346" r:id="rId105"/>
    <p:sldId id="541" r:id="rId106"/>
    <p:sldId id="507" r:id="rId107"/>
    <p:sldId id="542" r:id="rId108"/>
    <p:sldId id="543" r:id="rId109"/>
    <p:sldId id="476" r:id="rId110"/>
    <p:sldId id="477" r:id="rId111"/>
    <p:sldId id="544" r:id="rId112"/>
    <p:sldId id="545" r:id="rId113"/>
    <p:sldId id="344" r:id="rId114"/>
    <p:sldId id="459" r:id="rId115"/>
    <p:sldId id="546" r:id="rId116"/>
    <p:sldId id="547" r:id="rId117"/>
    <p:sldId id="548" r:id="rId118"/>
    <p:sldId id="471" r:id="rId119"/>
    <p:sldId id="472" r:id="rId120"/>
    <p:sldId id="488" r:id="rId121"/>
    <p:sldId id="516" r:id="rId122"/>
    <p:sldId id="347" r:id="rId123"/>
    <p:sldId id="549" r:id="rId124"/>
    <p:sldId id="550" r:id="rId125"/>
    <p:sldId id="483" r:id="rId126"/>
    <p:sldId id="481" r:id="rId127"/>
    <p:sldId id="551" r:id="rId128"/>
    <p:sldId id="517"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C439E-462A-0363-03D3-75648E7255C2}" name="Stephanie Kung" initials="SK" userId="S::skung@guttmacher.org::c2944ec2-2165-480b-876c-0441b0957e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015"/>
    <a:srgbClr val="BFA1E2"/>
    <a:srgbClr val="42B8B3"/>
    <a:srgbClr val="89C665"/>
    <a:srgbClr val="CDCADB"/>
    <a:srgbClr val="C0529E"/>
    <a:srgbClr val="6E2896"/>
    <a:srgbClr val="E36136"/>
    <a:srgbClr val="0E6779"/>
    <a:srgbClr val="8A6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2B22E-9F41-421F-87DD-73C272022E3E}" v="44" dt="2022-10-10T16:40:25.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9"/>
    <p:restoredTop sz="65408" autoAdjust="0"/>
  </p:normalViewPr>
  <p:slideViewPr>
    <p:cSldViewPr snapToGrid="0" snapToObjects="1">
      <p:cViewPr varScale="1">
        <p:scale>
          <a:sx n="74" d="100"/>
          <a:sy n="74" d="100"/>
        </p:scale>
        <p:origin x="185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139"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136"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K:\Projects\499%20Global%20Gag%20Rule\6-Products\8.%20UAPS%202019\Abortion%20measurement\3.%20Final%20paper\Old\Abortion%20and%20IUDimplant%20estimat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K:\Projects\499%20Global%20Gag%20Rule\6-Products\8.%20UAPS%202019\Abortion%20measurement\3.%20Final%20paper\Old\Abortion%20and%20IUDimplant%20estima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y-dfs01\Guttmacher\Projects\499%20Global%20Gag%20Rule\6-Products\11.%20PAC_SAC%20paper\PAC_SAC%204%208%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y-dfs01\Guttmacher\Projects\499%20Global%20Gag%20Rule\6-Products\11.%20PAC_SAC%20paper\PAC_SAC%204%208%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y-dfs01\Guttmacher\Projects\499%20Global%20Gag%20Rule\6-Products\11.%20PAC_SAC%20paper\PAC_SAC%204%208%202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62397228721254E-2"/>
          <c:y val="3.0786898488583136E-2"/>
          <c:w val="0.90716461108657898"/>
          <c:h val="0.92163846838824603"/>
        </c:manualLayout>
      </c:layout>
      <c:scatterChart>
        <c:scatterStyle val="lineMarker"/>
        <c:varyColors val="0"/>
        <c:ser>
          <c:idx val="0"/>
          <c:order val="0"/>
          <c:spPr>
            <a:ln w="25400" cap="rnd">
              <a:noFill/>
              <a:round/>
            </a:ln>
            <a:effectLst/>
          </c:spPr>
          <c:marker>
            <c:symbol val="circle"/>
            <c:size val="6"/>
            <c:spPr>
              <a:solidFill>
                <a:schemeClr val="bg1">
                  <a:lumMod val="50000"/>
                </a:schemeClr>
              </a:solidFill>
              <a:ln w="9525">
                <a:noFill/>
              </a:ln>
              <a:effectLst/>
            </c:spPr>
          </c:marker>
          <c:dLbls>
            <c:dLbl>
              <c:idx val="0"/>
              <c:layout>
                <c:manualLayout>
                  <c:x val="-0.21353664099573599"/>
                  <c:y val="-2.8322774872294302E-3"/>
                </c:manualLayout>
              </c:layout>
              <c:tx>
                <c:rich>
                  <a:bodyPr/>
                  <a:lstStyle/>
                  <a:p>
                    <a:fld id="{7F7E1263-4E1E-4D3E-B998-449BD2F28D1F}" type="CELLRANGE">
                      <a:rPr lang="en-US" baseline="0"/>
                      <a:pPr/>
                      <a:t>[CELLRANGE]</a:t>
                    </a:fld>
                    <a:r>
                      <a:rPr lang="en-US" baseline="0"/>
                      <a:t>, </a:t>
                    </a:r>
                    <a:fld id="{0DCAE92A-FACB-4CC1-A45E-32BED10DF91B}"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0BD-4DCB-ABD4-DB6BA8384242}"/>
                </c:ext>
              </c:extLst>
            </c:dLbl>
            <c:dLbl>
              <c:idx val="1"/>
              <c:layout>
                <c:manualLayout>
                  <c:x val="-0.16605541565371501"/>
                  <c:y val="-3.4452623311825299E-3"/>
                </c:manualLayout>
              </c:layout>
              <c:tx>
                <c:rich>
                  <a:bodyPr/>
                  <a:lstStyle/>
                  <a:p>
                    <a:fld id="{8ABB14C6-BEF9-4ED3-AC85-BD28AA791235}" type="CELLRANGE">
                      <a:rPr lang="en-US" baseline="0"/>
                      <a:pPr/>
                      <a:t>[CELLRANGE]</a:t>
                    </a:fld>
                    <a:r>
                      <a:rPr lang="en-US" baseline="0"/>
                      <a:t>, </a:t>
                    </a:r>
                    <a:fld id="{F8DB112B-1D36-4254-A977-B42B8EBE8D87}"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0BD-4DCB-ABD4-DB6BA8384242}"/>
                </c:ext>
              </c:extLst>
            </c:dLbl>
            <c:dLbl>
              <c:idx val="2"/>
              <c:layout>
                <c:manualLayout>
                  <c:x val="-0.216524216524216"/>
                  <c:y val="-3.4453057708871701E-3"/>
                </c:manualLayout>
              </c:layout>
              <c:tx>
                <c:rich>
                  <a:bodyPr/>
                  <a:lstStyle/>
                  <a:p>
                    <a:fld id="{6C2851E8-FE16-4EE0-8D58-2BB104D36AF5}" type="CELLRANGE">
                      <a:rPr lang="en-US" baseline="0" dirty="0"/>
                      <a:pPr/>
                      <a:t>[CELLRANGE]</a:t>
                    </a:fld>
                    <a:r>
                      <a:rPr lang="en-US" baseline="0" dirty="0"/>
                      <a:t>, </a:t>
                    </a:r>
                    <a:fld id="{C2D39932-AEE3-4C71-A848-5788CE6F1695}" type="YVALUE">
                      <a:rPr lang="en-US" baseline="0" dirty="0"/>
                      <a:pPr/>
                      <a:t>[Y VALUE]</a:t>
                    </a:fld>
                    <a:endParaRPr lang="en-US" baseline="0" dirty="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0BD-4DCB-ABD4-DB6BA8384242}"/>
                </c:ext>
              </c:extLst>
            </c:dLbl>
            <c:dLbl>
              <c:idx val="3"/>
              <c:layout>
                <c:manualLayout>
                  <c:x val="-0.136353155416925"/>
                  <c:y val="-4.8893542972421201E-3"/>
                </c:manualLayout>
              </c:layout>
              <c:tx>
                <c:rich>
                  <a:bodyPr/>
                  <a:lstStyle/>
                  <a:p>
                    <a:fld id="{FA46973F-D84E-4044-BB4F-B1D1363343CF}" type="CELLRANGE">
                      <a:rPr lang="en-US" baseline="0"/>
                      <a:pPr/>
                      <a:t>[CELLRANGE]</a:t>
                    </a:fld>
                    <a:r>
                      <a:rPr lang="en-US" baseline="0"/>
                      <a:t>, </a:t>
                    </a:r>
                    <a:fld id="{2B527FDD-1FF1-490E-BBA5-7CC19AA8FA70}"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0BD-4DCB-ABD4-DB6BA8384242}"/>
                </c:ext>
              </c:extLst>
            </c:dLbl>
            <c:spPr>
              <a:noFill/>
              <a:ln>
                <a:noFill/>
              </a:ln>
              <a:effectLst/>
            </c:spPr>
            <c:txPr>
              <a:bodyPr rot="0" spcFirstLastPara="1" vertOverflow="overflow" horzOverflow="overflow"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both"/>
            <c:errValType val="cust"/>
            <c:noEndCap val="0"/>
            <c:plus>
              <c:numRef>
                <c:f>'Fig. 5 Abortion ET'!$F$9:$F$12</c:f>
                <c:numCache>
                  <c:formatCode>General</c:formatCode>
                  <c:ptCount val="4"/>
                  <c:pt idx="0">
                    <c:v>3.8999999999999981</c:v>
                  </c:pt>
                  <c:pt idx="1">
                    <c:v>0.8</c:v>
                  </c:pt>
                  <c:pt idx="2">
                    <c:v>4.1523220973782768</c:v>
                  </c:pt>
                  <c:pt idx="3">
                    <c:v>1.2401</c:v>
                  </c:pt>
                </c:numCache>
              </c:numRef>
            </c:plus>
            <c:minus>
              <c:numRef>
                <c:f>'Fig. 5 Abortion ET'!$E$9:$E$12</c:f>
                <c:numCache>
                  <c:formatCode>General</c:formatCode>
                  <c:ptCount val="4"/>
                  <c:pt idx="0">
                    <c:v>3.9</c:v>
                  </c:pt>
                  <c:pt idx="1">
                    <c:v>0.7</c:v>
                  </c:pt>
                  <c:pt idx="2">
                    <c:v>3.7309363295880149</c:v>
                  </c:pt>
                  <c:pt idx="3">
                    <c:v>1.2401</c:v>
                  </c:pt>
                </c:numCache>
              </c:numRef>
            </c:minus>
            <c:spPr>
              <a:noFill/>
              <a:ln w="22225" cap="flat" cmpd="sng" algn="ctr">
                <a:solidFill>
                  <a:schemeClr val="bg1">
                    <a:lumMod val="65000"/>
                  </a:schemeClr>
                </a:solidFill>
                <a:round/>
              </a:ln>
              <a:effectLst/>
            </c:spPr>
          </c:errBars>
          <c:yVal>
            <c:numRef>
              <c:f>'Fig. 5 Abortion ET'!$B$9:$B$12</c:f>
              <c:numCache>
                <c:formatCode>0.0</c:formatCode>
                <c:ptCount val="4"/>
                <c:pt idx="0">
                  <c:v>14.5</c:v>
                </c:pt>
                <c:pt idx="1">
                  <c:v>4.7</c:v>
                </c:pt>
                <c:pt idx="2">
                  <c:v>28</c:v>
                </c:pt>
                <c:pt idx="3">
                  <c:v>2.5085999999999999</c:v>
                </c:pt>
              </c:numCache>
            </c:numRef>
          </c:yVal>
          <c:smooth val="0"/>
          <c:extLst>
            <c:ext xmlns:c15="http://schemas.microsoft.com/office/drawing/2012/chart" uri="{02D57815-91ED-43cb-92C2-25804820EDAC}">
              <c15:datalabelsRange>
                <c15:f>'Fig. 5 Abortion ET'!$A$9:$A$12</c15:f>
                <c15:dlblRangeCache>
                  <c:ptCount val="4"/>
                  <c:pt idx="0">
                    <c:v>Confidante</c:v>
                  </c:pt>
                  <c:pt idx="1">
                    <c:v>Unadjusted NSUM</c:v>
                  </c:pt>
                  <c:pt idx="2">
                    <c:v>AICM estimate, 2014*</c:v>
                  </c:pt>
                  <c:pt idx="3">
                    <c:v>Direct report</c:v>
                  </c:pt>
                </c15:dlblRangeCache>
              </c15:datalabelsRange>
            </c:ext>
            <c:ext xmlns:c16="http://schemas.microsoft.com/office/drawing/2014/chart" uri="{C3380CC4-5D6E-409C-BE32-E72D297353CC}">
              <c16:uniqueId val="{00000004-30BD-4DCB-ABD4-DB6BA8384242}"/>
            </c:ext>
          </c:extLst>
        </c:ser>
        <c:dLbls>
          <c:showLegendKey val="0"/>
          <c:showVal val="0"/>
          <c:showCatName val="0"/>
          <c:showSerName val="0"/>
          <c:showPercent val="0"/>
          <c:showBubbleSize val="0"/>
        </c:dLbls>
        <c:axId val="2127988016"/>
        <c:axId val="2127836912"/>
      </c:scatterChart>
      <c:valAx>
        <c:axId val="2127988016"/>
        <c:scaling>
          <c:orientation val="minMax"/>
        </c:scaling>
        <c:delete val="1"/>
        <c:axPos val="b"/>
        <c:numFmt formatCode="0.0" sourceLinked="1"/>
        <c:majorTickMark val="none"/>
        <c:minorTickMark val="none"/>
        <c:tickLblPos val="nextTo"/>
        <c:crossAx val="2127836912"/>
        <c:crosses val="autoZero"/>
        <c:crossBetween val="midCat"/>
      </c:valAx>
      <c:valAx>
        <c:axId val="2127836912"/>
        <c:scaling>
          <c:orientation val="minMax"/>
          <c:max val="70"/>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7988016"/>
        <c:crosses val="autoZero"/>
        <c:crossBetween val="midCat"/>
      </c:valAx>
      <c:spPr>
        <a:noFill/>
        <a:ln>
          <a:solidFill>
            <a:schemeClr val="accent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25505515308704E-2"/>
          <c:y val="1.9563738860336102E-2"/>
          <c:w val="0.90716461108657898"/>
          <c:h val="0.92163846838824603"/>
        </c:manualLayout>
      </c:layout>
      <c:scatterChart>
        <c:scatterStyle val="lineMarker"/>
        <c:varyColors val="0"/>
        <c:ser>
          <c:idx val="0"/>
          <c:order val="0"/>
          <c:spPr>
            <a:ln w="25400" cap="rnd">
              <a:noFill/>
              <a:round/>
            </a:ln>
            <a:effectLst/>
          </c:spPr>
          <c:marker>
            <c:symbol val="circle"/>
            <c:size val="10"/>
            <c:spPr>
              <a:solidFill>
                <a:schemeClr val="bg1">
                  <a:lumMod val="50000"/>
                </a:schemeClr>
              </a:solidFill>
              <a:ln w="9525">
                <a:noFill/>
              </a:ln>
              <a:effectLst/>
            </c:spPr>
          </c:marker>
          <c:dLbls>
            <c:dLbl>
              <c:idx val="0"/>
              <c:layout>
                <c:manualLayout>
                  <c:x val="-0.20078739637173901"/>
                  <c:y val="-3.1034047340669499E-17"/>
                </c:manualLayout>
              </c:layout>
              <c:tx>
                <c:rich>
                  <a:bodyPr/>
                  <a:lstStyle/>
                  <a:p>
                    <a:fld id="{18BE7F91-267B-40B7-AD18-DA95A0D68AAB}" type="CELLRANGE">
                      <a:rPr lang="en-US" baseline="0"/>
                      <a:pPr/>
                      <a:t>[CELLRANGE]</a:t>
                    </a:fld>
                    <a:r>
                      <a:rPr lang="en-US" baseline="0"/>
                      <a:t>, </a:t>
                    </a:r>
                    <a:fld id="{AE345CE5-A4B0-4DE2-8582-D57F22AEDF25}"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4A3-4754-AAD6-081F84FDE3FB}"/>
                </c:ext>
              </c:extLst>
            </c:dLbl>
            <c:dLbl>
              <c:idx val="1"/>
              <c:layout>
                <c:manualLayout>
                  <c:x val="-0.227287354742021"/>
                  <c:y val="-3.4452855649625899E-3"/>
                </c:manualLayout>
              </c:layout>
              <c:tx>
                <c:rich>
                  <a:bodyPr/>
                  <a:lstStyle/>
                  <a:p>
                    <a:fld id="{3D0A0F1E-5D99-4EB8-8F5B-C4E811290321}" type="CELLRANGE">
                      <a:rPr lang="en-US" baseline="0"/>
                      <a:pPr/>
                      <a:t>[CELLRANGE]</a:t>
                    </a:fld>
                    <a:r>
                      <a:rPr lang="en-US" baseline="0"/>
                      <a:t>, </a:t>
                    </a:r>
                    <a:fld id="{898B181C-839E-4260-80F2-83C9526BEA40}"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4A3-4754-AAD6-081F84FDE3FB}"/>
                </c:ext>
              </c:extLst>
            </c:dLbl>
            <c:dLbl>
              <c:idx val="2"/>
              <c:layout>
                <c:manualLayout>
                  <c:x val="-0.23633289765300899"/>
                  <c:y val="-3.9870836446770801E-2"/>
                </c:manualLayout>
              </c:layout>
              <c:tx>
                <c:rich>
                  <a:bodyPr/>
                  <a:lstStyle/>
                  <a:p>
                    <a:fld id="{81A73FCB-4177-4B57-B63E-B5706687BED0}" type="CELLRANGE">
                      <a:rPr lang="en-US" baseline="0" dirty="0"/>
                      <a:pPr/>
                      <a:t>[CELLRANGE]</a:t>
                    </a:fld>
                    <a:r>
                      <a:rPr lang="en-US" baseline="0" dirty="0"/>
                      <a:t>, </a:t>
                    </a:r>
                    <a:fld id="{622D5F70-C80F-4F98-AB35-3C19F9214931}" type="YVALUE">
                      <a:rPr lang="en-US" baseline="0" dirty="0"/>
                      <a:pPr/>
                      <a:t>[Y VALUE]</a:t>
                    </a:fld>
                    <a:endParaRPr lang="en-US" baseline="0" dirty="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4A3-4754-AAD6-081F84FDE3FB}"/>
                </c:ext>
              </c:extLst>
            </c:dLbl>
            <c:dLbl>
              <c:idx val="3"/>
              <c:layout>
                <c:manualLayout>
                  <c:x val="-0.12324678405365"/>
                  <c:y val="1.44409196605941E-3"/>
                </c:manualLayout>
              </c:layout>
              <c:tx>
                <c:rich>
                  <a:bodyPr/>
                  <a:lstStyle/>
                  <a:p>
                    <a:r>
                      <a:rPr lang="en-US" baseline="0"/>
                      <a:t>2016 DHS, </a:t>
                    </a:r>
                    <a:fld id="{8B504FD0-9E95-47BE-A578-DA79C89DCDA1}"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4A3-4754-AAD6-081F84FDE3F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both"/>
            <c:errValType val="cust"/>
            <c:noEndCap val="0"/>
            <c:plus>
              <c:numRef>
                <c:f>'Fig. 6 IUD ET'!$F$9:$F$12</c:f>
                <c:numCache>
                  <c:formatCode>General</c:formatCode>
                  <c:ptCount val="4"/>
                  <c:pt idx="0">
                    <c:v>1.4999999999999999E-2</c:v>
                  </c:pt>
                  <c:pt idx="1">
                    <c:v>7.0000000000000001E-3</c:v>
                  </c:pt>
                  <c:pt idx="2">
                    <c:v>1.1050000000000001E-2</c:v>
                  </c:pt>
                  <c:pt idx="3">
                    <c:v>9.1800000000000093E-3</c:v>
                  </c:pt>
                </c:numCache>
              </c:numRef>
            </c:plus>
            <c:minus>
              <c:numRef>
                <c:f>'Fig. 6 IUD ET'!$E$9:$E$12</c:f>
                <c:numCache>
                  <c:formatCode>General</c:formatCode>
                  <c:ptCount val="4"/>
                  <c:pt idx="0">
                    <c:v>1.34E-2</c:v>
                  </c:pt>
                  <c:pt idx="1">
                    <c:v>6.0000000000000001E-3</c:v>
                  </c:pt>
                  <c:pt idx="2">
                    <c:v>1.1050000000000001E-2</c:v>
                  </c:pt>
                  <c:pt idx="3">
                    <c:v>9.1800000000000007E-3</c:v>
                  </c:pt>
                </c:numCache>
              </c:numRef>
            </c:minus>
            <c:spPr>
              <a:noFill/>
              <a:ln w="31750" cap="flat" cmpd="sng" algn="ctr">
                <a:solidFill>
                  <a:schemeClr val="bg1">
                    <a:lumMod val="75000"/>
                  </a:schemeClr>
                </a:solidFill>
                <a:round/>
              </a:ln>
              <a:effectLst/>
            </c:spPr>
          </c:errBars>
          <c:yVal>
            <c:numRef>
              <c:f>'Fig. 6 IUD ET'!$B$9:$B$12</c:f>
              <c:numCache>
                <c:formatCode>0.0%</c:formatCode>
                <c:ptCount val="4"/>
                <c:pt idx="0" formatCode="0%">
                  <c:v>0.18</c:v>
                </c:pt>
                <c:pt idx="1">
                  <c:v>4.4999999999999998E-2</c:v>
                </c:pt>
                <c:pt idx="2">
                  <c:v>7.2450000000000001E-2</c:v>
                </c:pt>
                <c:pt idx="3">
                  <c:v>7.1889999999999996E-2</c:v>
                </c:pt>
              </c:numCache>
            </c:numRef>
          </c:yVal>
          <c:smooth val="0"/>
          <c:extLst>
            <c:ext xmlns:c15="http://schemas.microsoft.com/office/drawing/2012/chart" uri="{02D57815-91ED-43cb-92C2-25804820EDAC}">
              <c15:datalabelsRange>
                <c15:f>'Fig. 6 IUD ET'!$A$9:$A$12</c15:f>
                <c15:dlblRangeCache>
                  <c:ptCount val="4"/>
                  <c:pt idx="0">
                    <c:v>Confidante</c:v>
                  </c:pt>
                  <c:pt idx="1">
                    <c:v>Unadjusted NSUM</c:v>
                  </c:pt>
                  <c:pt idx="2">
                    <c:v>Direct report</c:v>
                  </c:pt>
                  <c:pt idx="3">
                    <c:v>2016 DHS estimate
(current users)</c:v>
                  </c:pt>
                </c15:dlblRangeCache>
              </c15:datalabelsRange>
            </c:ext>
            <c:ext xmlns:c16="http://schemas.microsoft.com/office/drawing/2014/chart" uri="{C3380CC4-5D6E-409C-BE32-E72D297353CC}">
              <c16:uniqueId val="{00000004-E4A3-4754-AAD6-081F84FDE3FB}"/>
            </c:ext>
          </c:extLst>
        </c:ser>
        <c:dLbls>
          <c:showLegendKey val="0"/>
          <c:showVal val="0"/>
          <c:showCatName val="0"/>
          <c:showSerName val="0"/>
          <c:showPercent val="0"/>
          <c:showBubbleSize val="0"/>
        </c:dLbls>
        <c:axId val="-2115345344"/>
        <c:axId val="-2115343712"/>
      </c:scatterChart>
      <c:valAx>
        <c:axId val="-2115345344"/>
        <c:scaling>
          <c:orientation val="minMax"/>
        </c:scaling>
        <c:delete val="1"/>
        <c:axPos val="b"/>
        <c:numFmt formatCode="0.0" sourceLinked="1"/>
        <c:majorTickMark val="none"/>
        <c:minorTickMark val="none"/>
        <c:tickLblPos val="nextTo"/>
        <c:crossAx val="-2115343712"/>
        <c:crosses val="autoZero"/>
        <c:crossBetween val="midCat"/>
      </c:valAx>
      <c:valAx>
        <c:axId val="-2115343712"/>
        <c:scaling>
          <c:orientation val="minMax"/>
          <c:max val="0.25"/>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53453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SAC Capability in Ethiopia</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'Signal functions figures'!$L$31</c:f>
              <c:strCache>
                <c:ptCount val="1"/>
                <c:pt idx="0">
                  <c:v>2018</c:v>
                </c:pt>
              </c:strCache>
            </c:strRef>
          </c:tx>
          <c:spPr>
            <a:solidFill>
              <a:schemeClr val="accent1"/>
            </a:solidFill>
            <a:ln>
              <a:noFill/>
            </a:ln>
            <a:effectLst/>
          </c:spPr>
          <c:invertIfNegative val="0"/>
          <c:dLbls>
            <c:dLbl>
              <c:idx val="0"/>
              <c:layout>
                <c:manualLayout>
                  <c:x val="-1.6106092224498635E-3"/>
                  <c:y val="-3.82905129745930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A9-461E-83DA-7AC308A86BC9}"/>
                </c:ext>
              </c:extLst>
            </c:dLbl>
            <c:dLbl>
              <c:idx val="1"/>
              <c:layout>
                <c:manualLayout>
                  <c:x val="0"/>
                  <c:y val="-4.71267851994991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9-461E-83DA-7AC308A86BC9}"/>
                </c:ext>
              </c:extLst>
            </c:dLbl>
            <c:dLbl>
              <c:idx val="2"/>
              <c:layout>
                <c:manualLayout>
                  <c:x val="-1.1810997856310558E-16"/>
                  <c:y val="-4.12359370495617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A9-461E-83DA-7AC308A86BC9}"/>
                </c:ext>
              </c:extLst>
            </c:dLbl>
            <c:dLbl>
              <c:idx val="3"/>
              <c:layout>
                <c:manualLayout>
                  <c:x val="1.6106092224497453E-3"/>
                  <c:y val="-4.41813611245304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A9-461E-83DA-7AC308A86B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'Signal functions figures'!$X$31:$AA$31</c:f>
                <c:numCache>
                  <c:formatCode>General</c:formatCode>
                  <c:ptCount val="4"/>
                  <c:pt idx="0">
                    <c:v>5.9684711474258005</c:v>
                  </c:pt>
                  <c:pt idx="1">
                    <c:v>7.6382749648913233</c:v>
                  </c:pt>
                  <c:pt idx="2">
                    <c:v>8.2610470256005488</c:v>
                  </c:pt>
                  <c:pt idx="3">
                    <c:v>9.5980440184233284</c:v>
                  </c:pt>
                </c:numCache>
              </c:numRef>
            </c:plus>
            <c:minus>
              <c:numRef>
                <c:f>'Signal functions figures'!$X$31:$AA$31</c:f>
                <c:numCache>
                  <c:formatCode>General</c:formatCode>
                  <c:ptCount val="4"/>
                  <c:pt idx="0">
                    <c:v>5.9684711474258005</c:v>
                  </c:pt>
                  <c:pt idx="1">
                    <c:v>7.6382749648913233</c:v>
                  </c:pt>
                  <c:pt idx="2">
                    <c:v>8.2610470256005488</c:v>
                  </c:pt>
                  <c:pt idx="3">
                    <c:v>9.5980440184233284</c:v>
                  </c:pt>
                </c:numCache>
              </c:numRef>
            </c:minus>
            <c:spPr>
              <a:noFill/>
              <a:ln w="9525" cap="flat" cmpd="sng" algn="ctr">
                <a:solidFill>
                  <a:schemeClr val="tx1">
                    <a:lumMod val="65000"/>
                    <a:lumOff val="35000"/>
                  </a:schemeClr>
                </a:solidFill>
                <a:round/>
              </a:ln>
              <a:effectLst/>
            </c:spPr>
          </c:errBars>
          <c:cat>
            <c:multiLvlStrRef>
              <c:f>'Signal functions figures'!$M$29:$P$30</c:f>
              <c:multiLvlStrCache>
                <c:ptCount val="4"/>
                <c:lvl>
                  <c:pt idx="0">
                    <c:v>Basic SAC</c:v>
                  </c:pt>
                  <c:pt idx="1">
                    <c:v>Basic SAC</c:v>
                  </c:pt>
                  <c:pt idx="2">
                    <c:v>Basic SAC</c:v>
                  </c:pt>
                  <c:pt idx="3">
                    <c:v>Comprehensive SAC</c:v>
                  </c:pt>
                </c:lvl>
                <c:lvl>
                  <c:pt idx="0">
                    <c:v>Overall</c:v>
                  </c:pt>
                  <c:pt idx="1">
                    <c:v>Public primary-level facilities</c:v>
                  </c:pt>
                  <c:pt idx="2">
                    <c:v>Public referral-level facilities</c:v>
                  </c:pt>
                </c:lvl>
              </c:multiLvlStrCache>
            </c:multiLvlStrRef>
          </c:cat>
          <c:val>
            <c:numRef>
              <c:f>'Signal functions figures'!$M$31:$P$31</c:f>
              <c:numCache>
                <c:formatCode>0.0</c:formatCode>
                <c:ptCount val="4"/>
                <c:pt idx="0">
                  <c:v>66.666666666666657</c:v>
                </c:pt>
                <c:pt idx="1">
                  <c:v>58.4</c:v>
                </c:pt>
                <c:pt idx="2">
                  <c:v>78.021978021978029</c:v>
                </c:pt>
                <c:pt idx="3">
                  <c:v>38.461538461538467</c:v>
                </c:pt>
              </c:numCache>
            </c:numRef>
          </c:val>
          <c:extLst>
            <c:ext xmlns:c16="http://schemas.microsoft.com/office/drawing/2014/chart" uri="{C3380CC4-5D6E-409C-BE32-E72D297353CC}">
              <c16:uniqueId val="{00000000-1C54-449D-9A5F-42B886D942AD}"/>
            </c:ext>
          </c:extLst>
        </c:ser>
        <c:ser>
          <c:idx val="1"/>
          <c:order val="1"/>
          <c:tx>
            <c:strRef>
              <c:f>'Signal functions figures'!$L$32</c:f>
              <c:strCache>
                <c:ptCount val="1"/>
                <c:pt idx="0">
                  <c:v>2020</c:v>
                </c:pt>
              </c:strCache>
            </c:strRef>
          </c:tx>
          <c:spPr>
            <a:solidFill>
              <a:schemeClr val="accent3"/>
            </a:solidFill>
            <a:ln>
              <a:noFill/>
            </a:ln>
            <a:effectLst/>
          </c:spPr>
          <c:invertIfNegative val="0"/>
          <c:dLbls>
            <c:dLbl>
              <c:idx val="0"/>
              <c:layout>
                <c:manualLayout>
                  <c:x val="2.9527494640776395E-17"/>
                  <c:y val="-4.41813611245304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A9-461E-83DA-7AC308A86BC9}"/>
                </c:ext>
              </c:extLst>
            </c:dLbl>
            <c:dLbl>
              <c:idx val="1"/>
              <c:layout>
                <c:manualLayout>
                  <c:x val="0"/>
                  <c:y val="-3.23996648246556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A9-461E-83DA-7AC308A86BC9}"/>
                </c:ext>
              </c:extLst>
            </c:dLbl>
            <c:dLbl>
              <c:idx val="2"/>
              <c:layout>
                <c:manualLayout>
                  <c:x val="0"/>
                  <c:y val="-4.12359370495617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A9-461E-83DA-7AC308A86BC9}"/>
                </c:ext>
              </c:extLst>
            </c:dLbl>
            <c:dLbl>
              <c:idx val="3"/>
              <c:layout>
                <c:manualLayout>
                  <c:x val="-4.83182766734959E-3"/>
                  <c:y val="-4.71267851994991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A9-461E-83DA-7AC308A86B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'Signal functions figures'!$X$32:$AA$32</c:f>
                <c:numCache>
                  <c:formatCode>General</c:formatCode>
                  <c:ptCount val="4"/>
                  <c:pt idx="0">
                    <c:v>5.1156333902474067</c:v>
                  </c:pt>
                  <c:pt idx="1">
                    <c:v>7.179978864977782</c:v>
                  </c:pt>
                  <c:pt idx="2">
                    <c:v>3.9175169145148843</c:v>
                  </c:pt>
                  <c:pt idx="3">
                    <c:v>9.3568702250358928</c:v>
                  </c:pt>
                </c:numCache>
              </c:numRef>
            </c:plus>
            <c:minus>
              <c:numRef>
                <c:f>'Signal functions figures'!$X$32:$AA$32</c:f>
                <c:numCache>
                  <c:formatCode>General</c:formatCode>
                  <c:ptCount val="4"/>
                  <c:pt idx="0">
                    <c:v>5.1156333902474067</c:v>
                  </c:pt>
                  <c:pt idx="1">
                    <c:v>7.179978864977782</c:v>
                  </c:pt>
                  <c:pt idx="2">
                    <c:v>3.9175169145148843</c:v>
                  </c:pt>
                  <c:pt idx="3">
                    <c:v>9.3568702250358928</c:v>
                  </c:pt>
                </c:numCache>
              </c:numRef>
            </c:minus>
            <c:spPr>
              <a:noFill/>
              <a:ln w="9525" cap="flat" cmpd="sng" algn="ctr">
                <a:solidFill>
                  <a:schemeClr val="tx1">
                    <a:lumMod val="65000"/>
                    <a:lumOff val="35000"/>
                  </a:schemeClr>
                </a:solidFill>
                <a:round/>
              </a:ln>
              <a:effectLst/>
            </c:spPr>
          </c:errBars>
          <c:cat>
            <c:multiLvlStrRef>
              <c:f>'Signal functions figures'!$M$29:$P$30</c:f>
              <c:multiLvlStrCache>
                <c:ptCount val="4"/>
                <c:lvl>
                  <c:pt idx="0">
                    <c:v>Basic SAC</c:v>
                  </c:pt>
                  <c:pt idx="1">
                    <c:v>Basic SAC</c:v>
                  </c:pt>
                  <c:pt idx="2">
                    <c:v>Basic SAC</c:v>
                  </c:pt>
                  <c:pt idx="3">
                    <c:v>Comprehensive SAC</c:v>
                  </c:pt>
                </c:lvl>
                <c:lvl>
                  <c:pt idx="0">
                    <c:v>Overall</c:v>
                  </c:pt>
                  <c:pt idx="1">
                    <c:v>Public primary-level facilities</c:v>
                  </c:pt>
                  <c:pt idx="2">
                    <c:v>Public referral-level facilities</c:v>
                  </c:pt>
                </c:lvl>
              </c:multiLvlStrCache>
            </c:multiLvlStrRef>
          </c:cat>
          <c:val>
            <c:numRef>
              <c:f>'Signal functions figures'!$M$32:$P$32</c:f>
              <c:numCache>
                <c:formatCode>0.0</c:formatCode>
                <c:ptCount val="4"/>
                <c:pt idx="0">
                  <c:v>82.773109243697476</c:v>
                </c:pt>
                <c:pt idx="1">
                  <c:v>74.12587412587412</c:v>
                </c:pt>
                <c:pt idx="2">
                  <c:v>95.78947368421052</c:v>
                </c:pt>
                <c:pt idx="3">
                  <c:v>32.631578947368425</c:v>
                </c:pt>
              </c:numCache>
            </c:numRef>
          </c:val>
          <c:extLst>
            <c:ext xmlns:c16="http://schemas.microsoft.com/office/drawing/2014/chart" uri="{C3380CC4-5D6E-409C-BE32-E72D297353CC}">
              <c16:uniqueId val="{00000001-1C54-449D-9A5F-42B886D942AD}"/>
            </c:ext>
          </c:extLst>
        </c:ser>
        <c:dLbls>
          <c:showLegendKey val="0"/>
          <c:showVal val="0"/>
          <c:showCatName val="0"/>
          <c:showSerName val="0"/>
          <c:showPercent val="0"/>
          <c:showBubbleSize val="0"/>
        </c:dLbls>
        <c:gapWidth val="219"/>
        <c:overlap val="-27"/>
        <c:axId val="2015127424"/>
        <c:axId val="2015129920"/>
      </c:barChart>
      <c:catAx>
        <c:axId val="201512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5129920"/>
        <c:crosses val="autoZero"/>
        <c:auto val="1"/>
        <c:lblAlgn val="ctr"/>
        <c:lblOffset val="100"/>
        <c:noMultiLvlLbl val="0"/>
      </c:catAx>
      <c:valAx>
        <c:axId val="20151299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of Facilities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512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PAC Caseloads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093572064171344"/>
          <c:y val="0.1193547230972017"/>
          <c:w val="0.77313635124500435"/>
          <c:h val="0.5674615230912986"/>
        </c:manualLayout>
      </c:layout>
      <c:lineChart>
        <c:grouping val="standard"/>
        <c:varyColors val="0"/>
        <c:ser>
          <c:idx val="0"/>
          <c:order val="0"/>
          <c:tx>
            <c:strRef>
              <c:f>'Caseloads figures'!$J$2</c:f>
              <c:strCache>
                <c:ptCount val="1"/>
                <c:pt idx="0">
                  <c:v>Overall</c:v>
                </c:pt>
              </c:strCache>
            </c:strRef>
          </c:tx>
          <c:spPr>
            <a:ln w="22225" cap="rnd">
              <a:solidFill>
                <a:schemeClr val="tx1"/>
              </a:solidFill>
              <a:round/>
            </a:ln>
            <a:effectLst/>
          </c:spPr>
          <c:marker>
            <c:symbol val="none"/>
          </c:marker>
          <c:cat>
            <c:numRef>
              <c:f>'Caseloads figures'!$I$3:$I$4</c:f>
              <c:numCache>
                <c:formatCode>General</c:formatCode>
                <c:ptCount val="2"/>
                <c:pt idx="0">
                  <c:v>2018</c:v>
                </c:pt>
                <c:pt idx="1">
                  <c:v>2020</c:v>
                </c:pt>
              </c:numCache>
            </c:numRef>
          </c:cat>
          <c:val>
            <c:numRef>
              <c:f>'Caseloads figures'!$J$3:$J$4</c:f>
              <c:numCache>
                <c:formatCode>#,##0</c:formatCode>
                <c:ptCount val="2"/>
                <c:pt idx="0">
                  <c:v>56898</c:v>
                </c:pt>
                <c:pt idx="1">
                  <c:v>52914</c:v>
                </c:pt>
              </c:numCache>
            </c:numRef>
          </c:val>
          <c:smooth val="0"/>
          <c:extLst>
            <c:ext xmlns:c16="http://schemas.microsoft.com/office/drawing/2014/chart" uri="{C3380CC4-5D6E-409C-BE32-E72D297353CC}">
              <c16:uniqueId val="{00000000-2C25-4748-AEC1-B3F67EFBA078}"/>
            </c:ext>
          </c:extLst>
        </c:ser>
        <c:ser>
          <c:idx val="1"/>
          <c:order val="1"/>
          <c:tx>
            <c:strRef>
              <c:f>'Caseloads figures'!$K$2</c:f>
              <c:strCache>
                <c:ptCount val="1"/>
                <c:pt idx="0">
                  <c:v>Less than basic</c:v>
                </c:pt>
              </c:strCache>
            </c:strRef>
          </c:tx>
          <c:spPr>
            <a:ln w="22225" cap="rnd">
              <a:solidFill>
                <a:schemeClr val="accent2"/>
              </a:solidFill>
              <a:prstDash val="dash"/>
              <a:round/>
            </a:ln>
            <a:effectLst/>
          </c:spPr>
          <c:marker>
            <c:symbol val="none"/>
          </c:marker>
          <c:cat>
            <c:numRef>
              <c:f>'Caseloads figures'!$I$3:$I$4</c:f>
              <c:numCache>
                <c:formatCode>General</c:formatCode>
                <c:ptCount val="2"/>
                <c:pt idx="0">
                  <c:v>2018</c:v>
                </c:pt>
                <c:pt idx="1">
                  <c:v>2020</c:v>
                </c:pt>
              </c:numCache>
            </c:numRef>
          </c:cat>
          <c:val>
            <c:numRef>
              <c:f>'Caseloads figures'!$K$3:$K$4</c:f>
              <c:numCache>
                <c:formatCode>#,##0</c:formatCode>
                <c:ptCount val="2"/>
                <c:pt idx="0">
                  <c:v>53136</c:v>
                </c:pt>
                <c:pt idx="1">
                  <c:v>45660</c:v>
                </c:pt>
              </c:numCache>
            </c:numRef>
          </c:val>
          <c:smooth val="0"/>
          <c:extLst>
            <c:ext xmlns:c16="http://schemas.microsoft.com/office/drawing/2014/chart" uri="{C3380CC4-5D6E-409C-BE32-E72D297353CC}">
              <c16:uniqueId val="{00000001-2C25-4748-AEC1-B3F67EFBA078}"/>
            </c:ext>
          </c:extLst>
        </c:ser>
        <c:ser>
          <c:idx val="2"/>
          <c:order val="2"/>
          <c:tx>
            <c:strRef>
              <c:f>'Caseloads figures'!$L$2</c:f>
              <c:strCache>
                <c:ptCount val="1"/>
                <c:pt idx="0">
                  <c:v>Basic</c:v>
                </c:pt>
              </c:strCache>
            </c:strRef>
          </c:tx>
          <c:spPr>
            <a:ln w="22225" cap="rnd">
              <a:solidFill>
                <a:srgbClr val="7030A0"/>
              </a:solidFill>
              <a:prstDash val="dash"/>
              <a:round/>
            </a:ln>
            <a:effectLst/>
          </c:spPr>
          <c:marker>
            <c:symbol val="none"/>
          </c:marker>
          <c:cat>
            <c:numRef>
              <c:f>'Caseloads figures'!$I$3:$I$4</c:f>
              <c:numCache>
                <c:formatCode>General</c:formatCode>
                <c:ptCount val="2"/>
                <c:pt idx="0">
                  <c:v>2018</c:v>
                </c:pt>
                <c:pt idx="1">
                  <c:v>2020</c:v>
                </c:pt>
              </c:numCache>
            </c:numRef>
          </c:cat>
          <c:val>
            <c:numRef>
              <c:f>'Caseloads figures'!$L$3:$L$4</c:f>
              <c:numCache>
                <c:formatCode>#,##0</c:formatCode>
                <c:ptCount val="2"/>
                <c:pt idx="0">
                  <c:v>1146</c:v>
                </c:pt>
                <c:pt idx="1">
                  <c:v>2232</c:v>
                </c:pt>
              </c:numCache>
            </c:numRef>
          </c:val>
          <c:smooth val="0"/>
          <c:extLst>
            <c:ext xmlns:c16="http://schemas.microsoft.com/office/drawing/2014/chart" uri="{C3380CC4-5D6E-409C-BE32-E72D297353CC}">
              <c16:uniqueId val="{00000002-2C25-4748-AEC1-B3F67EFBA078}"/>
            </c:ext>
          </c:extLst>
        </c:ser>
        <c:ser>
          <c:idx val="3"/>
          <c:order val="3"/>
          <c:tx>
            <c:strRef>
              <c:f>'Caseloads figures'!$M$2</c:f>
              <c:strCache>
                <c:ptCount val="1"/>
                <c:pt idx="0">
                  <c:v>Comprehensive</c:v>
                </c:pt>
              </c:strCache>
            </c:strRef>
          </c:tx>
          <c:spPr>
            <a:ln w="22225" cap="rnd">
              <a:solidFill>
                <a:schemeClr val="accent6"/>
              </a:solidFill>
              <a:prstDash val="dash"/>
              <a:round/>
            </a:ln>
            <a:effectLst/>
          </c:spPr>
          <c:marker>
            <c:symbol val="none"/>
          </c:marker>
          <c:cat>
            <c:numRef>
              <c:f>'Caseloads figures'!$I$3:$I$4</c:f>
              <c:numCache>
                <c:formatCode>General</c:formatCode>
                <c:ptCount val="2"/>
                <c:pt idx="0">
                  <c:v>2018</c:v>
                </c:pt>
                <c:pt idx="1">
                  <c:v>2020</c:v>
                </c:pt>
              </c:numCache>
            </c:numRef>
          </c:cat>
          <c:val>
            <c:numRef>
              <c:f>'Caseloads figures'!$M$3:$M$4</c:f>
              <c:numCache>
                <c:formatCode>#,##0</c:formatCode>
                <c:ptCount val="2"/>
                <c:pt idx="0">
                  <c:v>2616</c:v>
                </c:pt>
                <c:pt idx="1">
                  <c:v>5022</c:v>
                </c:pt>
              </c:numCache>
            </c:numRef>
          </c:val>
          <c:smooth val="0"/>
          <c:extLst>
            <c:ext xmlns:c16="http://schemas.microsoft.com/office/drawing/2014/chart" uri="{C3380CC4-5D6E-409C-BE32-E72D297353CC}">
              <c16:uniqueId val="{00000003-2C25-4748-AEC1-B3F67EFBA078}"/>
            </c:ext>
          </c:extLst>
        </c:ser>
        <c:dLbls>
          <c:showLegendKey val="0"/>
          <c:showVal val="0"/>
          <c:showCatName val="0"/>
          <c:showSerName val="0"/>
          <c:showPercent val="0"/>
          <c:showBubbleSize val="0"/>
        </c:dLbls>
        <c:smooth val="0"/>
        <c:axId val="1659604143"/>
        <c:axId val="1659584591"/>
      </c:lineChart>
      <c:catAx>
        <c:axId val="165960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9584591"/>
        <c:crosses val="autoZero"/>
        <c:auto val="1"/>
        <c:lblAlgn val="ctr"/>
        <c:lblOffset val="100"/>
        <c:noMultiLvlLbl val="0"/>
      </c:catAx>
      <c:valAx>
        <c:axId val="1659584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9604143"/>
        <c:crosses val="autoZero"/>
        <c:crossBetween val="between"/>
        <c:majorUnit val="10000"/>
      </c:valAx>
      <c:spPr>
        <a:noFill/>
        <a:ln>
          <a:noFill/>
        </a:ln>
        <a:effectLst/>
      </c:spPr>
    </c:plotArea>
    <c:legend>
      <c:legendPos val="b"/>
      <c:layout>
        <c:manualLayout>
          <c:xMode val="edge"/>
          <c:yMode val="edge"/>
          <c:x val="5.679544484278639E-2"/>
          <c:y val="0.81404496474457999"/>
          <c:w val="0.91580468786165814"/>
          <c:h val="0.117531340558619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680" dirty="0"/>
              <a:t>CAC Caseloads</a:t>
            </a:r>
          </a:p>
        </c:rich>
      </c:tx>
      <c:layout>
        <c:manualLayout>
          <c:xMode val="edge"/>
          <c:yMode val="edge"/>
          <c:x val="0.36524373320221371"/>
          <c:y val="5.057403521067868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06122509292506"/>
          <c:y val="0.15484661418892937"/>
          <c:w val="0.82634571752122798"/>
          <c:h val="0.5364368472254204"/>
        </c:manualLayout>
      </c:layout>
      <c:lineChart>
        <c:grouping val="standard"/>
        <c:varyColors val="0"/>
        <c:ser>
          <c:idx val="0"/>
          <c:order val="0"/>
          <c:tx>
            <c:strRef>
              <c:f>'Caseloads figures'!$R$2</c:f>
              <c:strCache>
                <c:ptCount val="1"/>
                <c:pt idx="0">
                  <c:v>Overall</c:v>
                </c:pt>
              </c:strCache>
            </c:strRef>
          </c:tx>
          <c:spPr>
            <a:ln w="22225" cap="rnd">
              <a:solidFill>
                <a:schemeClr val="tx1"/>
              </a:solidFill>
              <a:round/>
            </a:ln>
            <a:effectLst/>
          </c:spPr>
          <c:marker>
            <c:symbol val="none"/>
          </c:marker>
          <c:cat>
            <c:numRef>
              <c:f>'Caseloads figures'!$Q$3:$Q$4</c:f>
              <c:numCache>
                <c:formatCode>General</c:formatCode>
                <c:ptCount val="2"/>
                <c:pt idx="0">
                  <c:v>2018</c:v>
                </c:pt>
                <c:pt idx="1">
                  <c:v>2020</c:v>
                </c:pt>
              </c:numCache>
            </c:numRef>
          </c:cat>
          <c:val>
            <c:numRef>
              <c:f>'Caseloads figures'!$R$3:$R$4</c:f>
              <c:numCache>
                <c:formatCode>#,##0</c:formatCode>
                <c:ptCount val="2"/>
                <c:pt idx="0">
                  <c:v>29202</c:v>
                </c:pt>
                <c:pt idx="1">
                  <c:v>32022</c:v>
                </c:pt>
              </c:numCache>
            </c:numRef>
          </c:val>
          <c:smooth val="0"/>
          <c:extLst>
            <c:ext xmlns:c16="http://schemas.microsoft.com/office/drawing/2014/chart" uri="{C3380CC4-5D6E-409C-BE32-E72D297353CC}">
              <c16:uniqueId val="{00000000-F688-42D5-A2E4-61FFECA0C6FF}"/>
            </c:ext>
          </c:extLst>
        </c:ser>
        <c:ser>
          <c:idx val="1"/>
          <c:order val="1"/>
          <c:tx>
            <c:strRef>
              <c:f>'Caseloads figures'!$S$2</c:f>
              <c:strCache>
                <c:ptCount val="1"/>
                <c:pt idx="0">
                  <c:v>Less than basic</c:v>
                </c:pt>
              </c:strCache>
            </c:strRef>
          </c:tx>
          <c:spPr>
            <a:ln w="22225" cap="rnd">
              <a:solidFill>
                <a:schemeClr val="accent2"/>
              </a:solidFill>
              <a:prstDash val="dash"/>
              <a:round/>
            </a:ln>
            <a:effectLst/>
          </c:spPr>
          <c:marker>
            <c:symbol val="none"/>
          </c:marker>
          <c:cat>
            <c:numRef>
              <c:f>'Caseloads figures'!$Q$3:$Q$4</c:f>
              <c:numCache>
                <c:formatCode>General</c:formatCode>
                <c:ptCount val="2"/>
                <c:pt idx="0">
                  <c:v>2018</c:v>
                </c:pt>
                <c:pt idx="1">
                  <c:v>2020</c:v>
                </c:pt>
              </c:numCache>
            </c:numRef>
          </c:cat>
          <c:val>
            <c:numRef>
              <c:f>'Caseloads figures'!$S$3:$S$4</c:f>
              <c:numCache>
                <c:formatCode>#,##0</c:formatCode>
                <c:ptCount val="2"/>
                <c:pt idx="0">
                  <c:v>7962</c:v>
                </c:pt>
                <c:pt idx="1">
                  <c:v>4458</c:v>
                </c:pt>
              </c:numCache>
            </c:numRef>
          </c:val>
          <c:smooth val="0"/>
          <c:extLst>
            <c:ext xmlns:c16="http://schemas.microsoft.com/office/drawing/2014/chart" uri="{C3380CC4-5D6E-409C-BE32-E72D297353CC}">
              <c16:uniqueId val="{00000001-F688-42D5-A2E4-61FFECA0C6FF}"/>
            </c:ext>
          </c:extLst>
        </c:ser>
        <c:ser>
          <c:idx val="2"/>
          <c:order val="2"/>
          <c:tx>
            <c:strRef>
              <c:f>'Caseloads figures'!$T$2</c:f>
              <c:strCache>
                <c:ptCount val="1"/>
                <c:pt idx="0">
                  <c:v>Basic</c:v>
                </c:pt>
              </c:strCache>
            </c:strRef>
          </c:tx>
          <c:spPr>
            <a:ln w="22225" cap="rnd">
              <a:solidFill>
                <a:srgbClr val="7030A0"/>
              </a:solidFill>
              <a:prstDash val="dash"/>
              <a:round/>
            </a:ln>
            <a:effectLst/>
          </c:spPr>
          <c:marker>
            <c:symbol val="none"/>
          </c:marker>
          <c:cat>
            <c:numRef>
              <c:f>'Caseloads figures'!$Q$3:$Q$4</c:f>
              <c:numCache>
                <c:formatCode>General</c:formatCode>
                <c:ptCount val="2"/>
                <c:pt idx="0">
                  <c:v>2018</c:v>
                </c:pt>
                <c:pt idx="1">
                  <c:v>2020</c:v>
                </c:pt>
              </c:numCache>
            </c:numRef>
          </c:cat>
          <c:val>
            <c:numRef>
              <c:f>'Caseloads figures'!$T$3:$T$4</c:f>
              <c:numCache>
                <c:formatCode>#,##0</c:formatCode>
                <c:ptCount val="2"/>
                <c:pt idx="0">
                  <c:v>11430</c:v>
                </c:pt>
                <c:pt idx="1">
                  <c:v>19224</c:v>
                </c:pt>
              </c:numCache>
            </c:numRef>
          </c:val>
          <c:smooth val="0"/>
          <c:extLst>
            <c:ext xmlns:c16="http://schemas.microsoft.com/office/drawing/2014/chart" uri="{C3380CC4-5D6E-409C-BE32-E72D297353CC}">
              <c16:uniqueId val="{00000002-F688-42D5-A2E4-61FFECA0C6FF}"/>
            </c:ext>
          </c:extLst>
        </c:ser>
        <c:ser>
          <c:idx val="3"/>
          <c:order val="3"/>
          <c:tx>
            <c:strRef>
              <c:f>'Caseloads figures'!$U$2</c:f>
              <c:strCache>
                <c:ptCount val="1"/>
                <c:pt idx="0">
                  <c:v>Comprehensive</c:v>
                </c:pt>
              </c:strCache>
            </c:strRef>
          </c:tx>
          <c:spPr>
            <a:ln w="22225" cap="rnd">
              <a:solidFill>
                <a:schemeClr val="accent6"/>
              </a:solidFill>
              <a:prstDash val="dash"/>
              <a:round/>
            </a:ln>
            <a:effectLst/>
          </c:spPr>
          <c:marker>
            <c:symbol val="none"/>
          </c:marker>
          <c:cat>
            <c:numRef>
              <c:f>'Caseloads figures'!$Q$3:$Q$4</c:f>
              <c:numCache>
                <c:formatCode>General</c:formatCode>
                <c:ptCount val="2"/>
                <c:pt idx="0">
                  <c:v>2018</c:v>
                </c:pt>
                <c:pt idx="1">
                  <c:v>2020</c:v>
                </c:pt>
              </c:numCache>
            </c:numRef>
          </c:cat>
          <c:val>
            <c:numRef>
              <c:f>'Caseloads figures'!$U$3:$U$4</c:f>
              <c:numCache>
                <c:formatCode>#,##0</c:formatCode>
                <c:ptCount val="2"/>
                <c:pt idx="0">
                  <c:v>9810</c:v>
                </c:pt>
                <c:pt idx="1">
                  <c:v>8340</c:v>
                </c:pt>
              </c:numCache>
            </c:numRef>
          </c:val>
          <c:smooth val="0"/>
          <c:extLst>
            <c:ext xmlns:c16="http://schemas.microsoft.com/office/drawing/2014/chart" uri="{C3380CC4-5D6E-409C-BE32-E72D297353CC}">
              <c16:uniqueId val="{00000003-F688-42D5-A2E4-61FFECA0C6FF}"/>
            </c:ext>
          </c:extLst>
        </c:ser>
        <c:dLbls>
          <c:showLegendKey val="0"/>
          <c:showVal val="0"/>
          <c:showCatName val="0"/>
          <c:showSerName val="0"/>
          <c:showPercent val="0"/>
          <c:showBubbleSize val="0"/>
        </c:dLbls>
        <c:smooth val="0"/>
        <c:axId val="1659604143"/>
        <c:axId val="1659584591"/>
      </c:lineChart>
      <c:catAx>
        <c:axId val="165960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9584591"/>
        <c:crosses val="autoZero"/>
        <c:auto val="1"/>
        <c:lblAlgn val="ctr"/>
        <c:lblOffset val="100"/>
        <c:noMultiLvlLbl val="0"/>
      </c:catAx>
      <c:valAx>
        <c:axId val="1659584591"/>
        <c:scaling>
          <c:orientation val="minMax"/>
          <c:max val="6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59604143"/>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A7FF2-04A5-452A-8525-94A13D12B5F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FDBDECD5-258B-488A-B80F-72269C311A09}">
      <dgm:prSet phldrT="[Text]"/>
      <dgm:spPr>
        <a:solidFill>
          <a:schemeClr val="accent2">
            <a:lumMod val="20000"/>
            <a:lumOff val="80000"/>
          </a:schemeClr>
        </a:solidFill>
      </dgm:spPr>
      <dgm:t>
        <a:bodyPr/>
        <a:lstStyle/>
        <a:p>
          <a:r>
            <a:rPr lang="en-US" dirty="0"/>
            <a:t>Health Facilities Survey (HFS)</a:t>
          </a:r>
        </a:p>
      </dgm:t>
    </dgm:pt>
    <dgm:pt modelId="{A07A82A4-97BB-4C3E-87A2-D7A7C8968FEE}" type="parTrans" cxnId="{4EE376B1-EBA1-4398-B809-A6F79CCB6432}">
      <dgm:prSet/>
      <dgm:spPr/>
      <dgm:t>
        <a:bodyPr/>
        <a:lstStyle/>
        <a:p>
          <a:endParaRPr lang="en-US"/>
        </a:p>
      </dgm:t>
    </dgm:pt>
    <dgm:pt modelId="{ACDCA029-AE58-4352-95C0-B2B7F8E248BE}" type="sibTrans" cxnId="{4EE376B1-EBA1-4398-B809-A6F79CCB6432}">
      <dgm:prSet/>
      <dgm:spPr/>
      <dgm:t>
        <a:bodyPr/>
        <a:lstStyle/>
        <a:p>
          <a:endParaRPr lang="en-US"/>
        </a:p>
      </dgm:t>
    </dgm:pt>
    <dgm:pt modelId="{B3B446CD-A25B-488C-B30C-22119EE41F79}">
      <dgm:prSet phldrT="[Text]" custT="1"/>
      <dgm:spPr>
        <a:solidFill>
          <a:schemeClr val="bg1"/>
        </a:solidFill>
      </dgm:spPr>
      <dgm:t>
        <a:bodyPr/>
        <a:lstStyle/>
        <a:p>
          <a:r>
            <a:rPr lang="en-US" sz="1500" dirty="0">
              <a:solidFill>
                <a:schemeClr val="tx1"/>
              </a:solidFill>
            </a:rPr>
            <a:t>In-person interview with healthcare providers in facilities</a:t>
          </a:r>
        </a:p>
      </dgm:t>
    </dgm:pt>
    <dgm:pt modelId="{821709F3-AE75-486F-9789-2C9E19549FF3}" type="parTrans" cxnId="{F71C8C08-646B-4AA6-B251-6642A17F7200}">
      <dgm:prSet/>
      <dgm:spPr/>
      <dgm:t>
        <a:bodyPr/>
        <a:lstStyle/>
        <a:p>
          <a:endParaRPr lang="en-US"/>
        </a:p>
      </dgm:t>
    </dgm:pt>
    <dgm:pt modelId="{ED02A038-A219-455A-B364-88C4865CBB79}" type="sibTrans" cxnId="{F71C8C08-646B-4AA6-B251-6642A17F7200}">
      <dgm:prSet/>
      <dgm:spPr/>
      <dgm:t>
        <a:bodyPr/>
        <a:lstStyle/>
        <a:p>
          <a:endParaRPr lang="en-US"/>
        </a:p>
      </dgm:t>
    </dgm:pt>
    <dgm:pt modelId="{9449658D-096A-4640-8C92-377594231431}">
      <dgm:prSet phldrT="[Text]" custT="1"/>
      <dgm:spPr>
        <a:solidFill>
          <a:schemeClr val="bg1"/>
        </a:solidFill>
      </dgm:spPr>
      <dgm:t>
        <a:bodyPr/>
        <a:lstStyle/>
        <a:p>
          <a:r>
            <a:rPr lang="en-US" sz="1400" b="0" i="0" u="none" dirty="0">
              <a:solidFill>
                <a:schemeClr val="tx1"/>
              </a:solidFill>
            </a:rPr>
            <a:t>Sampling universe: All facilities that have the capacity to provide PAC in the public, private and NGO sectors </a:t>
          </a:r>
          <a:endParaRPr lang="en-US" sz="1400" dirty="0">
            <a:solidFill>
              <a:schemeClr val="tx1"/>
            </a:solidFill>
          </a:endParaRPr>
        </a:p>
      </dgm:t>
    </dgm:pt>
    <dgm:pt modelId="{5A261C32-E494-485E-A1DB-B62DCD82683D}" type="parTrans" cxnId="{E982E654-6B71-4650-B5D8-9459DEDEE0CD}">
      <dgm:prSet/>
      <dgm:spPr/>
      <dgm:t>
        <a:bodyPr/>
        <a:lstStyle/>
        <a:p>
          <a:endParaRPr lang="en-US"/>
        </a:p>
      </dgm:t>
    </dgm:pt>
    <dgm:pt modelId="{9D435037-5A8B-4740-A200-F9D91BD6A4D2}" type="sibTrans" cxnId="{E982E654-6B71-4650-B5D8-9459DEDEE0CD}">
      <dgm:prSet/>
      <dgm:spPr/>
      <dgm:t>
        <a:bodyPr/>
        <a:lstStyle/>
        <a:p>
          <a:endParaRPr lang="en-US"/>
        </a:p>
      </dgm:t>
    </dgm:pt>
    <dgm:pt modelId="{3AB2DCEE-6BAB-44CA-8615-94504A095C2D}">
      <dgm:prSet phldrT="[Text]"/>
      <dgm:spPr>
        <a:solidFill>
          <a:srgbClr val="42B8B3"/>
        </a:solidFill>
      </dgm:spPr>
      <dgm:t>
        <a:bodyPr/>
        <a:lstStyle/>
        <a:p>
          <a:r>
            <a:rPr lang="en-US" dirty="0"/>
            <a:t>Knowledgeable Informant Survey (KIS)</a:t>
          </a:r>
        </a:p>
      </dgm:t>
    </dgm:pt>
    <dgm:pt modelId="{23A2C4BC-6E1F-4998-BF99-CD8AA2889BAB}" type="parTrans" cxnId="{537FEB14-9FEA-4752-825C-B623E5A374D6}">
      <dgm:prSet/>
      <dgm:spPr/>
      <dgm:t>
        <a:bodyPr/>
        <a:lstStyle/>
        <a:p>
          <a:endParaRPr lang="en-US"/>
        </a:p>
      </dgm:t>
    </dgm:pt>
    <dgm:pt modelId="{1B67F615-5F63-4ADF-ADC0-2D89B40A8BD1}" type="sibTrans" cxnId="{537FEB14-9FEA-4752-825C-B623E5A374D6}">
      <dgm:prSet/>
      <dgm:spPr/>
      <dgm:t>
        <a:bodyPr/>
        <a:lstStyle/>
        <a:p>
          <a:endParaRPr lang="en-US"/>
        </a:p>
      </dgm:t>
    </dgm:pt>
    <dgm:pt modelId="{8DE0F97F-9CFE-40BA-9AAD-95049C9096E1}">
      <dgm:prSet phldrT="[Text]" custT="1"/>
      <dgm:spPr>
        <a:solidFill>
          <a:schemeClr val="bg1"/>
        </a:solidFill>
      </dgm:spPr>
      <dgm:t>
        <a:bodyPr/>
        <a:lstStyle/>
        <a:p>
          <a:r>
            <a:rPr lang="en-US" sz="1400" b="0" i="0" u="none" dirty="0">
              <a:solidFill>
                <a:schemeClr val="tx1"/>
              </a:solidFill>
            </a:rPr>
            <a:t>Sample of experts from across the country of interest (experts include Ob/Gyn, nurses, midwives, pharmacists, NGO staff, DMOs, researchers, TBAs, Community leaders)</a:t>
          </a:r>
          <a:endParaRPr lang="en-US" sz="1400" b="0" dirty="0">
            <a:solidFill>
              <a:schemeClr val="tx1"/>
            </a:solidFill>
          </a:endParaRPr>
        </a:p>
      </dgm:t>
    </dgm:pt>
    <dgm:pt modelId="{3151609C-D93A-472D-908B-D2788BB90ACE}" type="parTrans" cxnId="{2E1FDDD6-267E-45E2-A2D0-33D10E640161}">
      <dgm:prSet/>
      <dgm:spPr/>
      <dgm:t>
        <a:bodyPr/>
        <a:lstStyle/>
        <a:p>
          <a:endParaRPr lang="en-US"/>
        </a:p>
      </dgm:t>
    </dgm:pt>
    <dgm:pt modelId="{ABB1FB1C-D64D-4F90-B098-E82B453B8D22}" type="sibTrans" cxnId="{2E1FDDD6-267E-45E2-A2D0-33D10E640161}">
      <dgm:prSet/>
      <dgm:spPr/>
      <dgm:t>
        <a:bodyPr/>
        <a:lstStyle/>
        <a:p>
          <a:endParaRPr lang="en-US"/>
        </a:p>
      </dgm:t>
    </dgm:pt>
    <dgm:pt modelId="{7A09C711-3AE3-4135-A669-76856685F997}">
      <dgm:prSet phldrT="[Text]" custT="1"/>
      <dgm:spPr>
        <a:solidFill>
          <a:schemeClr val="bg1"/>
        </a:solidFill>
      </dgm:spPr>
      <dgm:t>
        <a:bodyPr/>
        <a:lstStyle/>
        <a:p>
          <a:r>
            <a:rPr lang="en-US" sz="1250" b="0" i="0" u="none" dirty="0">
              <a:solidFill>
                <a:schemeClr val="tx1"/>
              </a:solidFill>
            </a:rPr>
            <a:t>Collects information on women (separated by urban/rural &amp; poor/non-poor), including: type of provider and procedure; probability of complications, by each type of provider; Probability of getting PAC treatment in a health facility </a:t>
          </a:r>
          <a:endParaRPr lang="en-US" sz="1250" b="0" dirty="0">
            <a:solidFill>
              <a:schemeClr val="tx1"/>
            </a:solidFill>
          </a:endParaRPr>
        </a:p>
      </dgm:t>
    </dgm:pt>
    <dgm:pt modelId="{8C63C6C2-338A-49A8-B546-B2E5A57EE9B3}" type="parTrans" cxnId="{5C34A7F1-F58F-4CB0-B5D6-7507A86E2D76}">
      <dgm:prSet/>
      <dgm:spPr/>
      <dgm:t>
        <a:bodyPr/>
        <a:lstStyle/>
        <a:p>
          <a:endParaRPr lang="en-US"/>
        </a:p>
      </dgm:t>
    </dgm:pt>
    <dgm:pt modelId="{DAFE76B2-EB43-4B4A-BDF1-29ADB1678E1F}" type="sibTrans" cxnId="{5C34A7F1-F58F-4CB0-B5D6-7507A86E2D76}">
      <dgm:prSet/>
      <dgm:spPr/>
      <dgm:t>
        <a:bodyPr/>
        <a:lstStyle/>
        <a:p>
          <a:endParaRPr lang="en-US"/>
        </a:p>
      </dgm:t>
    </dgm:pt>
    <dgm:pt modelId="{04AC0132-AAA5-4D80-A955-F04722C05285}">
      <dgm:prSet custT="1"/>
      <dgm:spPr>
        <a:solidFill>
          <a:schemeClr val="bg1"/>
        </a:solidFill>
      </dgm:spPr>
      <dgm:t>
        <a:bodyPr/>
        <a:lstStyle/>
        <a:p>
          <a:pPr algn="ctr">
            <a:buFont typeface="Arial" panose="020B0604020202020204" pitchFamily="34" charset="0"/>
            <a:buChar char="•"/>
          </a:pPr>
          <a:r>
            <a:rPr lang="en-US" sz="1400" b="0" i="0" u="none" dirty="0">
              <a:solidFill>
                <a:schemeClr val="tx1"/>
              </a:solidFill>
            </a:rPr>
            <a:t>Collects information on: Number of PAC cases seen in last month and in average month; PAC treatment provided; PAC contraceptive counseling and services </a:t>
          </a:r>
          <a:endParaRPr lang="en-US" sz="1400" dirty="0">
            <a:solidFill>
              <a:schemeClr val="tx1"/>
            </a:solidFill>
          </a:endParaRPr>
        </a:p>
      </dgm:t>
    </dgm:pt>
    <dgm:pt modelId="{F1757AE8-F518-4988-B073-FFE4F9BC75A7}" type="parTrans" cxnId="{1BE51B86-A77B-46B7-BF25-FAEDDFE2D000}">
      <dgm:prSet/>
      <dgm:spPr/>
      <dgm:t>
        <a:bodyPr/>
        <a:lstStyle/>
        <a:p>
          <a:endParaRPr lang="en-US"/>
        </a:p>
      </dgm:t>
    </dgm:pt>
    <dgm:pt modelId="{F275156D-FC69-40F1-8B33-9233B4B96ECA}" type="sibTrans" cxnId="{1BE51B86-A77B-46B7-BF25-FAEDDFE2D000}">
      <dgm:prSet/>
      <dgm:spPr/>
      <dgm:t>
        <a:bodyPr/>
        <a:lstStyle/>
        <a:p>
          <a:endParaRPr lang="en-US"/>
        </a:p>
      </dgm:t>
    </dgm:pt>
    <dgm:pt modelId="{5DC4B8A5-741E-46C2-9B29-E8BB143659FB}">
      <dgm:prSet phldrT="[Text]" custT="1"/>
      <dgm:spPr>
        <a:solidFill>
          <a:schemeClr val="bg1"/>
        </a:solidFill>
      </dgm:spPr>
      <dgm:t>
        <a:bodyPr/>
        <a:lstStyle/>
        <a:p>
          <a:r>
            <a:rPr lang="en-US" sz="1400" b="0" dirty="0">
              <a:solidFill>
                <a:schemeClr val="tx1"/>
              </a:solidFill>
            </a:rPr>
            <a:t>Used to calculate the multiplier</a:t>
          </a:r>
        </a:p>
      </dgm:t>
    </dgm:pt>
    <dgm:pt modelId="{3A9FEB90-76AC-4D6B-A818-42E05AE4498E}" type="parTrans" cxnId="{3B9BA90F-F8F7-47AA-B8A4-C58DBD6524C7}">
      <dgm:prSet/>
      <dgm:spPr/>
      <dgm:t>
        <a:bodyPr/>
        <a:lstStyle/>
        <a:p>
          <a:endParaRPr lang="en-US"/>
        </a:p>
      </dgm:t>
    </dgm:pt>
    <dgm:pt modelId="{24A953FF-BA48-4496-AC75-38B5FCE52C1E}" type="sibTrans" cxnId="{3B9BA90F-F8F7-47AA-B8A4-C58DBD6524C7}">
      <dgm:prSet/>
      <dgm:spPr/>
      <dgm:t>
        <a:bodyPr/>
        <a:lstStyle/>
        <a:p>
          <a:endParaRPr lang="en-US"/>
        </a:p>
      </dgm:t>
    </dgm:pt>
    <dgm:pt modelId="{65952843-2984-47D8-AB21-A8BD8F83D523}" type="pres">
      <dgm:prSet presAssocID="{490A7FF2-04A5-452A-8525-94A13D12B5F8}" presName="theList" presStyleCnt="0">
        <dgm:presLayoutVars>
          <dgm:dir/>
          <dgm:animLvl val="lvl"/>
          <dgm:resizeHandles val="exact"/>
        </dgm:presLayoutVars>
      </dgm:prSet>
      <dgm:spPr/>
    </dgm:pt>
    <dgm:pt modelId="{24999C3C-D02E-4D22-A5B3-5E41BC32D38E}" type="pres">
      <dgm:prSet presAssocID="{FDBDECD5-258B-488A-B80F-72269C311A09}" presName="compNode" presStyleCnt="0"/>
      <dgm:spPr/>
    </dgm:pt>
    <dgm:pt modelId="{8F548DC8-15F8-47ED-9203-8A0C2CE0BF4D}" type="pres">
      <dgm:prSet presAssocID="{FDBDECD5-258B-488A-B80F-72269C311A09}" presName="aNode" presStyleLbl="bgShp" presStyleIdx="0" presStyleCnt="2" custLinFactNeighborY="9152"/>
      <dgm:spPr/>
    </dgm:pt>
    <dgm:pt modelId="{345C3A6E-6B8A-4AAD-BCEA-5A34A2FAE88A}" type="pres">
      <dgm:prSet presAssocID="{FDBDECD5-258B-488A-B80F-72269C311A09}" presName="textNode" presStyleLbl="bgShp" presStyleIdx="0" presStyleCnt="2"/>
      <dgm:spPr/>
    </dgm:pt>
    <dgm:pt modelId="{0EA02C14-F181-4131-825D-306F4C505C03}" type="pres">
      <dgm:prSet presAssocID="{FDBDECD5-258B-488A-B80F-72269C311A09}" presName="compChildNode" presStyleCnt="0"/>
      <dgm:spPr/>
    </dgm:pt>
    <dgm:pt modelId="{475D80D4-0AAA-4F4E-95B9-C5746F31175C}" type="pres">
      <dgm:prSet presAssocID="{FDBDECD5-258B-488A-B80F-72269C311A09}" presName="theInnerList" presStyleCnt="0"/>
      <dgm:spPr/>
    </dgm:pt>
    <dgm:pt modelId="{BE0ED127-FD34-4F01-B744-A3E6FD7BD137}" type="pres">
      <dgm:prSet presAssocID="{B3B446CD-A25B-488C-B30C-22119EE41F79}" presName="childNode" presStyleLbl="node1" presStyleIdx="0" presStyleCnt="6">
        <dgm:presLayoutVars>
          <dgm:bulletEnabled val="1"/>
        </dgm:presLayoutVars>
      </dgm:prSet>
      <dgm:spPr/>
    </dgm:pt>
    <dgm:pt modelId="{3E28C403-5113-4C1F-BA4F-DF60F69C5A75}" type="pres">
      <dgm:prSet presAssocID="{B3B446CD-A25B-488C-B30C-22119EE41F79}" presName="aSpace2" presStyleCnt="0"/>
      <dgm:spPr/>
    </dgm:pt>
    <dgm:pt modelId="{D46BB06E-8414-4F71-9F8F-284DE12DCB3F}" type="pres">
      <dgm:prSet presAssocID="{9449658D-096A-4640-8C92-377594231431}" presName="childNode" presStyleLbl="node1" presStyleIdx="1" presStyleCnt="6">
        <dgm:presLayoutVars>
          <dgm:bulletEnabled val="1"/>
        </dgm:presLayoutVars>
      </dgm:prSet>
      <dgm:spPr/>
    </dgm:pt>
    <dgm:pt modelId="{2B4516C7-FF75-4B03-A66B-02770322012B}" type="pres">
      <dgm:prSet presAssocID="{9449658D-096A-4640-8C92-377594231431}" presName="aSpace2" presStyleCnt="0"/>
      <dgm:spPr/>
    </dgm:pt>
    <dgm:pt modelId="{BC2882F8-101B-41AB-A066-6D367E802260}" type="pres">
      <dgm:prSet presAssocID="{04AC0132-AAA5-4D80-A955-F04722C05285}" presName="childNode" presStyleLbl="node1" presStyleIdx="2" presStyleCnt="6">
        <dgm:presLayoutVars>
          <dgm:bulletEnabled val="1"/>
        </dgm:presLayoutVars>
      </dgm:prSet>
      <dgm:spPr/>
    </dgm:pt>
    <dgm:pt modelId="{246ED2D4-3971-4C35-85B0-1BF3D86A3DC7}" type="pres">
      <dgm:prSet presAssocID="{FDBDECD5-258B-488A-B80F-72269C311A09}" presName="aSpace" presStyleCnt="0"/>
      <dgm:spPr/>
    </dgm:pt>
    <dgm:pt modelId="{FDF48AAE-45B9-41E5-A345-9F4E4F5F2E5A}" type="pres">
      <dgm:prSet presAssocID="{3AB2DCEE-6BAB-44CA-8615-94504A095C2D}" presName="compNode" presStyleCnt="0"/>
      <dgm:spPr/>
    </dgm:pt>
    <dgm:pt modelId="{CF554B9B-E616-4BA7-92EA-66273420696A}" type="pres">
      <dgm:prSet presAssocID="{3AB2DCEE-6BAB-44CA-8615-94504A095C2D}" presName="aNode" presStyleLbl="bgShp" presStyleIdx="1" presStyleCnt="2" custLinFactNeighborX="104" custLinFactNeighborY="-97"/>
      <dgm:spPr/>
    </dgm:pt>
    <dgm:pt modelId="{2EA93A82-CB5F-49DC-A297-72599D29507E}" type="pres">
      <dgm:prSet presAssocID="{3AB2DCEE-6BAB-44CA-8615-94504A095C2D}" presName="textNode" presStyleLbl="bgShp" presStyleIdx="1" presStyleCnt="2"/>
      <dgm:spPr/>
    </dgm:pt>
    <dgm:pt modelId="{8AB6BE64-409A-48FD-AD31-E27E109E8611}" type="pres">
      <dgm:prSet presAssocID="{3AB2DCEE-6BAB-44CA-8615-94504A095C2D}" presName="compChildNode" presStyleCnt="0"/>
      <dgm:spPr/>
    </dgm:pt>
    <dgm:pt modelId="{471C5710-EC9E-46EC-BD9B-FE29D73DFB52}" type="pres">
      <dgm:prSet presAssocID="{3AB2DCEE-6BAB-44CA-8615-94504A095C2D}" presName="theInnerList" presStyleCnt="0"/>
      <dgm:spPr/>
    </dgm:pt>
    <dgm:pt modelId="{C3B98C93-271D-45AC-A22E-78B3A6C0AD65}" type="pres">
      <dgm:prSet presAssocID="{8DE0F97F-9CFE-40BA-9AAD-95049C9096E1}" presName="childNode" presStyleLbl="node1" presStyleIdx="3" presStyleCnt="6">
        <dgm:presLayoutVars>
          <dgm:bulletEnabled val="1"/>
        </dgm:presLayoutVars>
      </dgm:prSet>
      <dgm:spPr/>
    </dgm:pt>
    <dgm:pt modelId="{3E8AD71C-F509-4D4D-8447-2228B5018CF5}" type="pres">
      <dgm:prSet presAssocID="{8DE0F97F-9CFE-40BA-9AAD-95049C9096E1}" presName="aSpace2" presStyleCnt="0"/>
      <dgm:spPr/>
    </dgm:pt>
    <dgm:pt modelId="{9FF44611-5933-4AC0-BEDD-0FD07BCA1F72}" type="pres">
      <dgm:prSet presAssocID="{7A09C711-3AE3-4135-A669-76856685F997}" presName="childNode" presStyleLbl="node1" presStyleIdx="4" presStyleCnt="6">
        <dgm:presLayoutVars>
          <dgm:bulletEnabled val="1"/>
        </dgm:presLayoutVars>
      </dgm:prSet>
      <dgm:spPr/>
    </dgm:pt>
    <dgm:pt modelId="{F8C6B7D0-FC0C-4C74-A40E-61CAA35938EE}" type="pres">
      <dgm:prSet presAssocID="{7A09C711-3AE3-4135-A669-76856685F997}" presName="aSpace2" presStyleCnt="0"/>
      <dgm:spPr/>
    </dgm:pt>
    <dgm:pt modelId="{9DBC74B7-0866-453A-A990-55FDB811DB36}" type="pres">
      <dgm:prSet presAssocID="{5DC4B8A5-741E-46C2-9B29-E8BB143659FB}" presName="childNode" presStyleLbl="node1" presStyleIdx="5" presStyleCnt="6">
        <dgm:presLayoutVars>
          <dgm:bulletEnabled val="1"/>
        </dgm:presLayoutVars>
      </dgm:prSet>
      <dgm:spPr/>
    </dgm:pt>
  </dgm:ptLst>
  <dgm:cxnLst>
    <dgm:cxn modelId="{F71C8C08-646B-4AA6-B251-6642A17F7200}" srcId="{FDBDECD5-258B-488A-B80F-72269C311A09}" destId="{B3B446CD-A25B-488C-B30C-22119EE41F79}" srcOrd="0" destOrd="0" parTransId="{821709F3-AE75-486F-9789-2C9E19549FF3}" sibTransId="{ED02A038-A219-455A-B364-88C4865CBB79}"/>
    <dgm:cxn modelId="{71E5A90D-1A45-4375-87FA-F559F9AB16DD}" type="presOf" srcId="{490A7FF2-04A5-452A-8525-94A13D12B5F8}" destId="{65952843-2984-47D8-AB21-A8BD8F83D523}" srcOrd="0" destOrd="0" presId="urn:microsoft.com/office/officeart/2005/8/layout/lProcess2"/>
    <dgm:cxn modelId="{3B9BA90F-F8F7-47AA-B8A4-C58DBD6524C7}" srcId="{3AB2DCEE-6BAB-44CA-8615-94504A095C2D}" destId="{5DC4B8A5-741E-46C2-9B29-E8BB143659FB}" srcOrd="2" destOrd="0" parTransId="{3A9FEB90-76AC-4D6B-A818-42E05AE4498E}" sibTransId="{24A953FF-BA48-4496-AC75-38B5FCE52C1E}"/>
    <dgm:cxn modelId="{537FEB14-9FEA-4752-825C-B623E5A374D6}" srcId="{490A7FF2-04A5-452A-8525-94A13D12B5F8}" destId="{3AB2DCEE-6BAB-44CA-8615-94504A095C2D}" srcOrd="1" destOrd="0" parTransId="{23A2C4BC-6E1F-4998-BF99-CD8AA2889BAB}" sibTransId="{1B67F615-5F63-4ADF-ADC0-2D89B40A8BD1}"/>
    <dgm:cxn modelId="{E9F3471C-6751-4BB1-9C7C-EE668FEA852D}" type="presOf" srcId="{FDBDECD5-258B-488A-B80F-72269C311A09}" destId="{345C3A6E-6B8A-4AAD-BCEA-5A34A2FAE88A}" srcOrd="1" destOrd="0" presId="urn:microsoft.com/office/officeart/2005/8/layout/lProcess2"/>
    <dgm:cxn modelId="{06FA211F-4BF6-44C9-AA2F-FE89EE1E326B}" type="presOf" srcId="{FDBDECD5-258B-488A-B80F-72269C311A09}" destId="{8F548DC8-15F8-47ED-9203-8A0C2CE0BF4D}" srcOrd="0" destOrd="0" presId="urn:microsoft.com/office/officeart/2005/8/layout/lProcess2"/>
    <dgm:cxn modelId="{7856382D-3CBA-4E7F-82FD-F7CDD8956045}" type="presOf" srcId="{04AC0132-AAA5-4D80-A955-F04722C05285}" destId="{BC2882F8-101B-41AB-A066-6D367E802260}" srcOrd="0" destOrd="0" presId="urn:microsoft.com/office/officeart/2005/8/layout/lProcess2"/>
    <dgm:cxn modelId="{8115AC3E-BFDE-4986-AAB1-DDE28D92D4F0}" type="presOf" srcId="{9449658D-096A-4640-8C92-377594231431}" destId="{D46BB06E-8414-4F71-9F8F-284DE12DCB3F}" srcOrd="0" destOrd="0" presId="urn:microsoft.com/office/officeart/2005/8/layout/lProcess2"/>
    <dgm:cxn modelId="{0D718B6B-5234-4359-BE16-C0E1FC818633}" type="presOf" srcId="{8DE0F97F-9CFE-40BA-9AAD-95049C9096E1}" destId="{C3B98C93-271D-45AC-A22E-78B3A6C0AD65}" srcOrd="0" destOrd="0" presId="urn:microsoft.com/office/officeart/2005/8/layout/lProcess2"/>
    <dgm:cxn modelId="{E982E654-6B71-4650-B5D8-9459DEDEE0CD}" srcId="{FDBDECD5-258B-488A-B80F-72269C311A09}" destId="{9449658D-096A-4640-8C92-377594231431}" srcOrd="1" destOrd="0" parTransId="{5A261C32-E494-485E-A1DB-B62DCD82683D}" sibTransId="{9D435037-5A8B-4740-A200-F9D91BD6A4D2}"/>
    <dgm:cxn modelId="{D3BFE685-D5DA-4084-82D5-0EA82AFBCA76}" type="presOf" srcId="{7A09C711-3AE3-4135-A669-76856685F997}" destId="{9FF44611-5933-4AC0-BEDD-0FD07BCA1F72}" srcOrd="0" destOrd="0" presId="urn:microsoft.com/office/officeart/2005/8/layout/lProcess2"/>
    <dgm:cxn modelId="{1BE51B86-A77B-46B7-BF25-FAEDDFE2D000}" srcId="{FDBDECD5-258B-488A-B80F-72269C311A09}" destId="{04AC0132-AAA5-4D80-A955-F04722C05285}" srcOrd="2" destOrd="0" parTransId="{F1757AE8-F518-4988-B073-FFE4F9BC75A7}" sibTransId="{F275156D-FC69-40F1-8B33-9233B4B96ECA}"/>
    <dgm:cxn modelId="{EF9D6096-EDB9-4A64-B94A-83F6D1E65F37}" type="presOf" srcId="{3AB2DCEE-6BAB-44CA-8615-94504A095C2D}" destId="{2EA93A82-CB5F-49DC-A297-72599D29507E}" srcOrd="1" destOrd="0" presId="urn:microsoft.com/office/officeart/2005/8/layout/lProcess2"/>
    <dgm:cxn modelId="{4EE376B1-EBA1-4398-B809-A6F79CCB6432}" srcId="{490A7FF2-04A5-452A-8525-94A13D12B5F8}" destId="{FDBDECD5-258B-488A-B80F-72269C311A09}" srcOrd="0" destOrd="0" parTransId="{A07A82A4-97BB-4C3E-87A2-D7A7C8968FEE}" sibTransId="{ACDCA029-AE58-4352-95C0-B2B7F8E248BE}"/>
    <dgm:cxn modelId="{D31DCFC9-DD81-44FF-BCFB-8058B179FB65}" type="presOf" srcId="{5DC4B8A5-741E-46C2-9B29-E8BB143659FB}" destId="{9DBC74B7-0866-453A-A990-55FDB811DB36}" srcOrd="0" destOrd="0" presId="urn:microsoft.com/office/officeart/2005/8/layout/lProcess2"/>
    <dgm:cxn modelId="{2E1FDDD6-267E-45E2-A2D0-33D10E640161}" srcId="{3AB2DCEE-6BAB-44CA-8615-94504A095C2D}" destId="{8DE0F97F-9CFE-40BA-9AAD-95049C9096E1}" srcOrd="0" destOrd="0" parTransId="{3151609C-D93A-472D-908B-D2788BB90ACE}" sibTransId="{ABB1FB1C-D64D-4F90-B098-E82B453B8D22}"/>
    <dgm:cxn modelId="{91F000E4-AD34-452F-AC02-092E827F351F}" type="presOf" srcId="{B3B446CD-A25B-488C-B30C-22119EE41F79}" destId="{BE0ED127-FD34-4F01-B744-A3E6FD7BD137}" srcOrd="0" destOrd="0" presId="urn:microsoft.com/office/officeart/2005/8/layout/lProcess2"/>
    <dgm:cxn modelId="{5C34A7F1-F58F-4CB0-B5D6-7507A86E2D76}" srcId="{3AB2DCEE-6BAB-44CA-8615-94504A095C2D}" destId="{7A09C711-3AE3-4135-A669-76856685F997}" srcOrd="1" destOrd="0" parTransId="{8C63C6C2-338A-49A8-B546-B2E5A57EE9B3}" sibTransId="{DAFE76B2-EB43-4B4A-BDF1-29ADB1678E1F}"/>
    <dgm:cxn modelId="{025E37F8-A6CC-49F1-A369-F8BCE99EC7A0}" type="presOf" srcId="{3AB2DCEE-6BAB-44CA-8615-94504A095C2D}" destId="{CF554B9B-E616-4BA7-92EA-66273420696A}" srcOrd="0" destOrd="0" presId="urn:microsoft.com/office/officeart/2005/8/layout/lProcess2"/>
    <dgm:cxn modelId="{9314E8CB-E519-4C74-96D0-A8079DBB7E65}" type="presParOf" srcId="{65952843-2984-47D8-AB21-A8BD8F83D523}" destId="{24999C3C-D02E-4D22-A5B3-5E41BC32D38E}" srcOrd="0" destOrd="0" presId="urn:microsoft.com/office/officeart/2005/8/layout/lProcess2"/>
    <dgm:cxn modelId="{D0703DEA-9920-4D8E-B4D4-D83EF81507F9}" type="presParOf" srcId="{24999C3C-D02E-4D22-A5B3-5E41BC32D38E}" destId="{8F548DC8-15F8-47ED-9203-8A0C2CE0BF4D}" srcOrd="0" destOrd="0" presId="urn:microsoft.com/office/officeart/2005/8/layout/lProcess2"/>
    <dgm:cxn modelId="{02EDF526-0247-4FDA-807D-14F6E3A29777}" type="presParOf" srcId="{24999C3C-D02E-4D22-A5B3-5E41BC32D38E}" destId="{345C3A6E-6B8A-4AAD-BCEA-5A34A2FAE88A}" srcOrd="1" destOrd="0" presId="urn:microsoft.com/office/officeart/2005/8/layout/lProcess2"/>
    <dgm:cxn modelId="{94356D1B-F366-4EFC-9FC1-D603F66CB11B}" type="presParOf" srcId="{24999C3C-D02E-4D22-A5B3-5E41BC32D38E}" destId="{0EA02C14-F181-4131-825D-306F4C505C03}" srcOrd="2" destOrd="0" presId="urn:microsoft.com/office/officeart/2005/8/layout/lProcess2"/>
    <dgm:cxn modelId="{A0294DA1-B05E-4E67-AE03-FEE01E938C47}" type="presParOf" srcId="{0EA02C14-F181-4131-825D-306F4C505C03}" destId="{475D80D4-0AAA-4F4E-95B9-C5746F31175C}" srcOrd="0" destOrd="0" presId="urn:microsoft.com/office/officeart/2005/8/layout/lProcess2"/>
    <dgm:cxn modelId="{25D2B334-1933-4505-93AE-08FD00B0E878}" type="presParOf" srcId="{475D80D4-0AAA-4F4E-95B9-C5746F31175C}" destId="{BE0ED127-FD34-4F01-B744-A3E6FD7BD137}" srcOrd="0" destOrd="0" presId="urn:microsoft.com/office/officeart/2005/8/layout/lProcess2"/>
    <dgm:cxn modelId="{FCBD4D20-8832-4637-8F5A-C2ECF5C9F41D}" type="presParOf" srcId="{475D80D4-0AAA-4F4E-95B9-C5746F31175C}" destId="{3E28C403-5113-4C1F-BA4F-DF60F69C5A75}" srcOrd="1" destOrd="0" presId="urn:microsoft.com/office/officeart/2005/8/layout/lProcess2"/>
    <dgm:cxn modelId="{58B90DB3-2FB1-4586-AD58-04C8788CD935}" type="presParOf" srcId="{475D80D4-0AAA-4F4E-95B9-C5746F31175C}" destId="{D46BB06E-8414-4F71-9F8F-284DE12DCB3F}" srcOrd="2" destOrd="0" presId="urn:microsoft.com/office/officeart/2005/8/layout/lProcess2"/>
    <dgm:cxn modelId="{5EBD8B74-0FDD-4168-B988-BF7EA0AB76D0}" type="presParOf" srcId="{475D80D4-0AAA-4F4E-95B9-C5746F31175C}" destId="{2B4516C7-FF75-4B03-A66B-02770322012B}" srcOrd="3" destOrd="0" presId="urn:microsoft.com/office/officeart/2005/8/layout/lProcess2"/>
    <dgm:cxn modelId="{515E5333-BB22-4126-9778-F50BCD88BB4C}" type="presParOf" srcId="{475D80D4-0AAA-4F4E-95B9-C5746F31175C}" destId="{BC2882F8-101B-41AB-A066-6D367E802260}" srcOrd="4" destOrd="0" presId="urn:microsoft.com/office/officeart/2005/8/layout/lProcess2"/>
    <dgm:cxn modelId="{0D0E2157-E61E-4197-A458-496A498AC299}" type="presParOf" srcId="{65952843-2984-47D8-AB21-A8BD8F83D523}" destId="{246ED2D4-3971-4C35-85B0-1BF3D86A3DC7}" srcOrd="1" destOrd="0" presId="urn:microsoft.com/office/officeart/2005/8/layout/lProcess2"/>
    <dgm:cxn modelId="{6B3161B3-CC07-442D-967A-34981E0D874F}" type="presParOf" srcId="{65952843-2984-47D8-AB21-A8BD8F83D523}" destId="{FDF48AAE-45B9-41E5-A345-9F4E4F5F2E5A}" srcOrd="2" destOrd="0" presId="urn:microsoft.com/office/officeart/2005/8/layout/lProcess2"/>
    <dgm:cxn modelId="{5C8A949B-7EFF-4681-8D50-C91E06BBE0E5}" type="presParOf" srcId="{FDF48AAE-45B9-41E5-A345-9F4E4F5F2E5A}" destId="{CF554B9B-E616-4BA7-92EA-66273420696A}" srcOrd="0" destOrd="0" presId="urn:microsoft.com/office/officeart/2005/8/layout/lProcess2"/>
    <dgm:cxn modelId="{B5B151E5-AD83-4667-B45F-D07CAD3919F5}" type="presParOf" srcId="{FDF48AAE-45B9-41E5-A345-9F4E4F5F2E5A}" destId="{2EA93A82-CB5F-49DC-A297-72599D29507E}" srcOrd="1" destOrd="0" presId="urn:microsoft.com/office/officeart/2005/8/layout/lProcess2"/>
    <dgm:cxn modelId="{E31FD440-374C-4D06-8762-614CADA4F2B1}" type="presParOf" srcId="{FDF48AAE-45B9-41E5-A345-9F4E4F5F2E5A}" destId="{8AB6BE64-409A-48FD-AD31-E27E109E8611}" srcOrd="2" destOrd="0" presId="urn:microsoft.com/office/officeart/2005/8/layout/lProcess2"/>
    <dgm:cxn modelId="{E13D83B3-ABE3-491F-9074-7EF55A3FFE60}" type="presParOf" srcId="{8AB6BE64-409A-48FD-AD31-E27E109E8611}" destId="{471C5710-EC9E-46EC-BD9B-FE29D73DFB52}" srcOrd="0" destOrd="0" presId="urn:microsoft.com/office/officeart/2005/8/layout/lProcess2"/>
    <dgm:cxn modelId="{00903585-669A-4DC2-81F4-BE9C2584D19B}" type="presParOf" srcId="{471C5710-EC9E-46EC-BD9B-FE29D73DFB52}" destId="{C3B98C93-271D-45AC-A22E-78B3A6C0AD65}" srcOrd="0" destOrd="0" presId="urn:microsoft.com/office/officeart/2005/8/layout/lProcess2"/>
    <dgm:cxn modelId="{7BC3866C-7BA0-4285-8712-FC0737E8BDCE}" type="presParOf" srcId="{471C5710-EC9E-46EC-BD9B-FE29D73DFB52}" destId="{3E8AD71C-F509-4D4D-8447-2228B5018CF5}" srcOrd="1" destOrd="0" presId="urn:microsoft.com/office/officeart/2005/8/layout/lProcess2"/>
    <dgm:cxn modelId="{10917EA7-E65E-47FA-B4F7-7246F487D6A0}" type="presParOf" srcId="{471C5710-EC9E-46EC-BD9B-FE29D73DFB52}" destId="{9FF44611-5933-4AC0-BEDD-0FD07BCA1F72}" srcOrd="2" destOrd="0" presId="urn:microsoft.com/office/officeart/2005/8/layout/lProcess2"/>
    <dgm:cxn modelId="{1AB44FE3-6913-44E2-99BD-38A45DCDE491}" type="presParOf" srcId="{471C5710-EC9E-46EC-BD9B-FE29D73DFB52}" destId="{F8C6B7D0-FC0C-4C74-A40E-61CAA35938EE}" srcOrd="3" destOrd="0" presId="urn:microsoft.com/office/officeart/2005/8/layout/lProcess2"/>
    <dgm:cxn modelId="{6289118D-8134-4903-9965-DFB376CE709F}" type="presParOf" srcId="{471C5710-EC9E-46EC-BD9B-FE29D73DFB52}" destId="{9DBC74B7-0866-453A-A990-55FDB811DB36}"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132889-2167-47E7-90FC-320165BC97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9C909C-D5AB-4AAD-85AB-94ABA1534DC5}">
      <dgm:prSet/>
      <dgm:spPr/>
      <dgm:t>
        <a:bodyPr/>
        <a:lstStyle/>
        <a:p>
          <a:r>
            <a:rPr lang="en-US" b="1"/>
            <a:t>Pros</a:t>
          </a:r>
          <a:endParaRPr lang="en-US" dirty="0"/>
        </a:p>
      </dgm:t>
    </dgm:pt>
    <dgm:pt modelId="{2B7C2DE6-46D6-4922-A05E-34F7FE1C86D1}" type="parTrans" cxnId="{FA941CE4-E2FC-4F08-8A5B-D446248F33EA}">
      <dgm:prSet/>
      <dgm:spPr/>
      <dgm:t>
        <a:bodyPr/>
        <a:lstStyle/>
        <a:p>
          <a:endParaRPr lang="en-US"/>
        </a:p>
      </dgm:t>
    </dgm:pt>
    <dgm:pt modelId="{ED872E5A-25A8-407F-BDF7-9DDB1496233B}" type="sibTrans" cxnId="{FA941CE4-E2FC-4F08-8A5B-D446248F33EA}">
      <dgm:prSet/>
      <dgm:spPr/>
      <dgm:t>
        <a:bodyPr/>
        <a:lstStyle/>
        <a:p>
          <a:endParaRPr lang="en-US"/>
        </a:p>
      </dgm:t>
    </dgm:pt>
    <dgm:pt modelId="{21B8C836-60F2-4E5A-B334-EC02592EC0FA}">
      <dgm:prSet/>
      <dgm:spPr/>
      <dgm:t>
        <a:bodyPr/>
        <a:lstStyle/>
        <a:p>
          <a:r>
            <a:rPr lang="en-US" b="1" dirty="0"/>
            <a:t>Cons</a:t>
          </a:r>
          <a:endParaRPr lang="en-US" dirty="0"/>
        </a:p>
      </dgm:t>
    </dgm:pt>
    <dgm:pt modelId="{B0F08358-C7BC-4077-9A2C-06BAA64C40DB}" type="parTrans" cxnId="{5D4EB0C1-9CFB-4FE4-AD7E-BD5194596786}">
      <dgm:prSet/>
      <dgm:spPr/>
      <dgm:t>
        <a:bodyPr/>
        <a:lstStyle/>
        <a:p>
          <a:endParaRPr lang="en-US"/>
        </a:p>
      </dgm:t>
    </dgm:pt>
    <dgm:pt modelId="{A17C5221-CE68-4C3E-A349-C5D474963CF5}" type="sibTrans" cxnId="{5D4EB0C1-9CFB-4FE4-AD7E-BD5194596786}">
      <dgm:prSet/>
      <dgm:spPr/>
      <dgm:t>
        <a:bodyPr/>
        <a:lstStyle/>
        <a:p>
          <a:endParaRPr lang="en-US"/>
        </a:p>
      </dgm:t>
    </dgm:pt>
    <dgm:pt modelId="{E042CF08-E5D9-4D31-B308-68743603AFC3}">
      <dgm:prSet/>
      <dgm:spPr/>
      <dgm:t>
        <a:bodyPr/>
        <a:lstStyle/>
        <a:p>
          <a:r>
            <a:rPr lang="en-US" dirty="0"/>
            <a:t>Typically small sample sizes</a:t>
          </a:r>
        </a:p>
      </dgm:t>
    </dgm:pt>
    <dgm:pt modelId="{C92CCCB5-2B60-47C6-A1C2-28B4F59CF756}" type="parTrans" cxnId="{A59CBC1A-4203-4A22-8E1E-F42B5260D35F}">
      <dgm:prSet/>
      <dgm:spPr/>
      <dgm:t>
        <a:bodyPr/>
        <a:lstStyle/>
        <a:p>
          <a:endParaRPr lang="en-US"/>
        </a:p>
      </dgm:t>
    </dgm:pt>
    <dgm:pt modelId="{E4A5D0E5-1D40-4954-AC23-238ECAF9ADF0}" type="sibTrans" cxnId="{A59CBC1A-4203-4A22-8E1E-F42B5260D35F}">
      <dgm:prSet/>
      <dgm:spPr/>
      <dgm:t>
        <a:bodyPr/>
        <a:lstStyle/>
        <a:p>
          <a:endParaRPr lang="en-US"/>
        </a:p>
      </dgm:t>
    </dgm:pt>
    <dgm:pt modelId="{A279B250-8B83-4255-83CA-FC2B573E1368}">
      <dgm:prSet/>
      <dgm:spPr/>
      <dgm:t>
        <a:bodyPr/>
        <a:lstStyle/>
        <a:p>
          <a:r>
            <a:rPr lang="en-US" dirty="0"/>
            <a:t>An opportunity to get at “true” behavior of people and places where abortion care may be offered</a:t>
          </a:r>
        </a:p>
      </dgm:t>
    </dgm:pt>
    <dgm:pt modelId="{5DF0B360-4573-47F7-A381-31CB62B7D2BB}" type="parTrans" cxnId="{3813D7DB-B06E-4C09-AD48-FD5EC3856893}">
      <dgm:prSet/>
      <dgm:spPr/>
      <dgm:t>
        <a:bodyPr/>
        <a:lstStyle/>
        <a:p>
          <a:endParaRPr lang="en-US"/>
        </a:p>
      </dgm:t>
    </dgm:pt>
    <dgm:pt modelId="{0887C3AA-86F9-4812-BF70-E6A373CD46CA}" type="sibTrans" cxnId="{3813D7DB-B06E-4C09-AD48-FD5EC3856893}">
      <dgm:prSet/>
      <dgm:spPr/>
      <dgm:t>
        <a:bodyPr/>
        <a:lstStyle/>
        <a:p>
          <a:endParaRPr lang="en-US"/>
        </a:p>
      </dgm:t>
    </dgm:pt>
    <dgm:pt modelId="{66C439B8-2FDB-4D29-92AF-23EAD0777B25}">
      <dgm:prSet/>
      <dgm:spPr/>
      <dgm:t>
        <a:bodyPr/>
        <a:lstStyle/>
        <a:p>
          <a:r>
            <a:rPr lang="en-US" dirty="0"/>
            <a:t>Certain characteristics (like education or position of the staff member interviewed) may be unknown to the mystery client and to the researchers</a:t>
          </a:r>
        </a:p>
      </dgm:t>
    </dgm:pt>
    <dgm:pt modelId="{49C82AE0-07BE-4C3B-8BEE-8F9D14196ECF}" type="parTrans" cxnId="{62D8A284-BD7E-41BC-9079-CBF896DEFB05}">
      <dgm:prSet/>
      <dgm:spPr/>
      <dgm:t>
        <a:bodyPr/>
        <a:lstStyle/>
        <a:p>
          <a:endParaRPr lang="en-US"/>
        </a:p>
      </dgm:t>
    </dgm:pt>
    <dgm:pt modelId="{BFC58CC5-67F2-4518-B731-DDF4AEB77665}" type="sibTrans" cxnId="{62D8A284-BD7E-41BC-9079-CBF896DEFB05}">
      <dgm:prSet/>
      <dgm:spPr/>
      <dgm:t>
        <a:bodyPr/>
        <a:lstStyle/>
        <a:p>
          <a:endParaRPr lang="en-US"/>
        </a:p>
      </dgm:t>
    </dgm:pt>
    <dgm:pt modelId="{6108A40A-82EC-4A6B-A52A-F04FD95569BA}" type="pres">
      <dgm:prSet presAssocID="{1E132889-2167-47E7-90FC-320165BC9754}" presName="linear" presStyleCnt="0">
        <dgm:presLayoutVars>
          <dgm:dir/>
          <dgm:animLvl val="lvl"/>
          <dgm:resizeHandles val="exact"/>
        </dgm:presLayoutVars>
      </dgm:prSet>
      <dgm:spPr/>
    </dgm:pt>
    <dgm:pt modelId="{1E11828A-6455-4DE1-AB4A-1EAC8E8E943E}" type="pres">
      <dgm:prSet presAssocID="{149C909C-D5AB-4AAD-85AB-94ABA1534DC5}" presName="parentLin" presStyleCnt="0"/>
      <dgm:spPr/>
    </dgm:pt>
    <dgm:pt modelId="{9341D4B6-F0FA-4364-9565-C0C335453284}" type="pres">
      <dgm:prSet presAssocID="{149C909C-D5AB-4AAD-85AB-94ABA1534DC5}" presName="parentLeftMargin" presStyleLbl="node1" presStyleIdx="0" presStyleCnt="2"/>
      <dgm:spPr/>
    </dgm:pt>
    <dgm:pt modelId="{88F7DECF-18D1-4D59-B399-F203F974F779}" type="pres">
      <dgm:prSet presAssocID="{149C909C-D5AB-4AAD-85AB-94ABA1534DC5}" presName="parentText" presStyleLbl="node1" presStyleIdx="0" presStyleCnt="2">
        <dgm:presLayoutVars>
          <dgm:chMax val="0"/>
          <dgm:bulletEnabled val="1"/>
        </dgm:presLayoutVars>
      </dgm:prSet>
      <dgm:spPr/>
    </dgm:pt>
    <dgm:pt modelId="{28922E36-4417-4029-A359-CDAE36D9DDE5}" type="pres">
      <dgm:prSet presAssocID="{149C909C-D5AB-4AAD-85AB-94ABA1534DC5}" presName="negativeSpace" presStyleCnt="0"/>
      <dgm:spPr/>
    </dgm:pt>
    <dgm:pt modelId="{80516D85-4AB8-4754-8A3A-3703103994FB}" type="pres">
      <dgm:prSet presAssocID="{149C909C-D5AB-4AAD-85AB-94ABA1534DC5}" presName="childText" presStyleLbl="conFgAcc1" presStyleIdx="0" presStyleCnt="2">
        <dgm:presLayoutVars>
          <dgm:bulletEnabled val="1"/>
        </dgm:presLayoutVars>
      </dgm:prSet>
      <dgm:spPr/>
    </dgm:pt>
    <dgm:pt modelId="{6CCC572D-93EC-46C4-8705-8F7841B8D46B}" type="pres">
      <dgm:prSet presAssocID="{ED872E5A-25A8-407F-BDF7-9DDB1496233B}" presName="spaceBetweenRectangles" presStyleCnt="0"/>
      <dgm:spPr/>
    </dgm:pt>
    <dgm:pt modelId="{190C6F87-BBEC-4DA2-93AB-6DF19423EB56}" type="pres">
      <dgm:prSet presAssocID="{21B8C836-60F2-4E5A-B334-EC02592EC0FA}" presName="parentLin" presStyleCnt="0"/>
      <dgm:spPr/>
    </dgm:pt>
    <dgm:pt modelId="{DBD428D0-D79A-473B-AF92-1BEB43AEF4C7}" type="pres">
      <dgm:prSet presAssocID="{21B8C836-60F2-4E5A-B334-EC02592EC0FA}" presName="parentLeftMargin" presStyleLbl="node1" presStyleIdx="0" presStyleCnt="2"/>
      <dgm:spPr/>
    </dgm:pt>
    <dgm:pt modelId="{AAA6EE72-8221-4681-B1A1-F1F7A1437456}" type="pres">
      <dgm:prSet presAssocID="{21B8C836-60F2-4E5A-B334-EC02592EC0FA}" presName="parentText" presStyleLbl="node1" presStyleIdx="1" presStyleCnt="2">
        <dgm:presLayoutVars>
          <dgm:chMax val="0"/>
          <dgm:bulletEnabled val="1"/>
        </dgm:presLayoutVars>
      </dgm:prSet>
      <dgm:spPr/>
    </dgm:pt>
    <dgm:pt modelId="{70C943BE-78E6-46E1-BA4E-BB9BA7FFB038}" type="pres">
      <dgm:prSet presAssocID="{21B8C836-60F2-4E5A-B334-EC02592EC0FA}" presName="negativeSpace" presStyleCnt="0"/>
      <dgm:spPr/>
    </dgm:pt>
    <dgm:pt modelId="{52A13D55-F9EE-4434-B7F8-16B84FA7BFBD}" type="pres">
      <dgm:prSet presAssocID="{21B8C836-60F2-4E5A-B334-EC02592EC0FA}" presName="childText" presStyleLbl="conFgAcc1" presStyleIdx="1" presStyleCnt="2">
        <dgm:presLayoutVars>
          <dgm:bulletEnabled val="1"/>
        </dgm:presLayoutVars>
      </dgm:prSet>
      <dgm:spPr/>
    </dgm:pt>
  </dgm:ptLst>
  <dgm:cxnLst>
    <dgm:cxn modelId="{5A7CED15-1B72-4929-B8B2-DF69D50394E2}" type="presOf" srcId="{66C439B8-2FDB-4D29-92AF-23EAD0777B25}" destId="{52A13D55-F9EE-4434-B7F8-16B84FA7BFBD}" srcOrd="0" destOrd="1" presId="urn:microsoft.com/office/officeart/2005/8/layout/list1"/>
    <dgm:cxn modelId="{A59CBC1A-4203-4A22-8E1E-F42B5260D35F}" srcId="{21B8C836-60F2-4E5A-B334-EC02592EC0FA}" destId="{E042CF08-E5D9-4D31-B308-68743603AFC3}" srcOrd="0" destOrd="0" parTransId="{C92CCCB5-2B60-47C6-A1C2-28B4F59CF756}" sibTransId="{E4A5D0E5-1D40-4954-AC23-238ECAF9ADF0}"/>
    <dgm:cxn modelId="{4761CE35-1304-4284-A31B-EC92C55DD031}" type="presOf" srcId="{21B8C836-60F2-4E5A-B334-EC02592EC0FA}" destId="{DBD428D0-D79A-473B-AF92-1BEB43AEF4C7}" srcOrd="0" destOrd="0" presId="urn:microsoft.com/office/officeart/2005/8/layout/list1"/>
    <dgm:cxn modelId="{82F1833E-B81F-436C-8E72-150637A86D77}" type="presOf" srcId="{21B8C836-60F2-4E5A-B334-EC02592EC0FA}" destId="{AAA6EE72-8221-4681-B1A1-F1F7A1437456}" srcOrd="1" destOrd="0" presId="urn:microsoft.com/office/officeart/2005/8/layout/list1"/>
    <dgm:cxn modelId="{83732350-FAE6-44B5-8A68-79B6F96B9A84}" type="presOf" srcId="{149C909C-D5AB-4AAD-85AB-94ABA1534DC5}" destId="{9341D4B6-F0FA-4364-9565-C0C335453284}" srcOrd="0" destOrd="0" presId="urn:microsoft.com/office/officeart/2005/8/layout/list1"/>
    <dgm:cxn modelId="{2C38A675-2412-4D9D-B719-2BB7045B3F3B}" type="presOf" srcId="{A279B250-8B83-4255-83CA-FC2B573E1368}" destId="{80516D85-4AB8-4754-8A3A-3703103994FB}" srcOrd="0" destOrd="0" presId="urn:microsoft.com/office/officeart/2005/8/layout/list1"/>
    <dgm:cxn modelId="{62D8A284-BD7E-41BC-9079-CBF896DEFB05}" srcId="{21B8C836-60F2-4E5A-B334-EC02592EC0FA}" destId="{66C439B8-2FDB-4D29-92AF-23EAD0777B25}" srcOrd="1" destOrd="0" parTransId="{49C82AE0-07BE-4C3B-8BEE-8F9D14196ECF}" sibTransId="{BFC58CC5-67F2-4518-B731-DDF4AEB77665}"/>
    <dgm:cxn modelId="{E8C9F798-5A26-4E13-BAB9-5E29E193369D}" type="presOf" srcId="{E042CF08-E5D9-4D31-B308-68743603AFC3}" destId="{52A13D55-F9EE-4434-B7F8-16B84FA7BFBD}" srcOrd="0" destOrd="0" presId="urn:microsoft.com/office/officeart/2005/8/layout/list1"/>
    <dgm:cxn modelId="{3EEA6AA4-7E4F-41CF-B846-AA1493F18B50}" type="presOf" srcId="{149C909C-D5AB-4AAD-85AB-94ABA1534DC5}" destId="{88F7DECF-18D1-4D59-B399-F203F974F779}" srcOrd="1" destOrd="0" presId="urn:microsoft.com/office/officeart/2005/8/layout/list1"/>
    <dgm:cxn modelId="{5D4EB0C1-9CFB-4FE4-AD7E-BD5194596786}" srcId="{1E132889-2167-47E7-90FC-320165BC9754}" destId="{21B8C836-60F2-4E5A-B334-EC02592EC0FA}" srcOrd="1" destOrd="0" parTransId="{B0F08358-C7BC-4077-9A2C-06BAA64C40DB}" sibTransId="{A17C5221-CE68-4C3E-A349-C5D474963CF5}"/>
    <dgm:cxn modelId="{3813D7DB-B06E-4C09-AD48-FD5EC3856893}" srcId="{149C909C-D5AB-4AAD-85AB-94ABA1534DC5}" destId="{A279B250-8B83-4255-83CA-FC2B573E1368}" srcOrd="0" destOrd="0" parTransId="{5DF0B360-4573-47F7-A381-31CB62B7D2BB}" sibTransId="{0887C3AA-86F9-4812-BF70-E6A373CD46CA}"/>
    <dgm:cxn modelId="{FA941CE4-E2FC-4F08-8A5B-D446248F33EA}" srcId="{1E132889-2167-47E7-90FC-320165BC9754}" destId="{149C909C-D5AB-4AAD-85AB-94ABA1534DC5}" srcOrd="0" destOrd="0" parTransId="{2B7C2DE6-46D6-4922-A05E-34F7FE1C86D1}" sibTransId="{ED872E5A-25A8-407F-BDF7-9DDB1496233B}"/>
    <dgm:cxn modelId="{1F80F2FC-847E-4744-961E-245B5A2CE69A}" type="presOf" srcId="{1E132889-2167-47E7-90FC-320165BC9754}" destId="{6108A40A-82EC-4A6B-A52A-F04FD95569BA}" srcOrd="0" destOrd="0" presId="urn:microsoft.com/office/officeart/2005/8/layout/list1"/>
    <dgm:cxn modelId="{31782843-263D-4848-9EED-12AEA370A3A6}" type="presParOf" srcId="{6108A40A-82EC-4A6B-A52A-F04FD95569BA}" destId="{1E11828A-6455-4DE1-AB4A-1EAC8E8E943E}" srcOrd="0" destOrd="0" presId="urn:microsoft.com/office/officeart/2005/8/layout/list1"/>
    <dgm:cxn modelId="{FAF7E423-D23A-4C3A-8ED3-54537A282984}" type="presParOf" srcId="{1E11828A-6455-4DE1-AB4A-1EAC8E8E943E}" destId="{9341D4B6-F0FA-4364-9565-C0C335453284}" srcOrd="0" destOrd="0" presId="urn:microsoft.com/office/officeart/2005/8/layout/list1"/>
    <dgm:cxn modelId="{78753435-CBDD-4282-B436-696BA82F4C10}" type="presParOf" srcId="{1E11828A-6455-4DE1-AB4A-1EAC8E8E943E}" destId="{88F7DECF-18D1-4D59-B399-F203F974F779}" srcOrd="1" destOrd="0" presId="urn:microsoft.com/office/officeart/2005/8/layout/list1"/>
    <dgm:cxn modelId="{38CE1766-DE86-4C49-89A8-CE74B153B737}" type="presParOf" srcId="{6108A40A-82EC-4A6B-A52A-F04FD95569BA}" destId="{28922E36-4417-4029-A359-CDAE36D9DDE5}" srcOrd="1" destOrd="0" presId="urn:microsoft.com/office/officeart/2005/8/layout/list1"/>
    <dgm:cxn modelId="{6966B776-8C8D-431B-B698-066BF17D41D8}" type="presParOf" srcId="{6108A40A-82EC-4A6B-A52A-F04FD95569BA}" destId="{80516D85-4AB8-4754-8A3A-3703103994FB}" srcOrd="2" destOrd="0" presId="urn:microsoft.com/office/officeart/2005/8/layout/list1"/>
    <dgm:cxn modelId="{7F5F8364-146E-454D-9049-D2FDC186B0E3}" type="presParOf" srcId="{6108A40A-82EC-4A6B-A52A-F04FD95569BA}" destId="{6CCC572D-93EC-46C4-8705-8F7841B8D46B}" srcOrd="3" destOrd="0" presId="urn:microsoft.com/office/officeart/2005/8/layout/list1"/>
    <dgm:cxn modelId="{811B6305-9B9D-4107-B2CB-702981676284}" type="presParOf" srcId="{6108A40A-82EC-4A6B-A52A-F04FD95569BA}" destId="{190C6F87-BBEC-4DA2-93AB-6DF19423EB56}" srcOrd="4" destOrd="0" presId="urn:microsoft.com/office/officeart/2005/8/layout/list1"/>
    <dgm:cxn modelId="{48D4B83E-A730-4C77-8586-AD98A6304C76}" type="presParOf" srcId="{190C6F87-BBEC-4DA2-93AB-6DF19423EB56}" destId="{DBD428D0-D79A-473B-AF92-1BEB43AEF4C7}" srcOrd="0" destOrd="0" presId="urn:microsoft.com/office/officeart/2005/8/layout/list1"/>
    <dgm:cxn modelId="{575FDC3C-6673-4668-BAB7-A6095502C771}" type="presParOf" srcId="{190C6F87-BBEC-4DA2-93AB-6DF19423EB56}" destId="{AAA6EE72-8221-4681-B1A1-F1F7A1437456}" srcOrd="1" destOrd="0" presId="urn:microsoft.com/office/officeart/2005/8/layout/list1"/>
    <dgm:cxn modelId="{102A0EC5-9A8B-4903-81C6-792B133840F6}" type="presParOf" srcId="{6108A40A-82EC-4A6B-A52A-F04FD95569BA}" destId="{70C943BE-78E6-46E1-BA4E-BB9BA7FFB038}" srcOrd="5" destOrd="0" presId="urn:microsoft.com/office/officeart/2005/8/layout/list1"/>
    <dgm:cxn modelId="{2F620BE2-DAF2-4401-A875-73F100026831}" type="presParOf" srcId="{6108A40A-82EC-4A6B-A52A-F04FD95569BA}" destId="{52A13D55-F9EE-4434-B7F8-16B84FA7BF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132889-2167-47E7-90FC-320165BC97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9C909C-D5AB-4AAD-85AB-94ABA1534DC5}">
      <dgm:prSet/>
      <dgm:spPr/>
      <dgm:t>
        <a:bodyPr/>
        <a:lstStyle/>
        <a:p>
          <a:r>
            <a:rPr lang="en-US" b="1"/>
            <a:t>Pros</a:t>
          </a:r>
          <a:endParaRPr lang="en-US" dirty="0"/>
        </a:p>
      </dgm:t>
    </dgm:pt>
    <dgm:pt modelId="{2B7C2DE6-46D6-4922-A05E-34F7FE1C86D1}" type="parTrans" cxnId="{FA941CE4-E2FC-4F08-8A5B-D446248F33EA}">
      <dgm:prSet/>
      <dgm:spPr/>
      <dgm:t>
        <a:bodyPr/>
        <a:lstStyle/>
        <a:p>
          <a:endParaRPr lang="en-US"/>
        </a:p>
      </dgm:t>
    </dgm:pt>
    <dgm:pt modelId="{ED872E5A-25A8-407F-BDF7-9DDB1496233B}" type="sibTrans" cxnId="{FA941CE4-E2FC-4F08-8A5B-D446248F33EA}">
      <dgm:prSet/>
      <dgm:spPr/>
      <dgm:t>
        <a:bodyPr/>
        <a:lstStyle/>
        <a:p>
          <a:endParaRPr lang="en-US"/>
        </a:p>
      </dgm:t>
    </dgm:pt>
    <dgm:pt modelId="{21B8C836-60F2-4E5A-B334-EC02592EC0FA}">
      <dgm:prSet/>
      <dgm:spPr/>
      <dgm:t>
        <a:bodyPr/>
        <a:lstStyle/>
        <a:p>
          <a:r>
            <a:rPr lang="en-US" b="1" dirty="0"/>
            <a:t>Cons</a:t>
          </a:r>
          <a:endParaRPr lang="en-US" dirty="0"/>
        </a:p>
      </dgm:t>
    </dgm:pt>
    <dgm:pt modelId="{B0F08358-C7BC-4077-9A2C-06BAA64C40DB}" type="parTrans" cxnId="{5D4EB0C1-9CFB-4FE4-AD7E-BD5194596786}">
      <dgm:prSet/>
      <dgm:spPr/>
      <dgm:t>
        <a:bodyPr/>
        <a:lstStyle/>
        <a:p>
          <a:endParaRPr lang="en-US"/>
        </a:p>
      </dgm:t>
    </dgm:pt>
    <dgm:pt modelId="{A17C5221-CE68-4C3E-A349-C5D474963CF5}" type="sibTrans" cxnId="{5D4EB0C1-9CFB-4FE4-AD7E-BD5194596786}">
      <dgm:prSet/>
      <dgm:spPr/>
      <dgm:t>
        <a:bodyPr/>
        <a:lstStyle/>
        <a:p>
          <a:endParaRPr lang="en-US"/>
        </a:p>
      </dgm:t>
    </dgm:pt>
    <dgm:pt modelId="{E042CF08-E5D9-4D31-B308-68743603AFC3}">
      <dgm:prSet/>
      <dgm:spPr/>
      <dgm:t>
        <a:bodyPr/>
        <a:lstStyle/>
        <a:p>
          <a:r>
            <a:rPr lang="en-US" dirty="0"/>
            <a:t>Often not nationally representative, nor generalizable at a country or regional level</a:t>
          </a:r>
        </a:p>
      </dgm:t>
    </dgm:pt>
    <dgm:pt modelId="{C92CCCB5-2B60-47C6-A1C2-28B4F59CF756}" type="parTrans" cxnId="{A59CBC1A-4203-4A22-8E1E-F42B5260D35F}">
      <dgm:prSet/>
      <dgm:spPr/>
      <dgm:t>
        <a:bodyPr/>
        <a:lstStyle/>
        <a:p>
          <a:endParaRPr lang="en-US"/>
        </a:p>
      </dgm:t>
    </dgm:pt>
    <dgm:pt modelId="{E4A5D0E5-1D40-4954-AC23-238ECAF9ADF0}" type="sibTrans" cxnId="{A59CBC1A-4203-4A22-8E1E-F42B5260D35F}">
      <dgm:prSet/>
      <dgm:spPr/>
      <dgm:t>
        <a:bodyPr/>
        <a:lstStyle/>
        <a:p>
          <a:endParaRPr lang="en-US"/>
        </a:p>
      </dgm:t>
    </dgm:pt>
    <dgm:pt modelId="{A279B250-8B83-4255-83CA-FC2B573E1368}">
      <dgm:prSet/>
      <dgm:spPr/>
      <dgm:t>
        <a:bodyPr/>
        <a:lstStyle/>
        <a:p>
          <a:r>
            <a:rPr lang="en-US" dirty="0"/>
            <a:t>Flexible tool that allows researchers to capture different measures of abortion care</a:t>
          </a:r>
        </a:p>
      </dgm:t>
    </dgm:pt>
    <dgm:pt modelId="{5DF0B360-4573-47F7-A381-31CB62B7D2BB}" type="parTrans" cxnId="{3813D7DB-B06E-4C09-AD48-FD5EC3856893}">
      <dgm:prSet/>
      <dgm:spPr/>
      <dgm:t>
        <a:bodyPr/>
        <a:lstStyle/>
        <a:p>
          <a:endParaRPr lang="en-US"/>
        </a:p>
      </dgm:t>
    </dgm:pt>
    <dgm:pt modelId="{0887C3AA-86F9-4812-BF70-E6A373CD46CA}" type="sibTrans" cxnId="{3813D7DB-B06E-4C09-AD48-FD5EC3856893}">
      <dgm:prSet/>
      <dgm:spPr/>
      <dgm:t>
        <a:bodyPr/>
        <a:lstStyle/>
        <a:p>
          <a:endParaRPr lang="en-US"/>
        </a:p>
      </dgm:t>
    </dgm:pt>
    <dgm:pt modelId="{F641041C-3C6C-472D-AD8B-4D39E1C22BDC}">
      <dgm:prSet/>
      <dgm:spPr/>
      <dgm:t>
        <a:bodyPr/>
        <a:lstStyle/>
        <a:p>
          <a:r>
            <a:rPr lang="en-US" dirty="0"/>
            <a:t>Quality of abortion care is difficult to measure, and researchers must be thoughtful about the questions used (resources do exist on measurement of abortion quality)</a:t>
          </a:r>
        </a:p>
      </dgm:t>
    </dgm:pt>
    <dgm:pt modelId="{8FC7FF17-EE2D-4431-A9DD-EB56B29592DD}" type="parTrans" cxnId="{EE0C2D74-4D68-450C-AB4D-A80C2400F0B8}">
      <dgm:prSet/>
      <dgm:spPr/>
      <dgm:t>
        <a:bodyPr/>
        <a:lstStyle/>
        <a:p>
          <a:endParaRPr lang="en-US"/>
        </a:p>
      </dgm:t>
    </dgm:pt>
    <dgm:pt modelId="{6D7301C8-B676-473F-86FD-C3CA3F659EAD}" type="sibTrans" cxnId="{EE0C2D74-4D68-450C-AB4D-A80C2400F0B8}">
      <dgm:prSet/>
      <dgm:spPr/>
      <dgm:t>
        <a:bodyPr/>
        <a:lstStyle/>
        <a:p>
          <a:endParaRPr lang="en-US"/>
        </a:p>
      </dgm:t>
    </dgm:pt>
    <dgm:pt modelId="{0BB08FBD-2218-4114-B4A4-92C9E8E7ECAD}">
      <dgm:prSet/>
      <dgm:spPr/>
      <dgm:t>
        <a:bodyPr/>
        <a:lstStyle/>
        <a:p>
          <a:r>
            <a:rPr lang="en-US" dirty="0"/>
            <a:t>Social desirability bias may mean results skew towards positive feedback</a:t>
          </a:r>
        </a:p>
      </dgm:t>
    </dgm:pt>
    <dgm:pt modelId="{DEE40BB9-B529-46F9-8AC9-7C297ACACE57}" type="parTrans" cxnId="{406B88F9-33A2-4983-B63F-33239642BC5A}">
      <dgm:prSet/>
      <dgm:spPr/>
      <dgm:t>
        <a:bodyPr/>
        <a:lstStyle/>
        <a:p>
          <a:endParaRPr lang="en-US"/>
        </a:p>
      </dgm:t>
    </dgm:pt>
    <dgm:pt modelId="{DE31CB6B-56C8-4DC9-9FAC-8036CEFA9F6A}" type="sibTrans" cxnId="{406B88F9-33A2-4983-B63F-33239642BC5A}">
      <dgm:prSet/>
      <dgm:spPr/>
      <dgm:t>
        <a:bodyPr/>
        <a:lstStyle/>
        <a:p>
          <a:endParaRPr lang="en-US"/>
        </a:p>
      </dgm:t>
    </dgm:pt>
    <dgm:pt modelId="{F37DDFD2-EF6B-4578-A960-AEE69E50EECD}">
      <dgm:prSet/>
      <dgm:spPr/>
      <dgm:t>
        <a:bodyPr/>
        <a:lstStyle/>
        <a:p>
          <a:r>
            <a:rPr lang="en-US" dirty="0"/>
            <a:t>Direct interaction with patient receiving abortion care</a:t>
          </a:r>
        </a:p>
      </dgm:t>
    </dgm:pt>
    <dgm:pt modelId="{07B691B3-9685-4DD7-BE09-40517271458B}" type="parTrans" cxnId="{69FF2C66-0B2D-4FFD-BD5C-6CF95A105DA3}">
      <dgm:prSet/>
      <dgm:spPr/>
      <dgm:t>
        <a:bodyPr/>
        <a:lstStyle/>
        <a:p>
          <a:endParaRPr lang="en-US"/>
        </a:p>
      </dgm:t>
    </dgm:pt>
    <dgm:pt modelId="{90CEE4A0-E99D-45DC-BCC0-A6676F425E99}" type="sibTrans" cxnId="{69FF2C66-0B2D-4FFD-BD5C-6CF95A105DA3}">
      <dgm:prSet/>
      <dgm:spPr/>
      <dgm:t>
        <a:bodyPr/>
        <a:lstStyle/>
        <a:p>
          <a:endParaRPr lang="en-US"/>
        </a:p>
      </dgm:t>
    </dgm:pt>
    <dgm:pt modelId="{6108A40A-82EC-4A6B-A52A-F04FD95569BA}" type="pres">
      <dgm:prSet presAssocID="{1E132889-2167-47E7-90FC-320165BC9754}" presName="linear" presStyleCnt="0">
        <dgm:presLayoutVars>
          <dgm:dir/>
          <dgm:animLvl val="lvl"/>
          <dgm:resizeHandles val="exact"/>
        </dgm:presLayoutVars>
      </dgm:prSet>
      <dgm:spPr/>
    </dgm:pt>
    <dgm:pt modelId="{1E11828A-6455-4DE1-AB4A-1EAC8E8E943E}" type="pres">
      <dgm:prSet presAssocID="{149C909C-D5AB-4AAD-85AB-94ABA1534DC5}" presName="parentLin" presStyleCnt="0"/>
      <dgm:spPr/>
    </dgm:pt>
    <dgm:pt modelId="{9341D4B6-F0FA-4364-9565-C0C335453284}" type="pres">
      <dgm:prSet presAssocID="{149C909C-D5AB-4AAD-85AB-94ABA1534DC5}" presName="parentLeftMargin" presStyleLbl="node1" presStyleIdx="0" presStyleCnt="2"/>
      <dgm:spPr/>
    </dgm:pt>
    <dgm:pt modelId="{88F7DECF-18D1-4D59-B399-F203F974F779}" type="pres">
      <dgm:prSet presAssocID="{149C909C-D5AB-4AAD-85AB-94ABA1534DC5}" presName="parentText" presStyleLbl="node1" presStyleIdx="0" presStyleCnt="2">
        <dgm:presLayoutVars>
          <dgm:chMax val="0"/>
          <dgm:bulletEnabled val="1"/>
        </dgm:presLayoutVars>
      </dgm:prSet>
      <dgm:spPr/>
    </dgm:pt>
    <dgm:pt modelId="{28922E36-4417-4029-A359-CDAE36D9DDE5}" type="pres">
      <dgm:prSet presAssocID="{149C909C-D5AB-4AAD-85AB-94ABA1534DC5}" presName="negativeSpace" presStyleCnt="0"/>
      <dgm:spPr/>
    </dgm:pt>
    <dgm:pt modelId="{80516D85-4AB8-4754-8A3A-3703103994FB}" type="pres">
      <dgm:prSet presAssocID="{149C909C-D5AB-4AAD-85AB-94ABA1534DC5}" presName="childText" presStyleLbl="conFgAcc1" presStyleIdx="0" presStyleCnt="2">
        <dgm:presLayoutVars>
          <dgm:bulletEnabled val="1"/>
        </dgm:presLayoutVars>
      </dgm:prSet>
      <dgm:spPr/>
    </dgm:pt>
    <dgm:pt modelId="{6CCC572D-93EC-46C4-8705-8F7841B8D46B}" type="pres">
      <dgm:prSet presAssocID="{ED872E5A-25A8-407F-BDF7-9DDB1496233B}" presName="spaceBetweenRectangles" presStyleCnt="0"/>
      <dgm:spPr/>
    </dgm:pt>
    <dgm:pt modelId="{190C6F87-BBEC-4DA2-93AB-6DF19423EB56}" type="pres">
      <dgm:prSet presAssocID="{21B8C836-60F2-4E5A-B334-EC02592EC0FA}" presName="parentLin" presStyleCnt="0"/>
      <dgm:spPr/>
    </dgm:pt>
    <dgm:pt modelId="{DBD428D0-D79A-473B-AF92-1BEB43AEF4C7}" type="pres">
      <dgm:prSet presAssocID="{21B8C836-60F2-4E5A-B334-EC02592EC0FA}" presName="parentLeftMargin" presStyleLbl="node1" presStyleIdx="0" presStyleCnt="2"/>
      <dgm:spPr/>
    </dgm:pt>
    <dgm:pt modelId="{AAA6EE72-8221-4681-B1A1-F1F7A1437456}" type="pres">
      <dgm:prSet presAssocID="{21B8C836-60F2-4E5A-B334-EC02592EC0FA}" presName="parentText" presStyleLbl="node1" presStyleIdx="1" presStyleCnt="2">
        <dgm:presLayoutVars>
          <dgm:chMax val="0"/>
          <dgm:bulletEnabled val="1"/>
        </dgm:presLayoutVars>
      </dgm:prSet>
      <dgm:spPr/>
    </dgm:pt>
    <dgm:pt modelId="{70C943BE-78E6-46E1-BA4E-BB9BA7FFB038}" type="pres">
      <dgm:prSet presAssocID="{21B8C836-60F2-4E5A-B334-EC02592EC0FA}" presName="negativeSpace" presStyleCnt="0"/>
      <dgm:spPr/>
    </dgm:pt>
    <dgm:pt modelId="{52A13D55-F9EE-4434-B7F8-16B84FA7BFBD}" type="pres">
      <dgm:prSet presAssocID="{21B8C836-60F2-4E5A-B334-EC02592EC0FA}" presName="childText" presStyleLbl="conFgAcc1" presStyleIdx="1" presStyleCnt="2" custLinFactNeighborX="2" custLinFactNeighborY="4031">
        <dgm:presLayoutVars>
          <dgm:bulletEnabled val="1"/>
        </dgm:presLayoutVars>
      </dgm:prSet>
      <dgm:spPr/>
    </dgm:pt>
  </dgm:ptLst>
  <dgm:cxnLst>
    <dgm:cxn modelId="{A59CBC1A-4203-4A22-8E1E-F42B5260D35F}" srcId="{21B8C836-60F2-4E5A-B334-EC02592EC0FA}" destId="{E042CF08-E5D9-4D31-B308-68743603AFC3}" srcOrd="0" destOrd="0" parTransId="{C92CCCB5-2B60-47C6-A1C2-28B4F59CF756}" sibTransId="{E4A5D0E5-1D40-4954-AC23-238ECAF9ADF0}"/>
    <dgm:cxn modelId="{4761CE35-1304-4284-A31B-EC92C55DD031}" type="presOf" srcId="{21B8C836-60F2-4E5A-B334-EC02592EC0FA}" destId="{DBD428D0-D79A-473B-AF92-1BEB43AEF4C7}" srcOrd="0" destOrd="0" presId="urn:microsoft.com/office/officeart/2005/8/layout/list1"/>
    <dgm:cxn modelId="{82F1833E-B81F-436C-8E72-150637A86D77}" type="presOf" srcId="{21B8C836-60F2-4E5A-B334-EC02592EC0FA}" destId="{AAA6EE72-8221-4681-B1A1-F1F7A1437456}" srcOrd="1" destOrd="0" presId="urn:microsoft.com/office/officeart/2005/8/layout/list1"/>
    <dgm:cxn modelId="{69FF2C66-0B2D-4FFD-BD5C-6CF95A105DA3}" srcId="{149C909C-D5AB-4AAD-85AB-94ABA1534DC5}" destId="{F37DDFD2-EF6B-4578-A960-AEE69E50EECD}" srcOrd="1" destOrd="0" parTransId="{07B691B3-9685-4DD7-BE09-40517271458B}" sibTransId="{90CEE4A0-E99D-45DC-BCC0-A6676F425E99}"/>
    <dgm:cxn modelId="{0652834D-88FC-47A6-BEEE-BE0385D02796}" type="presOf" srcId="{F37DDFD2-EF6B-4578-A960-AEE69E50EECD}" destId="{80516D85-4AB8-4754-8A3A-3703103994FB}" srcOrd="0" destOrd="1" presId="urn:microsoft.com/office/officeart/2005/8/layout/list1"/>
    <dgm:cxn modelId="{83732350-FAE6-44B5-8A68-79B6F96B9A84}" type="presOf" srcId="{149C909C-D5AB-4AAD-85AB-94ABA1534DC5}" destId="{9341D4B6-F0FA-4364-9565-C0C335453284}" srcOrd="0" destOrd="0" presId="urn:microsoft.com/office/officeart/2005/8/layout/list1"/>
    <dgm:cxn modelId="{EE0C2D74-4D68-450C-AB4D-A80C2400F0B8}" srcId="{21B8C836-60F2-4E5A-B334-EC02592EC0FA}" destId="{F641041C-3C6C-472D-AD8B-4D39E1C22BDC}" srcOrd="1" destOrd="0" parTransId="{8FC7FF17-EE2D-4431-A9DD-EB56B29592DD}" sibTransId="{6D7301C8-B676-473F-86FD-C3CA3F659EAD}"/>
    <dgm:cxn modelId="{2C38A675-2412-4D9D-B719-2BB7045B3F3B}" type="presOf" srcId="{A279B250-8B83-4255-83CA-FC2B573E1368}" destId="{80516D85-4AB8-4754-8A3A-3703103994FB}" srcOrd="0" destOrd="0" presId="urn:microsoft.com/office/officeart/2005/8/layout/list1"/>
    <dgm:cxn modelId="{E89AA580-B537-4861-9ED7-7097163741DE}" type="presOf" srcId="{F641041C-3C6C-472D-AD8B-4D39E1C22BDC}" destId="{52A13D55-F9EE-4434-B7F8-16B84FA7BFBD}" srcOrd="0" destOrd="1" presId="urn:microsoft.com/office/officeart/2005/8/layout/list1"/>
    <dgm:cxn modelId="{E8C9F798-5A26-4E13-BAB9-5E29E193369D}" type="presOf" srcId="{E042CF08-E5D9-4D31-B308-68743603AFC3}" destId="{52A13D55-F9EE-4434-B7F8-16B84FA7BFBD}" srcOrd="0" destOrd="0" presId="urn:microsoft.com/office/officeart/2005/8/layout/list1"/>
    <dgm:cxn modelId="{3EEA6AA4-7E4F-41CF-B846-AA1493F18B50}" type="presOf" srcId="{149C909C-D5AB-4AAD-85AB-94ABA1534DC5}" destId="{88F7DECF-18D1-4D59-B399-F203F974F779}" srcOrd="1" destOrd="0" presId="urn:microsoft.com/office/officeart/2005/8/layout/list1"/>
    <dgm:cxn modelId="{5D4EB0C1-9CFB-4FE4-AD7E-BD5194596786}" srcId="{1E132889-2167-47E7-90FC-320165BC9754}" destId="{21B8C836-60F2-4E5A-B334-EC02592EC0FA}" srcOrd="1" destOrd="0" parTransId="{B0F08358-C7BC-4077-9A2C-06BAA64C40DB}" sibTransId="{A17C5221-CE68-4C3E-A349-C5D474963CF5}"/>
    <dgm:cxn modelId="{F3F8A9C9-92D1-477C-B715-943CFAE8E175}" type="presOf" srcId="{0BB08FBD-2218-4114-B4A4-92C9E8E7ECAD}" destId="{52A13D55-F9EE-4434-B7F8-16B84FA7BFBD}" srcOrd="0" destOrd="2" presId="urn:microsoft.com/office/officeart/2005/8/layout/list1"/>
    <dgm:cxn modelId="{3813D7DB-B06E-4C09-AD48-FD5EC3856893}" srcId="{149C909C-D5AB-4AAD-85AB-94ABA1534DC5}" destId="{A279B250-8B83-4255-83CA-FC2B573E1368}" srcOrd="0" destOrd="0" parTransId="{5DF0B360-4573-47F7-A381-31CB62B7D2BB}" sibTransId="{0887C3AA-86F9-4812-BF70-E6A373CD46CA}"/>
    <dgm:cxn modelId="{FA941CE4-E2FC-4F08-8A5B-D446248F33EA}" srcId="{1E132889-2167-47E7-90FC-320165BC9754}" destId="{149C909C-D5AB-4AAD-85AB-94ABA1534DC5}" srcOrd="0" destOrd="0" parTransId="{2B7C2DE6-46D6-4922-A05E-34F7FE1C86D1}" sibTransId="{ED872E5A-25A8-407F-BDF7-9DDB1496233B}"/>
    <dgm:cxn modelId="{406B88F9-33A2-4983-B63F-33239642BC5A}" srcId="{21B8C836-60F2-4E5A-B334-EC02592EC0FA}" destId="{0BB08FBD-2218-4114-B4A4-92C9E8E7ECAD}" srcOrd="2" destOrd="0" parTransId="{DEE40BB9-B529-46F9-8AC9-7C297ACACE57}" sibTransId="{DE31CB6B-56C8-4DC9-9FAC-8036CEFA9F6A}"/>
    <dgm:cxn modelId="{1F80F2FC-847E-4744-961E-245B5A2CE69A}" type="presOf" srcId="{1E132889-2167-47E7-90FC-320165BC9754}" destId="{6108A40A-82EC-4A6B-A52A-F04FD95569BA}" srcOrd="0" destOrd="0" presId="urn:microsoft.com/office/officeart/2005/8/layout/list1"/>
    <dgm:cxn modelId="{31782843-263D-4848-9EED-12AEA370A3A6}" type="presParOf" srcId="{6108A40A-82EC-4A6B-A52A-F04FD95569BA}" destId="{1E11828A-6455-4DE1-AB4A-1EAC8E8E943E}" srcOrd="0" destOrd="0" presId="urn:microsoft.com/office/officeart/2005/8/layout/list1"/>
    <dgm:cxn modelId="{FAF7E423-D23A-4C3A-8ED3-54537A282984}" type="presParOf" srcId="{1E11828A-6455-4DE1-AB4A-1EAC8E8E943E}" destId="{9341D4B6-F0FA-4364-9565-C0C335453284}" srcOrd="0" destOrd="0" presId="urn:microsoft.com/office/officeart/2005/8/layout/list1"/>
    <dgm:cxn modelId="{78753435-CBDD-4282-B436-696BA82F4C10}" type="presParOf" srcId="{1E11828A-6455-4DE1-AB4A-1EAC8E8E943E}" destId="{88F7DECF-18D1-4D59-B399-F203F974F779}" srcOrd="1" destOrd="0" presId="urn:microsoft.com/office/officeart/2005/8/layout/list1"/>
    <dgm:cxn modelId="{38CE1766-DE86-4C49-89A8-CE74B153B737}" type="presParOf" srcId="{6108A40A-82EC-4A6B-A52A-F04FD95569BA}" destId="{28922E36-4417-4029-A359-CDAE36D9DDE5}" srcOrd="1" destOrd="0" presId="urn:microsoft.com/office/officeart/2005/8/layout/list1"/>
    <dgm:cxn modelId="{6966B776-8C8D-431B-B698-066BF17D41D8}" type="presParOf" srcId="{6108A40A-82EC-4A6B-A52A-F04FD95569BA}" destId="{80516D85-4AB8-4754-8A3A-3703103994FB}" srcOrd="2" destOrd="0" presId="urn:microsoft.com/office/officeart/2005/8/layout/list1"/>
    <dgm:cxn modelId="{7F5F8364-146E-454D-9049-D2FDC186B0E3}" type="presParOf" srcId="{6108A40A-82EC-4A6B-A52A-F04FD95569BA}" destId="{6CCC572D-93EC-46C4-8705-8F7841B8D46B}" srcOrd="3" destOrd="0" presId="urn:microsoft.com/office/officeart/2005/8/layout/list1"/>
    <dgm:cxn modelId="{811B6305-9B9D-4107-B2CB-702981676284}" type="presParOf" srcId="{6108A40A-82EC-4A6B-A52A-F04FD95569BA}" destId="{190C6F87-BBEC-4DA2-93AB-6DF19423EB56}" srcOrd="4" destOrd="0" presId="urn:microsoft.com/office/officeart/2005/8/layout/list1"/>
    <dgm:cxn modelId="{48D4B83E-A730-4C77-8586-AD98A6304C76}" type="presParOf" srcId="{190C6F87-BBEC-4DA2-93AB-6DF19423EB56}" destId="{DBD428D0-D79A-473B-AF92-1BEB43AEF4C7}" srcOrd="0" destOrd="0" presId="urn:microsoft.com/office/officeart/2005/8/layout/list1"/>
    <dgm:cxn modelId="{575FDC3C-6673-4668-BAB7-A6095502C771}" type="presParOf" srcId="{190C6F87-BBEC-4DA2-93AB-6DF19423EB56}" destId="{AAA6EE72-8221-4681-B1A1-F1F7A1437456}" srcOrd="1" destOrd="0" presId="urn:microsoft.com/office/officeart/2005/8/layout/list1"/>
    <dgm:cxn modelId="{102A0EC5-9A8B-4903-81C6-792B133840F6}" type="presParOf" srcId="{6108A40A-82EC-4A6B-A52A-F04FD95569BA}" destId="{70C943BE-78E6-46E1-BA4E-BB9BA7FFB038}" srcOrd="5" destOrd="0" presId="urn:microsoft.com/office/officeart/2005/8/layout/list1"/>
    <dgm:cxn modelId="{2F620BE2-DAF2-4401-A875-73F100026831}" type="presParOf" srcId="{6108A40A-82EC-4A6B-A52A-F04FD95569BA}" destId="{52A13D55-F9EE-4434-B7F8-16B84FA7BF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2451A7-771E-440A-BB0E-04612320CD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BB740A-DD65-4738-BC0E-C2F67021B3EF}">
      <dgm:prSet/>
      <dgm:spPr/>
      <dgm:t>
        <a:bodyPr/>
        <a:lstStyle/>
        <a:p>
          <a:r>
            <a:rPr lang="en-US" dirty="0"/>
            <a:t>Facility/location-based sampling</a:t>
          </a:r>
        </a:p>
      </dgm:t>
    </dgm:pt>
    <dgm:pt modelId="{A1BB16E1-F15F-4CE8-806D-E132360AB889}" type="parTrans" cxnId="{AA3AB029-FB35-4BEB-98F3-94680503E01C}">
      <dgm:prSet/>
      <dgm:spPr/>
      <dgm:t>
        <a:bodyPr/>
        <a:lstStyle/>
        <a:p>
          <a:endParaRPr lang="en-US"/>
        </a:p>
      </dgm:t>
    </dgm:pt>
    <dgm:pt modelId="{9FBDF193-9687-4706-9E1C-C7C8C5D15866}" type="sibTrans" cxnId="{AA3AB029-FB35-4BEB-98F3-94680503E01C}">
      <dgm:prSet/>
      <dgm:spPr/>
      <dgm:t>
        <a:bodyPr/>
        <a:lstStyle/>
        <a:p>
          <a:endParaRPr lang="en-US"/>
        </a:p>
      </dgm:t>
    </dgm:pt>
    <dgm:pt modelId="{68CF7583-B9E8-430D-8DE9-083CF3E937D5}">
      <dgm:prSet/>
      <dgm:spPr/>
      <dgm:t>
        <a:bodyPr/>
        <a:lstStyle/>
        <a:p>
          <a:r>
            <a:rPr lang="en-US" dirty="0"/>
            <a:t>Going to a location where women obtain abortions and asking them to participate in your research</a:t>
          </a:r>
        </a:p>
      </dgm:t>
    </dgm:pt>
    <dgm:pt modelId="{582812A7-9BD8-4074-BC23-4CD9359D4AAE}" type="parTrans" cxnId="{44A59C9A-DB0C-4BD7-B6B6-94ED1FA55831}">
      <dgm:prSet/>
      <dgm:spPr/>
      <dgm:t>
        <a:bodyPr/>
        <a:lstStyle/>
        <a:p>
          <a:endParaRPr lang="en-US"/>
        </a:p>
      </dgm:t>
    </dgm:pt>
    <dgm:pt modelId="{62C43FE1-D852-405E-8D07-D6EAA594C6E5}" type="sibTrans" cxnId="{44A59C9A-DB0C-4BD7-B6B6-94ED1FA55831}">
      <dgm:prSet/>
      <dgm:spPr/>
      <dgm:t>
        <a:bodyPr/>
        <a:lstStyle/>
        <a:p>
          <a:endParaRPr lang="en-US"/>
        </a:p>
      </dgm:t>
    </dgm:pt>
    <dgm:pt modelId="{1B01BB72-46F1-42A1-A672-826574D408A9}">
      <dgm:prSet/>
      <dgm:spPr/>
      <dgm:t>
        <a:bodyPr/>
        <a:lstStyle/>
        <a:p>
          <a:r>
            <a:rPr lang="en-US" dirty="0"/>
            <a:t>Either immediately before/after the abortion (as done in the PMS and CEIs)</a:t>
          </a:r>
        </a:p>
      </dgm:t>
    </dgm:pt>
    <dgm:pt modelId="{6681C2C0-40D0-4A8B-B020-3EF708CBDFF4}" type="parTrans" cxnId="{E175DDAC-936D-459E-B49C-7EB2932EDCA4}">
      <dgm:prSet/>
      <dgm:spPr/>
      <dgm:t>
        <a:bodyPr/>
        <a:lstStyle/>
        <a:p>
          <a:endParaRPr lang="en-US"/>
        </a:p>
      </dgm:t>
    </dgm:pt>
    <dgm:pt modelId="{9F150CC1-50E2-4498-BD69-630DB5C6EE40}" type="sibTrans" cxnId="{E175DDAC-936D-459E-B49C-7EB2932EDCA4}">
      <dgm:prSet/>
      <dgm:spPr/>
      <dgm:t>
        <a:bodyPr/>
        <a:lstStyle/>
        <a:p>
          <a:endParaRPr lang="en-US"/>
        </a:p>
      </dgm:t>
    </dgm:pt>
    <dgm:pt modelId="{151A9E61-D026-472C-BD5B-6BB4E87AEAE3}">
      <dgm:prSet/>
      <dgm:spPr/>
      <dgm:t>
        <a:bodyPr/>
        <a:lstStyle/>
        <a:p>
          <a:r>
            <a:rPr lang="en-US" dirty="0"/>
            <a:t>Or by establishing a location &amp; later date to conduct the research</a:t>
          </a:r>
        </a:p>
      </dgm:t>
    </dgm:pt>
    <dgm:pt modelId="{E5B7B11D-6FBC-4873-A9D2-22C1376A3249}" type="parTrans" cxnId="{E259E996-A716-4206-BB8B-3178DD0C14C0}">
      <dgm:prSet/>
      <dgm:spPr/>
      <dgm:t>
        <a:bodyPr/>
        <a:lstStyle/>
        <a:p>
          <a:endParaRPr lang="en-US"/>
        </a:p>
      </dgm:t>
    </dgm:pt>
    <dgm:pt modelId="{B00C252A-90C6-4A62-AFDB-42F867F6B861}" type="sibTrans" cxnId="{E259E996-A716-4206-BB8B-3178DD0C14C0}">
      <dgm:prSet/>
      <dgm:spPr/>
      <dgm:t>
        <a:bodyPr/>
        <a:lstStyle/>
        <a:p>
          <a:endParaRPr lang="en-US"/>
        </a:p>
      </dgm:t>
    </dgm:pt>
    <dgm:pt modelId="{A75D219C-ABE0-410B-8A9A-980BE09C4DB7}">
      <dgm:prSet/>
      <dgm:spPr/>
      <dgm:t>
        <a:bodyPr/>
        <a:lstStyle/>
        <a:p>
          <a:r>
            <a:rPr lang="en-US"/>
            <a:t>Social network referral sampling, like respondent-driven sampling (RDS)</a:t>
          </a:r>
        </a:p>
      </dgm:t>
    </dgm:pt>
    <dgm:pt modelId="{1438D0E9-1D2D-4676-91A7-BBC4C1693D73}" type="parTrans" cxnId="{2EE2A482-4551-4D58-94BB-8AB7D46F92BD}">
      <dgm:prSet/>
      <dgm:spPr/>
      <dgm:t>
        <a:bodyPr/>
        <a:lstStyle/>
        <a:p>
          <a:endParaRPr lang="en-US"/>
        </a:p>
      </dgm:t>
    </dgm:pt>
    <dgm:pt modelId="{A5CE1D94-9169-4237-A5D8-BFDBE6E1D918}" type="sibTrans" cxnId="{2EE2A482-4551-4D58-94BB-8AB7D46F92BD}">
      <dgm:prSet/>
      <dgm:spPr/>
      <dgm:t>
        <a:bodyPr/>
        <a:lstStyle/>
        <a:p>
          <a:endParaRPr lang="en-US"/>
        </a:p>
      </dgm:t>
    </dgm:pt>
    <dgm:pt modelId="{716E60FF-5AB5-4481-A612-686487865408}">
      <dgm:prSet/>
      <dgm:spPr/>
      <dgm:t>
        <a:bodyPr/>
        <a:lstStyle/>
        <a:p>
          <a:r>
            <a:rPr lang="en-US" dirty="0"/>
            <a:t>Designed to reach into social networks and provides access to hidden populations for which no sampling frame exists</a:t>
          </a:r>
        </a:p>
      </dgm:t>
    </dgm:pt>
    <dgm:pt modelId="{1463E780-C460-4BBA-8951-F293908CED43}" type="parTrans" cxnId="{C953CAAD-6ED3-4FD5-B8AE-E1932B93F753}">
      <dgm:prSet/>
      <dgm:spPr/>
      <dgm:t>
        <a:bodyPr/>
        <a:lstStyle/>
        <a:p>
          <a:endParaRPr lang="en-US"/>
        </a:p>
      </dgm:t>
    </dgm:pt>
    <dgm:pt modelId="{06C43C01-9DBC-400E-89DD-0B6F76AE7AD7}" type="sibTrans" cxnId="{C953CAAD-6ED3-4FD5-B8AE-E1932B93F753}">
      <dgm:prSet/>
      <dgm:spPr/>
      <dgm:t>
        <a:bodyPr/>
        <a:lstStyle/>
        <a:p>
          <a:endParaRPr lang="en-US"/>
        </a:p>
      </dgm:t>
    </dgm:pt>
    <dgm:pt modelId="{097E3E12-5DC7-4337-85B1-F966DA82E9A2}">
      <dgm:prSet/>
      <dgm:spPr/>
      <dgm:t>
        <a:bodyPr/>
        <a:lstStyle/>
        <a:p>
          <a:r>
            <a:rPr lang="en-US" dirty="0"/>
            <a:t>“Seeds” are asked to recruit members of their social networks to participate in the study</a:t>
          </a:r>
        </a:p>
      </dgm:t>
    </dgm:pt>
    <dgm:pt modelId="{FDB57F71-162E-49D5-90A6-7E1897BC7586}" type="parTrans" cxnId="{725712C4-7CD7-435D-BEA2-A2E4FFE7C11A}">
      <dgm:prSet/>
      <dgm:spPr/>
      <dgm:t>
        <a:bodyPr/>
        <a:lstStyle/>
        <a:p>
          <a:endParaRPr lang="en-US"/>
        </a:p>
      </dgm:t>
    </dgm:pt>
    <dgm:pt modelId="{E4C6FC0D-8964-4C29-900F-F154E3B2BBAA}" type="sibTrans" cxnId="{725712C4-7CD7-435D-BEA2-A2E4FFE7C11A}">
      <dgm:prSet/>
      <dgm:spPr/>
      <dgm:t>
        <a:bodyPr/>
        <a:lstStyle/>
        <a:p>
          <a:endParaRPr lang="en-US"/>
        </a:p>
      </dgm:t>
    </dgm:pt>
    <dgm:pt modelId="{40F9B69A-CA6D-4ACE-B407-AA82251D6087}">
      <dgm:prSet/>
      <dgm:spPr/>
      <dgm:t>
        <a:bodyPr/>
        <a:lstStyle/>
        <a:p>
          <a:r>
            <a:rPr lang="en-US" dirty="0"/>
            <a:t>In the case of abortion, asked to recruit peers known to have an abortion within the past 6 years</a:t>
          </a:r>
        </a:p>
      </dgm:t>
    </dgm:pt>
    <dgm:pt modelId="{ECB25129-03B1-4E14-A1D2-D5F4CA8A94B4}" type="parTrans" cxnId="{0B742685-161A-4436-9048-328957C462D3}">
      <dgm:prSet/>
      <dgm:spPr/>
      <dgm:t>
        <a:bodyPr/>
        <a:lstStyle/>
        <a:p>
          <a:endParaRPr lang="en-US"/>
        </a:p>
      </dgm:t>
    </dgm:pt>
    <dgm:pt modelId="{913EA9E8-8A23-4F91-A312-E721BFD5FF37}" type="sibTrans" cxnId="{0B742685-161A-4436-9048-328957C462D3}">
      <dgm:prSet/>
      <dgm:spPr/>
      <dgm:t>
        <a:bodyPr/>
        <a:lstStyle/>
        <a:p>
          <a:endParaRPr lang="en-US"/>
        </a:p>
      </dgm:t>
    </dgm:pt>
    <dgm:pt modelId="{2F25F6FF-964E-4A51-84BC-54AB592251E1}">
      <dgm:prSet/>
      <dgm:spPr/>
      <dgm:t>
        <a:bodyPr/>
        <a:lstStyle/>
        <a:p>
          <a:r>
            <a:rPr lang="en-US" dirty="0"/>
            <a:t>Community-based surveys</a:t>
          </a:r>
        </a:p>
      </dgm:t>
    </dgm:pt>
    <dgm:pt modelId="{B6900633-2471-48AC-A141-C4268D671281}" type="parTrans" cxnId="{4E83152B-848B-438D-BE29-9127F87E3D15}">
      <dgm:prSet/>
      <dgm:spPr/>
      <dgm:t>
        <a:bodyPr/>
        <a:lstStyle/>
        <a:p>
          <a:endParaRPr lang="en-US"/>
        </a:p>
      </dgm:t>
    </dgm:pt>
    <dgm:pt modelId="{755DABF2-266F-4157-8CEA-EE7A4CD3A3DA}" type="sibTrans" cxnId="{4E83152B-848B-438D-BE29-9127F87E3D15}">
      <dgm:prSet/>
      <dgm:spPr/>
      <dgm:t>
        <a:bodyPr/>
        <a:lstStyle/>
        <a:p>
          <a:endParaRPr lang="en-US"/>
        </a:p>
      </dgm:t>
    </dgm:pt>
    <dgm:pt modelId="{0506217C-22A8-4D0F-81E6-B298FDCC8DCA}">
      <dgm:prSet/>
      <dgm:spPr/>
      <dgm:t>
        <a:bodyPr/>
        <a:lstStyle/>
        <a:p>
          <a:r>
            <a:rPr lang="en-US"/>
            <a:t>Integrating questions about abortion experiences into community-based surveys</a:t>
          </a:r>
        </a:p>
      </dgm:t>
    </dgm:pt>
    <dgm:pt modelId="{7466A351-F598-4F3D-A79C-51F371B38A47}" type="parTrans" cxnId="{FBE28659-BF70-4F45-B95B-36168005E1AB}">
      <dgm:prSet/>
      <dgm:spPr/>
      <dgm:t>
        <a:bodyPr/>
        <a:lstStyle/>
        <a:p>
          <a:endParaRPr lang="en-US"/>
        </a:p>
      </dgm:t>
    </dgm:pt>
    <dgm:pt modelId="{AF469C07-3B98-4424-9043-95983117BB9D}" type="sibTrans" cxnId="{FBE28659-BF70-4F45-B95B-36168005E1AB}">
      <dgm:prSet/>
      <dgm:spPr/>
      <dgm:t>
        <a:bodyPr/>
        <a:lstStyle/>
        <a:p>
          <a:endParaRPr lang="en-US"/>
        </a:p>
      </dgm:t>
    </dgm:pt>
    <dgm:pt modelId="{89390DDA-3BEB-431B-A84F-CF6B9CADC6F3}" type="pres">
      <dgm:prSet presAssocID="{D22451A7-771E-440A-BB0E-04612320CDAD}" presName="linear" presStyleCnt="0">
        <dgm:presLayoutVars>
          <dgm:animLvl val="lvl"/>
          <dgm:resizeHandles val="exact"/>
        </dgm:presLayoutVars>
      </dgm:prSet>
      <dgm:spPr/>
    </dgm:pt>
    <dgm:pt modelId="{48B5EE0E-4F9A-4EE7-AD08-7C55F3F58BD1}" type="pres">
      <dgm:prSet presAssocID="{9FBB740A-DD65-4738-BC0E-C2F67021B3EF}" presName="parentText" presStyleLbl="node1" presStyleIdx="0" presStyleCnt="3">
        <dgm:presLayoutVars>
          <dgm:chMax val="0"/>
          <dgm:bulletEnabled val="1"/>
        </dgm:presLayoutVars>
      </dgm:prSet>
      <dgm:spPr/>
    </dgm:pt>
    <dgm:pt modelId="{BD5BBD83-B47A-4BB4-AAD4-EDB534D4A936}" type="pres">
      <dgm:prSet presAssocID="{9FBB740A-DD65-4738-BC0E-C2F67021B3EF}" presName="childText" presStyleLbl="revTx" presStyleIdx="0" presStyleCnt="3">
        <dgm:presLayoutVars>
          <dgm:bulletEnabled val="1"/>
        </dgm:presLayoutVars>
      </dgm:prSet>
      <dgm:spPr/>
    </dgm:pt>
    <dgm:pt modelId="{DA79ACB9-3228-422E-8CCC-E388DB3514C4}" type="pres">
      <dgm:prSet presAssocID="{A75D219C-ABE0-410B-8A9A-980BE09C4DB7}" presName="parentText" presStyleLbl="node1" presStyleIdx="1" presStyleCnt="3">
        <dgm:presLayoutVars>
          <dgm:chMax val="0"/>
          <dgm:bulletEnabled val="1"/>
        </dgm:presLayoutVars>
      </dgm:prSet>
      <dgm:spPr/>
    </dgm:pt>
    <dgm:pt modelId="{75278C25-1EDE-47CF-817A-E2E32F828262}" type="pres">
      <dgm:prSet presAssocID="{A75D219C-ABE0-410B-8A9A-980BE09C4DB7}" presName="childText" presStyleLbl="revTx" presStyleIdx="1" presStyleCnt="3">
        <dgm:presLayoutVars>
          <dgm:bulletEnabled val="1"/>
        </dgm:presLayoutVars>
      </dgm:prSet>
      <dgm:spPr/>
    </dgm:pt>
    <dgm:pt modelId="{F7609A4C-9FFA-4417-9CEA-30624CE106E1}" type="pres">
      <dgm:prSet presAssocID="{2F25F6FF-964E-4A51-84BC-54AB592251E1}" presName="parentText" presStyleLbl="node1" presStyleIdx="2" presStyleCnt="3">
        <dgm:presLayoutVars>
          <dgm:chMax val="0"/>
          <dgm:bulletEnabled val="1"/>
        </dgm:presLayoutVars>
      </dgm:prSet>
      <dgm:spPr/>
    </dgm:pt>
    <dgm:pt modelId="{03A1385D-DDB2-42C0-96B1-66A5D15CCEE1}" type="pres">
      <dgm:prSet presAssocID="{2F25F6FF-964E-4A51-84BC-54AB592251E1}" presName="childText" presStyleLbl="revTx" presStyleIdx="2" presStyleCnt="3">
        <dgm:presLayoutVars>
          <dgm:bulletEnabled val="1"/>
        </dgm:presLayoutVars>
      </dgm:prSet>
      <dgm:spPr/>
    </dgm:pt>
  </dgm:ptLst>
  <dgm:cxnLst>
    <dgm:cxn modelId="{667FC10C-0ED5-4996-8167-B575E52706F6}" type="presOf" srcId="{9FBB740A-DD65-4738-BC0E-C2F67021B3EF}" destId="{48B5EE0E-4F9A-4EE7-AD08-7C55F3F58BD1}" srcOrd="0" destOrd="0" presId="urn:microsoft.com/office/officeart/2005/8/layout/vList2"/>
    <dgm:cxn modelId="{1C2C9325-E840-4320-87C4-3CE28124BAB4}" type="presOf" srcId="{D22451A7-771E-440A-BB0E-04612320CDAD}" destId="{89390DDA-3BEB-431B-A84F-CF6B9CADC6F3}" srcOrd="0" destOrd="0" presId="urn:microsoft.com/office/officeart/2005/8/layout/vList2"/>
    <dgm:cxn modelId="{AA3AB029-FB35-4BEB-98F3-94680503E01C}" srcId="{D22451A7-771E-440A-BB0E-04612320CDAD}" destId="{9FBB740A-DD65-4738-BC0E-C2F67021B3EF}" srcOrd="0" destOrd="0" parTransId="{A1BB16E1-F15F-4CE8-806D-E132360AB889}" sibTransId="{9FBDF193-9687-4706-9E1C-C7C8C5D15866}"/>
    <dgm:cxn modelId="{4E83152B-848B-438D-BE29-9127F87E3D15}" srcId="{D22451A7-771E-440A-BB0E-04612320CDAD}" destId="{2F25F6FF-964E-4A51-84BC-54AB592251E1}" srcOrd="2" destOrd="0" parTransId="{B6900633-2471-48AC-A141-C4268D671281}" sibTransId="{755DABF2-266F-4157-8CEA-EE7A4CD3A3DA}"/>
    <dgm:cxn modelId="{BFBA7B41-F290-4622-BFEB-5023E677E450}" type="presOf" srcId="{0506217C-22A8-4D0F-81E6-B298FDCC8DCA}" destId="{03A1385D-DDB2-42C0-96B1-66A5D15CCEE1}" srcOrd="0" destOrd="0" presId="urn:microsoft.com/office/officeart/2005/8/layout/vList2"/>
    <dgm:cxn modelId="{0CB47769-6E46-4E04-B7E5-33B54BF8A283}" type="presOf" srcId="{1B01BB72-46F1-42A1-A672-826574D408A9}" destId="{BD5BBD83-B47A-4BB4-AAD4-EDB534D4A936}" srcOrd="0" destOrd="1" presId="urn:microsoft.com/office/officeart/2005/8/layout/vList2"/>
    <dgm:cxn modelId="{08FF7879-4B1F-424F-9DDB-B0359C2D1FF1}" type="presOf" srcId="{716E60FF-5AB5-4481-A612-686487865408}" destId="{75278C25-1EDE-47CF-817A-E2E32F828262}" srcOrd="0" destOrd="0" presId="urn:microsoft.com/office/officeart/2005/8/layout/vList2"/>
    <dgm:cxn modelId="{FBE28659-BF70-4F45-B95B-36168005E1AB}" srcId="{2F25F6FF-964E-4A51-84BC-54AB592251E1}" destId="{0506217C-22A8-4D0F-81E6-B298FDCC8DCA}" srcOrd="0" destOrd="0" parTransId="{7466A351-F598-4F3D-A79C-51F371B38A47}" sibTransId="{AF469C07-3B98-4424-9043-95983117BB9D}"/>
    <dgm:cxn modelId="{1CC4137D-B9D3-4EF7-AED7-45DB34F597BD}" type="presOf" srcId="{40F9B69A-CA6D-4ACE-B407-AA82251D6087}" destId="{75278C25-1EDE-47CF-817A-E2E32F828262}" srcOrd="0" destOrd="2" presId="urn:microsoft.com/office/officeart/2005/8/layout/vList2"/>
    <dgm:cxn modelId="{2EE2A482-4551-4D58-94BB-8AB7D46F92BD}" srcId="{D22451A7-771E-440A-BB0E-04612320CDAD}" destId="{A75D219C-ABE0-410B-8A9A-980BE09C4DB7}" srcOrd="1" destOrd="0" parTransId="{1438D0E9-1D2D-4676-91A7-BBC4C1693D73}" sibTransId="{A5CE1D94-9169-4237-A5D8-BFDBE6E1D918}"/>
    <dgm:cxn modelId="{0B742685-161A-4436-9048-328957C462D3}" srcId="{097E3E12-5DC7-4337-85B1-F966DA82E9A2}" destId="{40F9B69A-CA6D-4ACE-B407-AA82251D6087}" srcOrd="0" destOrd="0" parTransId="{ECB25129-03B1-4E14-A1D2-D5F4CA8A94B4}" sibTransId="{913EA9E8-8A23-4F91-A312-E721BFD5FF37}"/>
    <dgm:cxn modelId="{E259E996-A716-4206-BB8B-3178DD0C14C0}" srcId="{68CF7583-B9E8-430D-8DE9-083CF3E937D5}" destId="{151A9E61-D026-472C-BD5B-6BB4E87AEAE3}" srcOrd="1" destOrd="0" parTransId="{E5B7B11D-6FBC-4873-A9D2-22C1376A3249}" sibTransId="{B00C252A-90C6-4A62-AFDB-42F867F6B861}"/>
    <dgm:cxn modelId="{44A59C9A-DB0C-4BD7-B6B6-94ED1FA55831}" srcId="{9FBB740A-DD65-4738-BC0E-C2F67021B3EF}" destId="{68CF7583-B9E8-430D-8DE9-083CF3E937D5}" srcOrd="0" destOrd="0" parTransId="{582812A7-9BD8-4074-BC23-4CD9359D4AAE}" sibTransId="{62C43FE1-D852-405E-8D07-D6EAA594C6E5}"/>
    <dgm:cxn modelId="{9917F19D-868D-4340-866C-7CA1087BEE5B}" type="presOf" srcId="{A75D219C-ABE0-410B-8A9A-980BE09C4DB7}" destId="{DA79ACB9-3228-422E-8CCC-E388DB3514C4}" srcOrd="0" destOrd="0" presId="urn:microsoft.com/office/officeart/2005/8/layout/vList2"/>
    <dgm:cxn modelId="{99DA18A9-5EBB-4360-9A0B-91470861FEAC}" type="presOf" srcId="{151A9E61-D026-472C-BD5B-6BB4E87AEAE3}" destId="{BD5BBD83-B47A-4BB4-AAD4-EDB534D4A936}" srcOrd="0" destOrd="2" presId="urn:microsoft.com/office/officeart/2005/8/layout/vList2"/>
    <dgm:cxn modelId="{E175DDAC-936D-459E-B49C-7EB2932EDCA4}" srcId="{68CF7583-B9E8-430D-8DE9-083CF3E937D5}" destId="{1B01BB72-46F1-42A1-A672-826574D408A9}" srcOrd="0" destOrd="0" parTransId="{6681C2C0-40D0-4A8B-B020-3EF708CBDFF4}" sibTransId="{9F150CC1-50E2-4498-BD69-630DB5C6EE40}"/>
    <dgm:cxn modelId="{C953CAAD-6ED3-4FD5-B8AE-E1932B93F753}" srcId="{A75D219C-ABE0-410B-8A9A-980BE09C4DB7}" destId="{716E60FF-5AB5-4481-A612-686487865408}" srcOrd="0" destOrd="0" parTransId="{1463E780-C460-4BBA-8951-F293908CED43}" sibTransId="{06C43C01-9DBC-400E-89DD-0B6F76AE7AD7}"/>
    <dgm:cxn modelId="{B53C5AAF-A904-45BA-9B00-D8FC17398704}" type="presOf" srcId="{68CF7583-B9E8-430D-8DE9-083CF3E937D5}" destId="{BD5BBD83-B47A-4BB4-AAD4-EDB534D4A936}" srcOrd="0" destOrd="0" presId="urn:microsoft.com/office/officeart/2005/8/layout/vList2"/>
    <dgm:cxn modelId="{725712C4-7CD7-435D-BEA2-A2E4FFE7C11A}" srcId="{A75D219C-ABE0-410B-8A9A-980BE09C4DB7}" destId="{097E3E12-5DC7-4337-85B1-F966DA82E9A2}" srcOrd="1" destOrd="0" parTransId="{FDB57F71-162E-49D5-90A6-7E1897BC7586}" sibTransId="{E4C6FC0D-8964-4C29-900F-F154E3B2BBAA}"/>
    <dgm:cxn modelId="{664A55C8-336E-4A64-863D-37CF352AF52F}" type="presOf" srcId="{097E3E12-5DC7-4337-85B1-F966DA82E9A2}" destId="{75278C25-1EDE-47CF-817A-E2E32F828262}" srcOrd="0" destOrd="1" presId="urn:microsoft.com/office/officeart/2005/8/layout/vList2"/>
    <dgm:cxn modelId="{071295F1-A5E2-414A-9C03-97D059C24D47}" type="presOf" srcId="{2F25F6FF-964E-4A51-84BC-54AB592251E1}" destId="{F7609A4C-9FFA-4417-9CEA-30624CE106E1}" srcOrd="0" destOrd="0" presId="urn:microsoft.com/office/officeart/2005/8/layout/vList2"/>
    <dgm:cxn modelId="{8D21E2AA-C422-4D62-AFBB-FD6299D992F9}" type="presParOf" srcId="{89390DDA-3BEB-431B-A84F-CF6B9CADC6F3}" destId="{48B5EE0E-4F9A-4EE7-AD08-7C55F3F58BD1}" srcOrd="0" destOrd="0" presId="urn:microsoft.com/office/officeart/2005/8/layout/vList2"/>
    <dgm:cxn modelId="{75EBDA72-2655-42A7-83A2-33825B62F22B}" type="presParOf" srcId="{89390DDA-3BEB-431B-A84F-CF6B9CADC6F3}" destId="{BD5BBD83-B47A-4BB4-AAD4-EDB534D4A936}" srcOrd="1" destOrd="0" presId="urn:microsoft.com/office/officeart/2005/8/layout/vList2"/>
    <dgm:cxn modelId="{AC2E0ED7-6BE1-4C55-BAF3-1ACA37BB4DF6}" type="presParOf" srcId="{89390DDA-3BEB-431B-A84F-CF6B9CADC6F3}" destId="{DA79ACB9-3228-422E-8CCC-E388DB3514C4}" srcOrd="2" destOrd="0" presId="urn:microsoft.com/office/officeart/2005/8/layout/vList2"/>
    <dgm:cxn modelId="{E65A3F3C-BB2E-43FF-B129-013BADF4ADC8}" type="presParOf" srcId="{89390DDA-3BEB-431B-A84F-CF6B9CADC6F3}" destId="{75278C25-1EDE-47CF-817A-E2E32F828262}" srcOrd="3" destOrd="0" presId="urn:microsoft.com/office/officeart/2005/8/layout/vList2"/>
    <dgm:cxn modelId="{60C320E0-0DFA-477F-BD40-9C6D4048AD89}" type="presParOf" srcId="{89390DDA-3BEB-431B-A84F-CF6B9CADC6F3}" destId="{F7609A4C-9FFA-4417-9CEA-30624CE106E1}" srcOrd="4" destOrd="0" presId="urn:microsoft.com/office/officeart/2005/8/layout/vList2"/>
    <dgm:cxn modelId="{EEE4DD87-5E07-4DD5-9274-49DE7D70000C}" type="presParOf" srcId="{89390DDA-3BEB-431B-A84F-CF6B9CADC6F3}" destId="{03A1385D-DDB2-42C0-96B1-66A5D15CCEE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F00137-FD48-435D-80EF-E51166A2092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A7F57363-05CC-4961-99AC-B5B3CE5030E0}">
      <dgm:prSet phldrT="[Text]"/>
      <dgm:spPr/>
      <dgm:t>
        <a:bodyPr/>
        <a:lstStyle/>
        <a:p>
          <a:r>
            <a:rPr lang="en-US" dirty="0"/>
            <a:t>IDIs</a:t>
          </a:r>
        </a:p>
      </dgm:t>
    </dgm:pt>
    <dgm:pt modelId="{B95721E4-FE83-4B9E-9541-6078DC7AB807}" type="parTrans" cxnId="{07457518-6352-4EB9-96C4-D0D672DBB70B}">
      <dgm:prSet/>
      <dgm:spPr/>
      <dgm:t>
        <a:bodyPr/>
        <a:lstStyle/>
        <a:p>
          <a:endParaRPr lang="en-US"/>
        </a:p>
      </dgm:t>
    </dgm:pt>
    <dgm:pt modelId="{6A57AFE9-5908-4F68-AF31-96F94DD4C3EE}" type="sibTrans" cxnId="{07457518-6352-4EB9-96C4-D0D672DBB70B}">
      <dgm:prSet/>
      <dgm:spPr/>
      <dgm:t>
        <a:bodyPr/>
        <a:lstStyle/>
        <a:p>
          <a:endParaRPr lang="en-US"/>
        </a:p>
      </dgm:t>
    </dgm:pt>
    <dgm:pt modelId="{AA38C3F8-69B0-4608-83B8-48C5F165E1AA}">
      <dgm:prSet phldrT="[Text]"/>
      <dgm:spPr/>
      <dgm:t>
        <a:bodyPr/>
        <a:lstStyle/>
        <a:p>
          <a:r>
            <a:rPr lang="en-US" dirty="0"/>
            <a:t>Questions are focused on the individual experience</a:t>
          </a:r>
        </a:p>
      </dgm:t>
    </dgm:pt>
    <dgm:pt modelId="{5A704982-A79F-4E67-BADE-1EE36EB8FD1F}" type="parTrans" cxnId="{F01CAB5E-C46C-4755-A0CC-8E725477134F}">
      <dgm:prSet/>
      <dgm:spPr/>
      <dgm:t>
        <a:bodyPr/>
        <a:lstStyle/>
        <a:p>
          <a:endParaRPr lang="en-US"/>
        </a:p>
      </dgm:t>
    </dgm:pt>
    <dgm:pt modelId="{7807C25C-0609-4280-B9C0-92E69FB6B95B}" type="sibTrans" cxnId="{F01CAB5E-C46C-4755-A0CC-8E725477134F}">
      <dgm:prSet/>
      <dgm:spPr/>
      <dgm:t>
        <a:bodyPr/>
        <a:lstStyle/>
        <a:p>
          <a:endParaRPr lang="en-US"/>
        </a:p>
      </dgm:t>
    </dgm:pt>
    <dgm:pt modelId="{24FA7ECC-8372-4944-ACD5-9657A969AD57}">
      <dgm:prSet phldrT="[Text]"/>
      <dgm:spPr/>
      <dgm:t>
        <a:bodyPr/>
        <a:lstStyle/>
        <a:p>
          <a:r>
            <a:rPr lang="en-US" dirty="0"/>
            <a:t>Useful for individual level information</a:t>
          </a:r>
        </a:p>
      </dgm:t>
    </dgm:pt>
    <dgm:pt modelId="{0434DF99-7FCC-4E6B-86F1-AE2A554CC5C6}" type="parTrans" cxnId="{E245AB4E-047A-42ED-B798-51B449C0C0BD}">
      <dgm:prSet/>
      <dgm:spPr/>
      <dgm:t>
        <a:bodyPr/>
        <a:lstStyle/>
        <a:p>
          <a:endParaRPr lang="en-US"/>
        </a:p>
      </dgm:t>
    </dgm:pt>
    <dgm:pt modelId="{E3826ED0-AA63-449E-9B8A-17EFE0548611}" type="sibTrans" cxnId="{E245AB4E-047A-42ED-B798-51B449C0C0BD}">
      <dgm:prSet/>
      <dgm:spPr/>
      <dgm:t>
        <a:bodyPr/>
        <a:lstStyle/>
        <a:p>
          <a:endParaRPr lang="en-US"/>
        </a:p>
      </dgm:t>
    </dgm:pt>
    <dgm:pt modelId="{A57BA477-D873-4FC3-A02F-1E1ACEC8332C}">
      <dgm:prSet phldrT="[Text]"/>
      <dgm:spPr/>
      <dgm:t>
        <a:bodyPr/>
        <a:lstStyle/>
        <a:p>
          <a:r>
            <a:rPr lang="en-US" dirty="0"/>
            <a:t>FGDs</a:t>
          </a:r>
        </a:p>
      </dgm:t>
    </dgm:pt>
    <dgm:pt modelId="{329CF401-5CA0-43B9-ABCD-E8CD2544F928}" type="parTrans" cxnId="{3FE9CEA9-CDF3-4B63-BD91-10CC99578C46}">
      <dgm:prSet/>
      <dgm:spPr/>
      <dgm:t>
        <a:bodyPr/>
        <a:lstStyle/>
        <a:p>
          <a:endParaRPr lang="en-US"/>
        </a:p>
      </dgm:t>
    </dgm:pt>
    <dgm:pt modelId="{2CD60031-769B-4F14-BD9B-19892D613504}" type="sibTrans" cxnId="{3FE9CEA9-CDF3-4B63-BD91-10CC99578C46}">
      <dgm:prSet/>
      <dgm:spPr/>
      <dgm:t>
        <a:bodyPr/>
        <a:lstStyle/>
        <a:p>
          <a:endParaRPr lang="en-US"/>
        </a:p>
      </dgm:t>
    </dgm:pt>
    <dgm:pt modelId="{945FBE2F-9A57-4AF1-9617-5247B5DCD4A6}">
      <dgm:prSet phldrT="[Text]"/>
      <dgm:spPr/>
      <dgm:t>
        <a:bodyPr/>
        <a:lstStyle/>
        <a:p>
          <a:r>
            <a:rPr lang="en-US" altLang="en-US" dirty="0"/>
            <a:t>Questions are less focused on the individual experience and more about the group or community they belong to</a:t>
          </a:r>
          <a:endParaRPr lang="en-US" dirty="0"/>
        </a:p>
      </dgm:t>
    </dgm:pt>
    <dgm:pt modelId="{35F44014-4D46-46A5-9639-14B115EF04F6}" type="parTrans" cxnId="{B1217CBE-226E-4AFD-95E0-E743B947B8EA}">
      <dgm:prSet/>
      <dgm:spPr/>
      <dgm:t>
        <a:bodyPr/>
        <a:lstStyle/>
        <a:p>
          <a:endParaRPr lang="en-US"/>
        </a:p>
      </dgm:t>
    </dgm:pt>
    <dgm:pt modelId="{F3778D94-4756-48EE-ACD1-2DF0374C19F0}" type="sibTrans" cxnId="{B1217CBE-226E-4AFD-95E0-E743B947B8EA}">
      <dgm:prSet/>
      <dgm:spPr/>
      <dgm:t>
        <a:bodyPr/>
        <a:lstStyle/>
        <a:p>
          <a:endParaRPr lang="en-US"/>
        </a:p>
      </dgm:t>
    </dgm:pt>
    <dgm:pt modelId="{7EB10D8B-CD2E-4AD1-9ABA-399505EE4F0C}">
      <dgm:prSet phldrT="[Text]"/>
      <dgm:spPr/>
      <dgm:t>
        <a:bodyPr/>
        <a:lstStyle/>
        <a:p>
          <a:r>
            <a:rPr lang="en-US" altLang="en-US" dirty="0"/>
            <a:t>Useful for group/community level information </a:t>
          </a:r>
          <a:endParaRPr lang="en-US" dirty="0"/>
        </a:p>
      </dgm:t>
    </dgm:pt>
    <dgm:pt modelId="{6EF78592-5B7D-4EF4-BF64-9BF8FEAEF71F}" type="parTrans" cxnId="{554539FC-2E5E-4736-A8E7-57D4AEA6BE5D}">
      <dgm:prSet/>
      <dgm:spPr/>
      <dgm:t>
        <a:bodyPr/>
        <a:lstStyle/>
        <a:p>
          <a:endParaRPr lang="en-US"/>
        </a:p>
      </dgm:t>
    </dgm:pt>
    <dgm:pt modelId="{D2C62F74-5B48-43CA-803B-0A263250B5B0}" type="sibTrans" cxnId="{554539FC-2E5E-4736-A8E7-57D4AEA6BE5D}">
      <dgm:prSet/>
      <dgm:spPr/>
      <dgm:t>
        <a:bodyPr/>
        <a:lstStyle/>
        <a:p>
          <a:endParaRPr lang="en-US"/>
        </a:p>
      </dgm:t>
    </dgm:pt>
    <dgm:pt modelId="{D920748D-1EDF-4ED1-9D44-82E745C10635}">
      <dgm:prSet phldrT="[Text]"/>
      <dgm:spPr/>
      <dgm:t>
        <a:bodyPr/>
        <a:lstStyle/>
        <a:p>
          <a:r>
            <a:rPr lang="en-US" dirty="0"/>
            <a:t>Better for highly sensitive information that researchers don’t believe would be readily shared in a group</a:t>
          </a:r>
        </a:p>
      </dgm:t>
    </dgm:pt>
    <dgm:pt modelId="{F0FA9554-F6E3-40D0-A171-DBABDF25DB01}" type="parTrans" cxnId="{520A42C0-DBA8-4CDC-B264-E1B383745ACC}">
      <dgm:prSet/>
      <dgm:spPr/>
      <dgm:t>
        <a:bodyPr/>
        <a:lstStyle/>
        <a:p>
          <a:endParaRPr lang="en-US"/>
        </a:p>
      </dgm:t>
    </dgm:pt>
    <dgm:pt modelId="{412B3802-8D55-4043-94EE-1C7FA862C21F}" type="sibTrans" cxnId="{520A42C0-DBA8-4CDC-B264-E1B383745ACC}">
      <dgm:prSet/>
      <dgm:spPr/>
      <dgm:t>
        <a:bodyPr/>
        <a:lstStyle/>
        <a:p>
          <a:endParaRPr lang="en-US"/>
        </a:p>
      </dgm:t>
    </dgm:pt>
    <dgm:pt modelId="{1F78CEE2-FD36-428D-B1DB-9B9A38DD6A15}">
      <dgm:prSet phldrT="[Text]"/>
      <dgm:spPr/>
      <dgm:t>
        <a:bodyPr/>
        <a:lstStyle/>
        <a:p>
          <a:r>
            <a:rPr lang="en-US" dirty="0"/>
            <a:t>Yields a lot of information in a relatively short amount of time </a:t>
          </a:r>
        </a:p>
      </dgm:t>
    </dgm:pt>
    <dgm:pt modelId="{5AAE34D9-C31B-4DEF-AE79-A607AFBFEFAE}" type="parTrans" cxnId="{84495156-96CE-4486-A608-7E39854A9F12}">
      <dgm:prSet/>
      <dgm:spPr/>
      <dgm:t>
        <a:bodyPr/>
        <a:lstStyle/>
        <a:p>
          <a:endParaRPr lang="en-US"/>
        </a:p>
      </dgm:t>
    </dgm:pt>
    <dgm:pt modelId="{4CC45701-0AB5-4680-A06A-870EDF697F08}" type="sibTrans" cxnId="{84495156-96CE-4486-A608-7E39854A9F12}">
      <dgm:prSet/>
      <dgm:spPr/>
      <dgm:t>
        <a:bodyPr/>
        <a:lstStyle/>
        <a:p>
          <a:endParaRPr lang="en-US"/>
        </a:p>
      </dgm:t>
    </dgm:pt>
    <dgm:pt modelId="{E9D1EAA2-A55D-4ABA-9057-680FFB0007B2}" type="pres">
      <dgm:prSet presAssocID="{5DF00137-FD48-435D-80EF-E51166A20925}" presName="theList" presStyleCnt="0">
        <dgm:presLayoutVars>
          <dgm:dir/>
          <dgm:animLvl val="lvl"/>
          <dgm:resizeHandles val="exact"/>
        </dgm:presLayoutVars>
      </dgm:prSet>
      <dgm:spPr/>
    </dgm:pt>
    <dgm:pt modelId="{71765F08-83B2-45EB-A4C3-493048B2443C}" type="pres">
      <dgm:prSet presAssocID="{A7F57363-05CC-4961-99AC-B5B3CE5030E0}" presName="compNode" presStyleCnt="0"/>
      <dgm:spPr/>
    </dgm:pt>
    <dgm:pt modelId="{03D1242B-9585-4F7A-A5C3-54728775D80B}" type="pres">
      <dgm:prSet presAssocID="{A7F57363-05CC-4961-99AC-B5B3CE5030E0}" presName="aNode" presStyleLbl="bgShp" presStyleIdx="0" presStyleCnt="2" custLinFactNeighborX="-104" custLinFactNeighborY="-13261"/>
      <dgm:spPr/>
    </dgm:pt>
    <dgm:pt modelId="{22C281EF-09CE-4B60-A087-C6F0F239E1BE}" type="pres">
      <dgm:prSet presAssocID="{A7F57363-05CC-4961-99AC-B5B3CE5030E0}" presName="textNode" presStyleLbl="bgShp" presStyleIdx="0" presStyleCnt="2"/>
      <dgm:spPr/>
    </dgm:pt>
    <dgm:pt modelId="{8660AB40-11EF-4B3B-9C46-366B963FC8F3}" type="pres">
      <dgm:prSet presAssocID="{A7F57363-05CC-4961-99AC-B5B3CE5030E0}" presName="compChildNode" presStyleCnt="0"/>
      <dgm:spPr/>
    </dgm:pt>
    <dgm:pt modelId="{98ADA63F-991B-4F8C-8D4E-16EDAA15C96A}" type="pres">
      <dgm:prSet presAssocID="{A7F57363-05CC-4961-99AC-B5B3CE5030E0}" presName="theInnerList" presStyleCnt="0"/>
      <dgm:spPr/>
    </dgm:pt>
    <dgm:pt modelId="{5D256918-B0BF-465E-AE21-3C45692C5741}" type="pres">
      <dgm:prSet presAssocID="{AA38C3F8-69B0-4608-83B8-48C5F165E1AA}" presName="childNode" presStyleLbl="node1" presStyleIdx="0" presStyleCnt="6">
        <dgm:presLayoutVars>
          <dgm:bulletEnabled val="1"/>
        </dgm:presLayoutVars>
      </dgm:prSet>
      <dgm:spPr/>
    </dgm:pt>
    <dgm:pt modelId="{B1248F23-2E24-4D51-90AF-8A80530FC386}" type="pres">
      <dgm:prSet presAssocID="{AA38C3F8-69B0-4608-83B8-48C5F165E1AA}" presName="aSpace2" presStyleCnt="0"/>
      <dgm:spPr/>
    </dgm:pt>
    <dgm:pt modelId="{C60A28C0-D10B-4FB1-8956-0B9B39FE58EF}" type="pres">
      <dgm:prSet presAssocID="{24FA7ECC-8372-4944-ACD5-9657A969AD57}" presName="childNode" presStyleLbl="node1" presStyleIdx="1" presStyleCnt="6">
        <dgm:presLayoutVars>
          <dgm:bulletEnabled val="1"/>
        </dgm:presLayoutVars>
      </dgm:prSet>
      <dgm:spPr/>
    </dgm:pt>
    <dgm:pt modelId="{9FD0E423-2B32-4DFA-A229-C4615CE3DC6F}" type="pres">
      <dgm:prSet presAssocID="{24FA7ECC-8372-4944-ACD5-9657A969AD57}" presName="aSpace2" presStyleCnt="0"/>
      <dgm:spPr/>
    </dgm:pt>
    <dgm:pt modelId="{43FC0A18-BE0A-417B-9B27-36ED601954CA}" type="pres">
      <dgm:prSet presAssocID="{D920748D-1EDF-4ED1-9D44-82E745C10635}" presName="childNode" presStyleLbl="node1" presStyleIdx="2" presStyleCnt="6">
        <dgm:presLayoutVars>
          <dgm:bulletEnabled val="1"/>
        </dgm:presLayoutVars>
      </dgm:prSet>
      <dgm:spPr/>
    </dgm:pt>
    <dgm:pt modelId="{B9781229-DF07-4183-B861-9063D2293939}" type="pres">
      <dgm:prSet presAssocID="{A7F57363-05CC-4961-99AC-B5B3CE5030E0}" presName="aSpace" presStyleCnt="0"/>
      <dgm:spPr/>
    </dgm:pt>
    <dgm:pt modelId="{EEA0EEF7-8517-4EA1-8762-AF10A7156B4D}" type="pres">
      <dgm:prSet presAssocID="{A57BA477-D873-4FC3-A02F-1E1ACEC8332C}" presName="compNode" presStyleCnt="0"/>
      <dgm:spPr/>
    </dgm:pt>
    <dgm:pt modelId="{1A22889F-1A43-4F0F-80D4-996902381F8A}" type="pres">
      <dgm:prSet presAssocID="{A57BA477-D873-4FC3-A02F-1E1ACEC8332C}" presName="aNode" presStyleLbl="bgShp" presStyleIdx="1" presStyleCnt="2"/>
      <dgm:spPr/>
    </dgm:pt>
    <dgm:pt modelId="{38150A97-8A32-42FD-89CA-5DEC442D295A}" type="pres">
      <dgm:prSet presAssocID="{A57BA477-D873-4FC3-A02F-1E1ACEC8332C}" presName="textNode" presStyleLbl="bgShp" presStyleIdx="1" presStyleCnt="2"/>
      <dgm:spPr/>
    </dgm:pt>
    <dgm:pt modelId="{4C8A3BBD-643C-437F-99E8-2746F5816913}" type="pres">
      <dgm:prSet presAssocID="{A57BA477-D873-4FC3-A02F-1E1ACEC8332C}" presName="compChildNode" presStyleCnt="0"/>
      <dgm:spPr/>
    </dgm:pt>
    <dgm:pt modelId="{13846A6D-EB09-40C0-9AD6-28B1F1FC8E6E}" type="pres">
      <dgm:prSet presAssocID="{A57BA477-D873-4FC3-A02F-1E1ACEC8332C}" presName="theInnerList" presStyleCnt="0"/>
      <dgm:spPr/>
    </dgm:pt>
    <dgm:pt modelId="{2917268E-8A45-409D-9716-4F318BD9CABE}" type="pres">
      <dgm:prSet presAssocID="{945FBE2F-9A57-4AF1-9617-5247B5DCD4A6}" presName="childNode" presStyleLbl="node1" presStyleIdx="3" presStyleCnt="6">
        <dgm:presLayoutVars>
          <dgm:bulletEnabled val="1"/>
        </dgm:presLayoutVars>
      </dgm:prSet>
      <dgm:spPr/>
    </dgm:pt>
    <dgm:pt modelId="{07018821-24B9-4FE7-89E4-0EAAA9355F53}" type="pres">
      <dgm:prSet presAssocID="{945FBE2F-9A57-4AF1-9617-5247B5DCD4A6}" presName="aSpace2" presStyleCnt="0"/>
      <dgm:spPr/>
    </dgm:pt>
    <dgm:pt modelId="{8D1F79EB-DCBC-442A-84E1-003C54761818}" type="pres">
      <dgm:prSet presAssocID="{7EB10D8B-CD2E-4AD1-9ABA-399505EE4F0C}" presName="childNode" presStyleLbl="node1" presStyleIdx="4" presStyleCnt="6">
        <dgm:presLayoutVars>
          <dgm:bulletEnabled val="1"/>
        </dgm:presLayoutVars>
      </dgm:prSet>
      <dgm:spPr/>
    </dgm:pt>
    <dgm:pt modelId="{5530747E-A217-4FAE-8E16-53264C7AEFE1}" type="pres">
      <dgm:prSet presAssocID="{7EB10D8B-CD2E-4AD1-9ABA-399505EE4F0C}" presName="aSpace2" presStyleCnt="0"/>
      <dgm:spPr/>
    </dgm:pt>
    <dgm:pt modelId="{B7F576C7-E4C7-4152-9F83-37C336D520D0}" type="pres">
      <dgm:prSet presAssocID="{1F78CEE2-FD36-428D-B1DB-9B9A38DD6A15}" presName="childNode" presStyleLbl="node1" presStyleIdx="5" presStyleCnt="6">
        <dgm:presLayoutVars>
          <dgm:bulletEnabled val="1"/>
        </dgm:presLayoutVars>
      </dgm:prSet>
      <dgm:spPr/>
    </dgm:pt>
  </dgm:ptLst>
  <dgm:cxnLst>
    <dgm:cxn modelId="{F25CCD13-C0C6-4CFB-A6EA-E3FAE0C4F24C}" type="presOf" srcId="{7EB10D8B-CD2E-4AD1-9ABA-399505EE4F0C}" destId="{8D1F79EB-DCBC-442A-84E1-003C54761818}" srcOrd="0" destOrd="0" presId="urn:microsoft.com/office/officeart/2005/8/layout/lProcess2"/>
    <dgm:cxn modelId="{07457518-6352-4EB9-96C4-D0D672DBB70B}" srcId="{5DF00137-FD48-435D-80EF-E51166A20925}" destId="{A7F57363-05CC-4961-99AC-B5B3CE5030E0}" srcOrd="0" destOrd="0" parTransId="{B95721E4-FE83-4B9E-9541-6078DC7AB807}" sibTransId="{6A57AFE9-5908-4F68-AF31-96F94DD4C3EE}"/>
    <dgm:cxn modelId="{7F8D6536-2AF6-44FF-8E7F-C9F1241D5EE4}" type="presOf" srcId="{A7F57363-05CC-4961-99AC-B5B3CE5030E0}" destId="{22C281EF-09CE-4B60-A087-C6F0F239E1BE}" srcOrd="1" destOrd="0" presId="urn:microsoft.com/office/officeart/2005/8/layout/lProcess2"/>
    <dgm:cxn modelId="{B6369837-6710-436E-990E-2CCCA6F3EAEE}" type="presOf" srcId="{1F78CEE2-FD36-428D-B1DB-9B9A38DD6A15}" destId="{B7F576C7-E4C7-4152-9F83-37C336D520D0}" srcOrd="0" destOrd="0" presId="urn:microsoft.com/office/officeart/2005/8/layout/lProcess2"/>
    <dgm:cxn modelId="{00CE5D38-DC91-41E2-9291-B71E75A2D3D2}" type="presOf" srcId="{A57BA477-D873-4FC3-A02F-1E1ACEC8332C}" destId="{38150A97-8A32-42FD-89CA-5DEC442D295A}" srcOrd="1" destOrd="0" presId="urn:microsoft.com/office/officeart/2005/8/layout/lProcess2"/>
    <dgm:cxn modelId="{F01CAB5E-C46C-4755-A0CC-8E725477134F}" srcId="{A7F57363-05CC-4961-99AC-B5B3CE5030E0}" destId="{AA38C3F8-69B0-4608-83B8-48C5F165E1AA}" srcOrd="0" destOrd="0" parTransId="{5A704982-A79F-4E67-BADE-1EE36EB8FD1F}" sibTransId="{7807C25C-0609-4280-B9C0-92E69FB6B95B}"/>
    <dgm:cxn modelId="{E245AB4E-047A-42ED-B798-51B449C0C0BD}" srcId="{A7F57363-05CC-4961-99AC-B5B3CE5030E0}" destId="{24FA7ECC-8372-4944-ACD5-9657A969AD57}" srcOrd="1" destOrd="0" parTransId="{0434DF99-7FCC-4E6B-86F1-AE2A554CC5C6}" sibTransId="{E3826ED0-AA63-449E-9B8A-17EFE0548611}"/>
    <dgm:cxn modelId="{84495156-96CE-4486-A608-7E39854A9F12}" srcId="{A57BA477-D873-4FC3-A02F-1E1ACEC8332C}" destId="{1F78CEE2-FD36-428D-B1DB-9B9A38DD6A15}" srcOrd="2" destOrd="0" parTransId="{5AAE34D9-C31B-4DEF-AE79-A607AFBFEFAE}" sibTransId="{4CC45701-0AB5-4680-A06A-870EDF697F08}"/>
    <dgm:cxn modelId="{B704768E-93D8-4609-9A3D-F72D0D4EC03F}" type="presOf" srcId="{AA38C3F8-69B0-4608-83B8-48C5F165E1AA}" destId="{5D256918-B0BF-465E-AE21-3C45692C5741}" srcOrd="0" destOrd="0" presId="urn:microsoft.com/office/officeart/2005/8/layout/lProcess2"/>
    <dgm:cxn modelId="{69893391-09BB-419B-8FF1-E540FE475BCB}" type="presOf" srcId="{24FA7ECC-8372-4944-ACD5-9657A969AD57}" destId="{C60A28C0-D10B-4FB1-8956-0B9B39FE58EF}" srcOrd="0" destOrd="0" presId="urn:microsoft.com/office/officeart/2005/8/layout/lProcess2"/>
    <dgm:cxn modelId="{104D9B9C-2CBD-435B-86FC-BD9EF80E8552}" type="presOf" srcId="{A57BA477-D873-4FC3-A02F-1E1ACEC8332C}" destId="{1A22889F-1A43-4F0F-80D4-996902381F8A}" srcOrd="0" destOrd="0" presId="urn:microsoft.com/office/officeart/2005/8/layout/lProcess2"/>
    <dgm:cxn modelId="{3FE9CEA9-CDF3-4B63-BD91-10CC99578C46}" srcId="{5DF00137-FD48-435D-80EF-E51166A20925}" destId="{A57BA477-D873-4FC3-A02F-1E1ACEC8332C}" srcOrd="1" destOrd="0" parTransId="{329CF401-5CA0-43B9-ABCD-E8CD2544F928}" sibTransId="{2CD60031-769B-4F14-BD9B-19892D613504}"/>
    <dgm:cxn modelId="{D01EAFB7-68AB-44C8-AD34-7EA6CFB16E85}" type="presOf" srcId="{945FBE2F-9A57-4AF1-9617-5247B5DCD4A6}" destId="{2917268E-8A45-409D-9716-4F318BD9CABE}" srcOrd="0" destOrd="0" presId="urn:microsoft.com/office/officeart/2005/8/layout/lProcess2"/>
    <dgm:cxn modelId="{B1217CBE-226E-4AFD-95E0-E743B947B8EA}" srcId="{A57BA477-D873-4FC3-A02F-1E1ACEC8332C}" destId="{945FBE2F-9A57-4AF1-9617-5247B5DCD4A6}" srcOrd="0" destOrd="0" parTransId="{35F44014-4D46-46A5-9639-14B115EF04F6}" sibTransId="{F3778D94-4756-48EE-ACD1-2DF0374C19F0}"/>
    <dgm:cxn modelId="{520A42C0-DBA8-4CDC-B264-E1B383745ACC}" srcId="{A7F57363-05CC-4961-99AC-B5B3CE5030E0}" destId="{D920748D-1EDF-4ED1-9D44-82E745C10635}" srcOrd="2" destOrd="0" parTransId="{F0FA9554-F6E3-40D0-A171-DBABDF25DB01}" sibTransId="{412B3802-8D55-4043-94EE-1C7FA862C21F}"/>
    <dgm:cxn modelId="{4D32F3E5-ED82-40B9-961E-18E85BAF3619}" type="presOf" srcId="{D920748D-1EDF-4ED1-9D44-82E745C10635}" destId="{43FC0A18-BE0A-417B-9B27-36ED601954CA}" srcOrd="0" destOrd="0" presId="urn:microsoft.com/office/officeart/2005/8/layout/lProcess2"/>
    <dgm:cxn modelId="{4B4E90EA-6570-4552-A16A-9A4CDF15EC10}" type="presOf" srcId="{5DF00137-FD48-435D-80EF-E51166A20925}" destId="{E9D1EAA2-A55D-4ABA-9057-680FFB0007B2}" srcOrd="0" destOrd="0" presId="urn:microsoft.com/office/officeart/2005/8/layout/lProcess2"/>
    <dgm:cxn modelId="{554539FC-2E5E-4736-A8E7-57D4AEA6BE5D}" srcId="{A57BA477-D873-4FC3-A02F-1E1ACEC8332C}" destId="{7EB10D8B-CD2E-4AD1-9ABA-399505EE4F0C}" srcOrd="1" destOrd="0" parTransId="{6EF78592-5B7D-4EF4-BF64-9BF8FEAEF71F}" sibTransId="{D2C62F74-5B48-43CA-803B-0A263250B5B0}"/>
    <dgm:cxn modelId="{528AB2FD-3A83-45D7-9403-A5A414BFC0A1}" type="presOf" srcId="{A7F57363-05CC-4961-99AC-B5B3CE5030E0}" destId="{03D1242B-9585-4F7A-A5C3-54728775D80B}" srcOrd="0" destOrd="0" presId="urn:microsoft.com/office/officeart/2005/8/layout/lProcess2"/>
    <dgm:cxn modelId="{9CFF1C81-D3A4-435C-8340-58FB4202C616}" type="presParOf" srcId="{E9D1EAA2-A55D-4ABA-9057-680FFB0007B2}" destId="{71765F08-83B2-45EB-A4C3-493048B2443C}" srcOrd="0" destOrd="0" presId="urn:microsoft.com/office/officeart/2005/8/layout/lProcess2"/>
    <dgm:cxn modelId="{D3D9904C-6528-4698-A543-48E8F3DB974E}" type="presParOf" srcId="{71765F08-83B2-45EB-A4C3-493048B2443C}" destId="{03D1242B-9585-4F7A-A5C3-54728775D80B}" srcOrd="0" destOrd="0" presId="urn:microsoft.com/office/officeart/2005/8/layout/lProcess2"/>
    <dgm:cxn modelId="{495DE199-A16B-45CF-8C32-7EB20794D042}" type="presParOf" srcId="{71765F08-83B2-45EB-A4C3-493048B2443C}" destId="{22C281EF-09CE-4B60-A087-C6F0F239E1BE}" srcOrd="1" destOrd="0" presId="urn:microsoft.com/office/officeart/2005/8/layout/lProcess2"/>
    <dgm:cxn modelId="{86560E51-8141-45AC-9490-2B2F583E6E94}" type="presParOf" srcId="{71765F08-83B2-45EB-A4C3-493048B2443C}" destId="{8660AB40-11EF-4B3B-9C46-366B963FC8F3}" srcOrd="2" destOrd="0" presId="urn:microsoft.com/office/officeart/2005/8/layout/lProcess2"/>
    <dgm:cxn modelId="{D2B2407C-0A44-469B-BD12-72A76ED58A24}" type="presParOf" srcId="{8660AB40-11EF-4B3B-9C46-366B963FC8F3}" destId="{98ADA63F-991B-4F8C-8D4E-16EDAA15C96A}" srcOrd="0" destOrd="0" presId="urn:microsoft.com/office/officeart/2005/8/layout/lProcess2"/>
    <dgm:cxn modelId="{87061128-F968-4C25-99A8-CC5B86913422}" type="presParOf" srcId="{98ADA63F-991B-4F8C-8D4E-16EDAA15C96A}" destId="{5D256918-B0BF-465E-AE21-3C45692C5741}" srcOrd="0" destOrd="0" presId="urn:microsoft.com/office/officeart/2005/8/layout/lProcess2"/>
    <dgm:cxn modelId="{771FE6F0-F955-4307-AAD0-6B498E7C3C59}" type="presParOf" srcId="{98ADA63F-991B-4F8C-8D4E-16EDAA15C96A}" destId="{B1248F23-2E24-4D51-90AF-8A80530FC386}" srcOrd="1" destOrd="0" presId="urn:microsoft.com/office/officeart/2005/8/layout/lProcess2"/>
    <dgm:cxn modelId="{A84018D9-D0C5-4B59-A64E-73C2B56BAE4C}" type="presParOf" srcId="{98ADA63F-991B-4F8C-8D4E-16EDAA15C96A}" destId="{C60A28C0-D10B-4FB1-8956-0B9B39FE58EF}" srcOrd="2" destOrd="0" presId="urn:microsoft.com/office/officeart/2005/8/layout/lProcess2"/>
    <dgm:cxn modelId="{02436E2E-B8DA-4BD8-8C59-FC229DCEEFDB}" type="presParOf" srcId="{98ADA63F-991B-4F8C-8D4E-16EDAA15C96A}" destId="{9FD0E423-2B32-4DFA-A229-C4615CE3DC6F}" srcOrd="3" destOrd="0" presId="urn:microsoft.com/office/officeart/2005/8/layout/lProcess2"/>
    <dgm:cxn modelId="{2E87E74A-B5E4-4E3F-A003-8E76ED4CC261}" type="presParOf" srcId="{98ADA63F-991B-4F8C-8D4E-16EDAA15C96A}" destId="{43FC0A18-BE0A-417B-9B27-36ED601954CA}" srcOrd="4" destOrd="0" presId="urn:microsoft.com/office/officeart/2005/8/layout/lProcess2"/>
    <dgm:cxn modelId="{B687DE18-B760-40B8-BE15-B91B4B5DF7B0}" type="presParOf" srcId="{E9D1EAA2-A55D-4ABA-9057-680FFB0007B2}" destId="{B9781229-DF07-4183-B861-9063D2293939}" srcOrd="1" destOrd="0" presId="urn:microsoft.com/office/officeart/2005/8/layout/lProcess2"/>
    <dgm:cxn modelId="{78006223-F794-42C5-BBFE-61F34D19F5F2}" type="presParOf" srcId="{E9D1EAA2-A55D-4ABA-9057-680FFB0007B2}" destId="{EEA0EEF7-8517-4EA1-8762-AF10A7156B4D}" srcOrd="2" destOrd="0" presId="urn:microsoft.com/office/officeart/2005/8/layout/lProcess2"/>
    <dgm:cxn modelId="{B6AD2B4A-BBED-42A3-94E7-7238F11FD3F9}" type="presParOf" srcId="{EEA0EEF7-8517-4EA1-8762-AF10A7156B4D}" destId="{1A22889F-1A43-4F0F-80D4-996902381F8A}" srcOrd="0" destOrd="0" presId="urn:microsoft.com/office/officeart/2005/8/layout/lProcess2"/>
    <dgm:cxn modelId="{EB11AEAD-F811-489E-8889-0FCEF6E644BF}" type="presParOf" srcId="{EEA0EEF7-8517-4EA1-8762-AF10A7156B4D}" destId="{38150A97-8A32-42FD-89CA-5DEC442D295A}" srcOrd="1" destOrd="0" presId="urn:microsoft.com/office/officeart/2005/8/layout/lProcess2"/>
    <dgm:cxn modelId="{11168019-88E4-4344-99FC-590F0F6CCA76}" type="presParOf" srcId="{EEA0EEF7-8517-4EA1-8762-AF10A7156B4D}" destId="{4C8A3BBD-643C-437F-99E8-2746F5816913}" srcOrd="2" destOrd="0" presId="urn:microsoft.com/office/officeart/2005/8/layout/lProcess2"/>
    <dgm:cxn modelId="{323C459F-6584-409C-9759-8F618E5AF848}" type="presParOf" srcId="{4C8A3BBD-643C-437F-99E8-2746F5816913}" destId="{13846A6D-EB09-40C0-9AD6-28B1F1FC8E6E}" srcOrd="0" destOrd="0" presId="urn:microsoft.com/office/officeart/2005/8/layout/lProcess2"/>
    <dgm:cxn modelId="{2291110F-E1BC-44CE-A57D-22B79AD8C130}" type="presParOf" srcId="{13846A6D-EB09-40C0-9AD6-28B1F1FC8E6E}" destId="{2917268E-8A45-409D-9716-4F318BD9CABE}" srcOrd="0" destOrd="0" presId="urn:microsoft.com/office/officeart/2005/8/layout/lProcess2"/>
    <dgm:cxn modelId="{B61881E4-7E5D-4A31-A1AC-15DED0FED360}" type="presParOf" srcId="{13846A6D-EB09-40C0-9AD6-28B1F1FC8E6E}" destId="{07018821-24B9-4FE7-89E4-0EAAA9355F53}" srcOrd="1" destOrd="0" presId="urn:microsoft.com/office/officeart/2005/8/layout/lProcess2"/>
    <dgm:cxn modelId="{7761F5BC-DB84-48FC-AB3B-1B1020B6C070}" type="presParOf" srcId="{13846A6D-EB09-40C0-9AD6-28B1F1FC8E6E}" destId="{8D1F79EB-DCBC-442A-84E1-003C54761818}" srcOrd="2" destOrd="0" presId="urn:microsoft.com/office/officeart/2005/8/layout/lProcess2"/>
    <dgm:cxn modelId="{3C870892-A970-4634-A170-6D68D4D2487E}" type="presParOf" srcId="{13846A6D-EB09-40C0-9AD6-28B1F1FC8E6E}" destId="{5530747E-A217-4FAE-8E16-53264C7AEFE1}" srcOrd="3" destOrd="0" presId="urn:microsoft.com/office/officeart/2005/8/layout/lProcess2"/>
    <dgm:cxn modelId="{5002E010-8E94-4E5F-9220-94D2A3772DDC}" type="presParOf" srcId="{13846A6D-EB09-40C0-9AD6-28B1F1FC8E6E}" destId="{B7F576C7-E4C7-4152-9F83-37C336D520D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132889-2167-47E7-90FC-320165BC97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9C909C-D5AB-4AAD-85AB-94ABA1534DC5}">
      <dgm:prSet/>
      <dgm:spPr/>
      <dgm:t>
        <a:bodyPr/>
        <a:lstStyle/>
        <a:p>
          <a:r>
            <a:rPr lang="en-US" b="1"/>
            <a:t>Pros</a:t>
          </a:r>
          <a:endParaRPr lang="en-US" dirty="0"/>
        </a:p>
      </dgm:t>
    </dgm:pt>
    <dgm:pt modelId="{2B7C2DE6-46D6-4922-A05E-34F7FE1C86D1}" type="parTrans" cxnId="{FA941CE4-E2FC-4F08-8A5B-D446248F33EA}">
      <dgm:prSet/>
      <dgm:spPr/>
      <dgm:t>
        <a:bodyPr/>
        <a:lstStyle/>
        <a:p>
          <a:endParaRPr lang="en-US"/>
        </a:p>
      </dgm:t>
    </dgm:pt>
    <dgm:pt modelId="{ED872E5A-25A8-407F-BDF7-9DDB1496233B}" type="sibTrans" cxnId="{FA941CE4-E2FC-4F08-8A5B-D446248F33EA}">
      <dgm:prSet/>
      <dgm:spPr/>
      <dgm:t>
        <a:bodyPr/>
        <a:lstStyle/>
        <a:p>
          <a:endParaRPr lang="en-US"/>
        </a:p>
      </dgm:t>
    </dgm:pt>
    <dgm:pt modelId="{21B8C836-60F2-4E5A-B334-EC02592EC0FA}">
      <dgm:prSet/>
      <dgm:spPr/>
      <dgm:t>
        <a:bodyPr/>
        <a:lstStyle/>
        <a:p>
          <a:r>
            <a:rPr lang="en-US" b="1" dirty="0"/>
            <a:t>Cons</a:t>
          </a:r>
          <a:endParaRPr lang="en-US" dirty="0"/>
        </a:p>
      </dgm:t>
    </dgm:pt>
    <dgm:pt modelId="{B0F08358-C7BC-4077-9A2C-06BAA64C40DB}" type="parTrans" cxnId="{5D4EB0C1-9CFB-4FE4-AD7E-BD5194596786}">
      <dgm:prSet/>
      <dgm:spPr/>
      <dgm:t>
        <a:bodyPr/>
        <a:lstStyle/>
        <a:p>
          <a:endParaRPr lang="en-US"/>
        </a:p>
      </dgm:t>
    </dgm:pt>
    <dgm:pt modelId="{A17C5221-CE68-4C3E-A349-C5D474963CF5}" type="sibTrans" cxnId="{5D4EB0C1-9CFB-4FE4-AD7E-BD5194596786}">
      <dgm:prSet/>
      <dgm:spPr/>
      <dgm:t>
        <a:bodyPr/>
        <a:lstStyle/>
        <a:p>
          <a:endParaRPr lang="en-US"/>
        </a:p>
      </dgm:t>
    </dgm:pt>
    <dgm:pt modelId="{E042CF08-E5D9-4D31-B308-68743603AFC3}">
      <dgm:prSet/>
      <dgm:spPr/>
      <dgm:t>
        <a:bodyPr/>
        <a:lstStyle/>
        <a:p>
          <a:r>
            <a:rPr lang="en-US" dirty="0"/>
            <a:t>Not generalizable</a:t>
          </a:r>
        </a:p>
      </dgm:t>
    </dgm:pt>
    <dgm:pt modelId="{C92CCCB5-2B60-47C6-A1C2-28B4F59CF756}" type="parTrans" cxnId="{A59CBC1A-4203-4A22-8E1E-F42B5260D35F}">
      <dgm:prSet/>
      <dgm:spPr/>
      <dgm:t>
        <a:bodyPr/>
        <a:lstStyle/>
        <a:p>
          <a:endParaRPr lang="en-US"/>
        </a:p>
      </dgm:t>
    </dgm:pt>
    <dgm:pt modelId="{E4A5D0E5-1D40-4954-AC23-238ECAF9ADF0}" type="sibTrans" cxnId="{A59CBC1A-4203-4A22-8E1E-F42B5260D35F}">
      <dgm:prSet/>
      <dgm:spPr/>
      <dgm:t>
        <a:bodyPr/>
        <a:lstStyle/>
        <a:p>
          <a:endParaRPr lang="en-US"/>
        </a:p>
      </dgm:t>
    </dgm:pt>
    <dgm:pt modelId="{A279B250-8B83-4255-83CA-FC2B573E1368}">
      <dgm:prSet/>
      <dgm:spPr/>
      <dgm:t>
        <a:bodyPr/>
        <a:lstStyle/>
        <a:p>
          <a:r>
            <a:rPr lang="en-US" dirty="0"/>
            <a:t>Allows us to explore certain topics in more detail</a:t>
          </a:r>
        </a:p>
      </dgm:t>
    </dgm:pt>
    <dgm:pt modelId="{5DF0B360-4573-47F7-A381-31CB62B7D2BB}" type="parTrans" cxnId="{3813D7DB-B06E-4C09-AD48-FD5EC3856893}">
      <dgm:prSet/>
      <dgm:spPr/>
      <dgm:t>
        <a:bodyPr/>
        <a:lstStyle/>
        <a:p>
          <a:endParaRPr lang="en-US"/>
        </a:p>
      </dgm:t>
    </dgm:pt>
    <dgm:pt modelId="{0887C3AA-86F9-4812-BF70-E6A373CD46CA}" type="sibTrans" cxnId="{3813D7DB-B06E-4C09-AD48-FD5EC3856893}">
      <dgm:prSet/>
      <dgm:spPr/>
      <dgm:t>
        <a:bodyPr/>
        <a:lstStyle/>
        <a:p>
          <a:endParaRPr lang="en-US"/>
        </a:p>
      </dgm:t>
    </dgm:pt>
    <dgm:pt modelId="{62A73181-B21C-4A5F-89AB-07A172BC4DAA}">
      <dgm:prSet/>
      <dgm:spPr/>
      <dgm:t>
        <a:bodyPr/>
        <a:lstStyle/>
        <a:p>
          <a:r>
            <a:rPr lang="en-US" dirty="0"/>
            <a:t>Richness of data</a:t>
          </a:r>
        </a:p>
      </dgm:t>
    </dgm:pt>
    <dgm:pt modelId="{33D484CC-3674-4121-B5A4-4837A3C9FC6D}" type="parTrans" cxnId="{2A93795E-1C01-444B-B35A-CF3FE887921D}">
      <dgm:prSet/>
      <dgm:spPr/>
      <dgm:t>
        <a:bodyPr/>
        <a:lstStyle/>
        <a:p>
          <a:endParaRPr lang="en-US"/>
        </a:p>
      </dgm:t>
    </dgm:pt>
    <dgm:pt modelId="{F4257322-6400-4630-95F3-B53ABB835A0F}" type="sibTrans" cxnId="{2A93795E-1C01-444B-B35A-CF3FE887921D}">
      <dgm:prSet/>
      <dgm:spPr/>
      <dgm:t>
        <a:bodyPr/>
        <a:lstStyle/>
        <a:p>
          <a:endParaRPr lang="en-US"/>
        </a:p>
      </dgm:t>
    </dgm:pt>
    <dgm:pt modelId="{F8C02661-FD33-482A-BD0C-8A59540CC4B0}">
      <dgm:prSet/>
      <dgm:spPr/>
      <dgm:t>
        <a:bodyPr/>
        <a:lstStyle/>
        <a:p>
          <a:r>
            <a:rPr lang="en-US" dirty="0"/>
            <a:t>Time consuming</a:t>
          </a:r>
        </a:p>
      </dgm:t>
    </dgm:pt>
    <dgm:pt modelId="{43022C37-7587-4505-93D2-6D4C1B855C00}" type="parTrans" cxnId="{6592E476-7ABB-490F-BAAB-C9A24C27243B}">
      <dgm:prSet/>
      <dgm:spPr/>
      <dgm:t>
        <a:bodyPr/>
        <a:lstStyle/>
        <a:p>
          <a:endParaRPr lang="en-US"/>
        </a:p>
      </dgm:t>
    </dgm:pt>
    <dgm:pt modelId="{617538DE-9209-4FBE-A868-63FCA78A914C}" type="sibTrans" cxnId="{6592E476-7ABB-490F-BAAB-C9A24C27243B}">
      <dgm:prSet/>
      <dgm:spPr/>
      <dgm:t>
        <a:bodyPr/>
        <a:lstStyle/>
        <a:p>
          <a:endParaRPr lang="en-US"/>
        </a:p>
      </dgm:t>
    </dgm:pt>
    <dgm:pt modelId="{5201DA7B-A7A9-43F0-8775-919F401C7B45}">
      <dgm:prSet/>
      <dgm:spPr/>
      <dgm:t>
        <a:bodyPr/>
        <a:lstStyle/>
        <a:p>
          <a:r>
            <a:rPr lang="en-US" dirty="0"/>
            <a:t>Smaller sample sizes</a:t>
          </a:r>
        </a:p>
      </dgm:t>
    </dgm:pt>
    <dgm:pt modelId="{234B5861-652A-42E0-8574-A3CAEFDC4BA0}" type="parTrans" cxnId="{152C0BD3-BCD6-4923-8872-5E6F7542E5C2}">
      <dgm:prSet/>
      <dgm:spPr/>
    </dgm:pt>
    <dgm:pt modelId="{E80A3198-00BC-445A-A6D5-AD13871ACE10}" type="sibTrans" cxnId="{152C0BD3-BCD6-4923-8872-5E6F7542E5C2}">
      <dgm:prSet/>
      <dgm:spPr/>
    </dgm:pt>
    <dgm:pt modelId="{6108A40A-82EC-4A6B-A52A-F04FD95569BA}" type="pres">
      <dgm:prSet presAssocID="{1E132889-2167-47E7-90FC-320165BC9754}" presName="linear" presStyleCnt="0">
        <dgm:presLayoutVars>
          <dgm:dir/>
          <dgm:animLvl val="lvl"/>
          <dgm:resizeHandles val="exact"/>
        </dgm:presLayoutVars>
      </dgm:prSet>
      <dgm:spPr/>
    </dgm:pt>
    <dgm:pt modelId="{1E11828A-6455-4DE1-AB4A-1EAC8E8E943E}" type="pres">
      <dgm:prSet presAssocID="{149C909C-D5AB-4AAD-85AB-94ABA1534DC5}" presName="parentLin" presStyleCnt="0"/>
      <dgm:spPr/>
    </dgm:pt>
    <dgm:pt modelId="{9341D4B6-F0FA-4364-9565-C0C335453284}" type="pres">
      <dgm:prSet presAssocID="{149C909C-D5AB-4AAD-85AB-94ABA1534DC5}" presName="parentLeftMargin" presStyleLbl="node1" presStyleIdx="0" presStyleCnt="2"/>
      <dgm:spPr/>
    </dgm:pt>
    <dgm:pt modelId="{88F7DECF-18D1-4D59-B399-F203F974F779}" type="pres">
      <dgm:prSet presAssocID="{149C909C-D5AB-4AAD-85AB-94ABA1534DC5}" presName="parentText" presStyleLbl="node1" presStyleIdx="0" presStyleCnt="2">
        <dgm:presLayoutVars>
          <dgm:chMax val="0"/>
          <dgm:bulletEnabled val="1"/>
        </dgm:presLayoutVars>
      </dgm:prSet>
      <dgm:spPr/>
    </dgm:pt>
    <dgm:pt modelId="{28922E36-4417-4029-A359-CDAE36D9DDE5}" type="pres">
      <dgm:prSet presAssocID="{149C909C-D5AB-4AAD-85AB-94ABA1534DC5}" presName="negativeSpace" presStyleCnt="0"/>
      <dgm:spPr/>
    </dgm:pt>
    <dgm:pt modelId="{80516D85-4AB8-4754-8A3A-3703103994FB}" type="pres">
      <dgm:prSet presAssocID="{149C909C-D5AB-4AAD-85AB-94ABA1534DC5}" presName="childText" presStyleLbl="conFgAcc1" presStyleIdx="0" presStyleCnt="2">
        <dgm:presLayoutVars>
          <dgm:bulletEnabled val="1"/>
        </dgm:presLayoutVars>
      </dgm:prSet>
      <dgm:spPr/>
    </dgm:pt>
    <dgm:pt modelId="{6CCC572D-93EC-46C4-8705-8F7841B8D46B}" type="pres">
      <dgm:prSet presAssocID="{ED872E5A-25A8-407F-BDF7-9DDB1496233B}" presName="spaceBetweenRectangles" presStyleCnt="0"/>
      <dgm:spPr/>
    </dgm:pt>
    <dgm:pt modelId="{190C6F87-BBEC-4DA2-93AB-6DF19423EB56}" type="pres">
      <dgm:prSet presAssocID="{21B8C836-60F2-4E5A-B334-EC02592EC0FA}" presName="parentLin" presStyleCnt="0"/>
      <dgm:spPr/>
    </dgm:pt>
    <dgm:pt modelId="{DBD428D0-D79A-473B-AF92-1BEB43AEF4C7}" type="pres">
      <dgm:prSet presAssocID="{21B8C836-60F2-4E5A-B334-EC02592EC0FA}" presName="parentLeftMargin" presStyleLbl="node1" presStyleIdx="0" presStyleCnt="2"/>
      <dgm:spPr/>
    </dgm:pt>
    <dgm:pt modelId="{AAA6EE72-8221-4681-B1A1-F1F7A1437456}" type="pres">
      <dgm:prSet presAssocID="{21B8C836-60F2-4E5A-B334-EC02592EC0FA}" presName="parentText" presStyleLbl="node1" presStyleIdx="1" presStyleCnt="2">
        <dgm:presLayoutVars>
          <dgm:chMax val="0"/>
          <dgm:bulletEnabled val="1"/>
        </dgm:presLayoutVars>
      </dgm:prSet>
      <dgm:spPr/>
    </dgm:pt>
    <dgm:pt modelId="{70C943BE-78E6-46E1-BA4E-BB9BA7FFB038}" type="pres">
      <dgm:prSet presAssocID="{21B8C836-60F2-4E5A-B334-EC02592EC0FA}" presName="negativeSpace" presStyleCnt="0"/>
      <dgm:spPr/>
    </dgm:pt>
    <dgm:pt modelId="{52A13D55-F9EE-4434-B7F8-16B84FA7BFBD}" type="pres">
      <dgm:prSet presAssocID="{21B8C836-60F2-4E5A-B334-EC02592EC0FA}" presName="childText" presStyleLbl="conFgAcc1" presStyleIdx="1" presStyleCnt="2">
        <dgm:presLayoutVars>
          <dgm:bulletEnabled val="1"/>
        </dgm:presLayoutVars>
      </dgm:prSet>
      <dgm:spPr/>
    </dgm:pt>
  </dgm:ptLst>
  <dgm:cxnLst>
    <dgm:cxn modelId="{A59CBC1A-4203-4A22-8E1E-F42B5260D35F}" srcId="{21B8C836-60F2-4E5A-B334-EC02592EC0FA}" destId="{E042CF08-E5D9-4D31-B308-68743603AFC3}" srcOrd="1" destOrd="0" parTransId="{C92CCCB5-2B60-47C6-A1C2-28B4F59CF756}" sibTransId="{E4A5D0E5-1D40-4954-AC23-238ECAF9ADF0}"/>
    <dgm:cxn modelId="{4761CE35-1304-4284-A31B-EC92C55DD031}" type="presOf" srcId="{21B8C836-60F2-4E5A-B334-EC02592EC0FA}" destId="{DBD428D0-D79A-473B-AF92-1BEB43AEF4C7}" srcOrd="0" destOrd="0" presId="urn:microsoft.com/office/officeart/2005/8/layout/list1"/>
    <dgm:cxn modelId="{82F1833E-B81F-436C-8E72-150637A86D77}" type="presOf" srcId="{21B8C836-60F2-4E5A-B334-EC02592EC0FA}" destId="{AAA6EE72-8221-4681-B1A1-F1F7A1437456}" srcOrd="1" destOrd="0" presId="urn:microsoft.com/office/officeart/2005/8/layout/list1"/>
    <dgm:cxn modelId="{2A93795E-1C01-444B-B35A-CF3FE887921D}" srcId="{149C909C-D5AB-4AAD-85AB-94ABA1534DC5}" destId="{62A73181-B21C-4A5F-89AB-07A172BC4DAA}" srcOrd="1" destOrd="0" parTransId="{33D484CC-3674-4121-B5A4-4837A3C9FC6D}" sibTransId="{F4257322-6400-4630-95F3-B53ABB835A0F}"/>
    <dgm:cxn modelId="{46B59B6D-BFB5-478C-92A5-057B387C665B}" type="presOf" srcId="{F8C02661-FD33-482A-BD0C-8A59540CC4B0}" destId="{52A13D55-F9EE-4434-B7F8-16B84FA7BFBD}" srcOrd="0" destOrd="2" presId="urn:microsoft.com/office/officeart/2005/8/layout/list1"/>
    <dgm:cxn modelId="{83732350-FAE6-44B5-8A68-79B6F96B9A84}" type="presOf" srcId="{149C909C-D5AB-4AAD-85AB-94ABA1534DC5}" destId="{9341D4B6-F0FA-4364-9565-C0C335453284}" srcOrd="0" destOrd="0" presId="urn:microsoft.com/office/officeart/2005/8/layout/list1"/>
    <dgm:cxn modelId="{2C38A675-2412-4D9D-B719-2BB7045B3F3B}" type="presOf" srcId="{A279B250-8B83-4255-83CA-FC2B573E1368}" destId="{80516D85-4AB8-4754-8A3A-3703103994FB}" srcOrd="0" destOrd="0" presId="urn:microsoft.com/office/officeart/2005/8/layout/list1"/>
    <dgm:cxn modelId="{6592E476-7ABB-490F-BAAB-C9A24C27243B}" srcId="{21B8C836-60F2-4E5A-B334-EC02592EC0FA}" destId="{F8C02661-FD33-482A-BD0C-8A59540CC4B0}" srcOrd="2" destOrd="0" parTransId="{43022C37-7587-4505-93D2-6D4C1B855C00}" sibTransId="{617538DE-9209-4FBE-A868-63FCA78A914C}"/>
    <dgm:cxn modelId="{E8C9F798-5A26-4E13-BAB9-5E29E193369D}" type="presOf" srcId="{E042CF08-E5D9-4D31-B308-68743603AFC3}" destId="{52A13D55-F9EE-4434-B7F8-16B84FA7BFBD}" srcOrd="0" destOrd="1" presId="urn:microsoft.com/office/officeart/2005/8/layout/list1"/>
    <dgm:cxn modelId="{691B3DA3-DBCC-4D59-907E-D1C233725C21}" type="presOf" srcId="{62A73181-B21C-4A5F-89AB-07A172BC4DAA}" destId="{80516D85-4AB8-4754-8A3A-3703103994FB}" srcOrd="0" destOrd="1" presId="urn:microsoft.com/office/officeart/2005/8/layout/list1"/>
    <dgm:cxn modelId="{3EEA6AA4-7E4F-41CF-B846-AA1493F18B50}" type="presOf" srcId="{149C909C-D5AB-4AAD-85AB-94ABA1534DC5}" destId="{88F7DECF-18D1-4D59-B399-F203F974F779}" srcOrd="1" destOrd="0" presId="urn:microsoft.com/office/officeart/2005/8/layout/list1"/>
    <dgm:cxn modelId="{5D4EB0C1-9CFB-4FE4-AD7E-BD5194596786}" srcId="{1E132889-2167-47E7-90FC-320165BC9754}" destId="{21B8C836-60F2-4E5A-B334-EC02592EC0FA}" srcOrd="1" destOrd="0" parTransId="{B0F08358-C7BC-4077-9A2C-06BAA64C40DB}" sibTransId="{A17C5221-CE68-4C3E-A349-C5D474963CF5}"/>
    <dgm:cxn modelId="{152C0BD3-BCD6-4923-8872-5E6F7542E5C2}" srcId="{21B8C836-60F2-4E5A-B334-EC02592EC0FA}" destId="{5201DA7B-A7A9-43F0-8775-919F401C7B45}" srcOrd="0" destOrd="0" parTransId="{234B5861-652A-42E0-8574-A3CAEFDC4BA0}" sibTransId="{E80A3198-00BC-445A-A6D5-AD13871ACE10}"/>
    <dgm:cxn modelId="{3813D7DB-B06E-4C09-AD48-FD5EC3856893}" srcId="{149C909C-D5AB-4AAD-85AB-94ABA1534DC5}" destId="{A279B250-8B83-4255-83CA-FC2B573E1368}" srcOrd="0" destOrd="0" parTransId="{5DF0B360-4573-47F7-A381-31CB62B7D2BB}" sibTransId="{0887C3AA-86F9-4812-BF70-E6A373CD46CA}"/>
    <dgm:cxn modelId="{FA941CE4-E2FC-4F08-8A5B-D446248F33EA}" srcId="{1E132889-2167-47E7-90FC-320165BC9754}" destId="{149C909C-D5AB-4AAD-85AB-94ABA1534DC5}" srcOrd="0" destOrd="0" parTransId="{2B7C2DE6-46D6-4922-A05E-34F7FE1C86D1}" sibTransId="{ED872E5A-25A8-407F-BDF7-9DDB1496233B}"/>
    <dgm:cxn modelId="{0A548BEA-F66E-4766-BE9B-E00046D06521}" type="presOf" srcId="{5201DA7B-A7A9-43F0-8775-919F401C7B45}" destId="{52A13D55-F9EE-4434-B7F8-16B84FA7BFBD}" srcOrd="0" destOrd="0" presId="urn:microsoft.com/office/officeart/2005/8/layout/list1"/>
    <dgm:cxn modelId="{1F80F2FC-847E-4744-961E-245B5A2CE69A}" type="presOf" srcId="{1E132889-2167-47E7-90FC-320165BC9754}" destId="{6108A40A-82EC-4A6B-A52A-F04FD95569BA}" srcOrd="0" destOrd="0" presId="urn:microsoft.com/office/officeart/2005/8/layout/list1"/>
    <dgm:cxn modelId="{31782843-263D-4848-9EED-12AEA370A3A6}" type="presParOf" srcId="{6108A40A-82EC-4A6B-A52A-F04FD95569BA}" destId="{1E11828A-6455-4DE1-AB4A-1EAC8E8E943E}" srcOrd="0" destOrd="0" presId="urn:microsoft.com/office/officeart/2005/8/layout/list1"/>
    <dgm:cxn modelId="{FAF7E423-D23A-4C3A-8ED3-54537A282984}" type="presParOf" srcId="{1E11828A-6455-4DE1-AB4A-1EAC8E8E943E}" destId="{9341D4B6-F0FA-4364-9565-C0C335453284}" srcOrd="0" destOrd="0" presId="urn:microsoft.com/office/officeart/2005/8/layout/list1"/>
    <dgm:cxn modelId="{78753435-CBDD-4282-B436-696BA82F4C10}" type="presParOf" srcId="{1E11828A-6455-4DE1-AB4A-1EAC8E8E943E}" destId="{88F7DECF-18D1-4D59-B399-F203F974F779}" srcOrd="1" destOrd="0" presId="urn:microsoft.com/office/officeart/2005/8/layout/list1"/>
    <dgm:cxn modelId="{38CE1766-DE86-4C49-89A8-CE74B153B737}" type="presParOf" srcId="{6108A40A-82EC-4A6B-A52A-F04FD95569BA}" destId="{28922E36-4417-4029-A359-CDAE36D9DDE5}" srcOrd="1" destOrd="0" presId="urn:microsoft.com/office/officeart/2005/8/layout/list1"/>
    <dgm:cxn modelId="{6966B776-8C8D-431B-B698-066BF17D41D8}" type="presParOf" srcId="{6108A40A-82EC-4A6B-A52A-F04FD95569BA}" destId="{80516D85-4AB8-4754-8A3A-3703103994FB}" srcOrd="2" destOrd="0" presId="urn:microsoft.com/office/officeart/2005/8/layout/list1"/>
    <dgm:cxn modelId="{7F5F8364-146E-454D-9049-D2FDC186B0E3}" type="presParOf" srcId="{6108A40A-82EC-4A6B-A52A-F04FD95569BA}" destId="{6CCC572D-93EC-46C4-8705-8F7841B8D46B}" srcOrd="3" destOrd="0" presId="urn:microsoft.com/office/officeart/2005/8/layout/list1"/>
    <dgm:cxn modelId="{811B6305-9B9D-4107-B2CB-702981676284}" type="presParOf" srcId="{6108A40A-82EC-4A6B-A52A-F04FD95569BA}" destId="{190C6F87-BBEC-4DA2-93AB-6DF19423EB56}" srcOrd="4" destOrd="0" presId="urn:microsoft.com/office/officeart/2005/8/layout/list1"/>
    <dgm:cxn modelId="{48D4B83E-A730-4C77-8586-AD98A6304C76}" type="presParOf" srcId="{190C6F87-BBEC-4DA2-93AB-6DF19423EB56}" destId="{DBD428D0-D79A-473B-AF92-1BEB43AEF4C7}" srcOrd="0" destOrd="0" presId="urn:microsoft.com/office/officeart/2005/8/layout/list1"/>
    <dgm:cxn modelId="{575FDC3C-6673-4668-BAB7-A6095502C771}" type="presParOf" srcId="{190C6F87-BBEC-4DA2-93AB-6DF19423EB56}" destId="{AAA6EE72-8221-4681-B1A1-F1F7A1437456}" srcOrd="1" destOrd="0" presId="urn:microsoft.com/office/officeart/2005/8/layout/list1"/>
    <dgm:cxn modelId="{102A0EC5-9A8B-4903-81C6-792B133840F6}" type="presParOf" srcId="{6108A40A-82EC-4A6B-A52A-F04FD95569BA}" destId="{70C943BE-78E6-46E1-BA4E-BB9BA7FFB038}" srcOrd="5" destOrd="0" presId="urn:microsoft.com/office/officeart/2005/8/layout/list1"/>
    <dgm:cxn modelId="{2F620BE2-DAF2-4401-A875-73F100026831}" type="presParOf" srcId="{6108A40A-82EC-4A6B-A52A-F04FD95569BA}" destId="{52A13D55-F9EE-4434-B7F8-16B84FA7BF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B86E07-7CD5-44E7-BF0C-173C1E3EC9B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994ED9D-266C-47B8-BDBF-9100AA387803}">
      <dgm:prSet phldrT="[Text]"/>
      <dgm:spPr/>
      <dgm:t>
        <a:bodyPr/>
        <a:lstStyle/>
        <a:p>
          <a:r>
            <a:rPr lang="en-US" dirty="0"/>
            <a:t>How do we protect research participants? (especially when we are asking them to disclose information about their experiences with abortion, which is highly stigmatized and often criminalized)</a:t>
          </a:r>
        </a:p>
      </dgm:t>
    </dgm:pt>
    <dgm:pt modelId="{37BA87FB-54FB-4447-9651-40EB00B22F9E}" type="parTrans" cxnId="{B4EAF292-8DF7-4134-B447-FD2EBDE1BEE6}">
      <dgm:prSet/>
      <dgm:spPr/>
      <dgm:t>
        <a:bodyPr/>
        <a:lstStyle/>
        <a:p>
          <a:endParaRPr lang="en-US"/>
        </a:p>
      </dgm:t>
    </dgm:pt>
    <dgm:pt modelId="{D6E5EC70-BAD8-4585-9E11-9DDD586CE43F}" type="sibTrans" cxnId="{B4EAF292-8DF7-4134-B447-FD2EBDE1BEE6}">
      <dgm:prSet/>
      <dgm:spPr/>
      <dgm:t>
        <a:bodyPr/>
        <a:lstStyle/>
        <a:p>
          <a:endParaRPr lang="en-US"/>
        </a:p>
      </dgm:t>
    </dgm:pt>
    <dgm:pt modelId="{D55417C4-EE12-4865-BEDB-00D2A58C2305}">
      <dgm:prSet phldrT="[Text]"/>
      <dgm:spPr/>
      <dgm:t>
        <a:bodyPr/>
        <a:lstStyle/>
        <a:p>
          <a:r>
            <a:rPr lang="en-US" dirty="0"/>
            <a:t>Importance of confidentiality</a:t>
          </a:r>
        </a:p>
        <a:p>
          <a:r>
            <a:rPr lang="en-US" dirty="0"/>
            <a:t>Importance of ethical review of all abortion research</a:t>
          </a:r>
        </a:p>
      </dgm:t>
    </dgm:pt>
    <dgm:pt modelId="{BC6739C3-CD59-42D4-8A08-01A6A875EF93}" type="parTrans" cxnId="{FB06C885-74C3-4038-9766-AC95AF12FE84}">
      <dgm:prSet/>
      <dgm:spPr/>
      <dgm:t>
        <a:bodyPr/>
        <a:lstStyle/>
        <a:p>
          <a:endParaRPr lang="en-US"/>
        </a:p>
      </dgm:t>
    </dgm:pt>
    <dgm:pt modelId="{9A3260E8-5FC3-4CCC-8ABF-6B1D85BFBD8E}" type="sibTrans" cxnId="{FB06C885-74C3-4038-9766-AC95AF12FE84}">
      <dgm:prSet/>
      <dgm:spPr/>
      <dgm:t>
        <a:bodyPr/>
        <a:lstStyle/>
        <a:p>
          <a:endParaRPr lang="en-US"/>
        </a:p>
      </dgm:t>
    </dgm:pt>
    <dgm:pt modelId="{627C9C79-D084-4149-95EB-CFA756D713D4}" type="pres">
      <dgm:prSet presAssocID="{D2B86E07-7CD5-44E7-BF0C-173C1E3EC9B9}" presName="Name0" presStyleCnt="0">
        <dgm:presLayoutVars>
          <dgm:chMax val="11"/>
          <dgm:chPref val="11"/>
          <dgm:dir/>
          <dgm:resizeHandles/>
        </dgm:presLayoutVars>
      </dgm:prSet>
      <dgm:spPr/>
    </dgm:pt>
    <dgm:pt modelId="{9056AC5F-0867-4FE3-AEC1-3A38426AA699}" type="pres">
      <dgm:prSet presAssocID="{D55417C4-EE12-4865-BEDB-00D2A58C2305}" presName="Accent2" presStyleCnt="0"/>
      <dgm:spPr/>
    </dgm:pt>
    <dgm:pt modelId="{20C483B8-C94C-4FB0-A4B6-C771E15938C9}" type="pres">
      <dgm:prSet presAssocID="{D55417C4-EE12-4865-BEDB-00D2A58C2305}" presName="Accent" presStyleLbl="node1" presStyleIdx="0" presStyleCnt="2">
        <dgm:style>
          <a:lnRef idx="2">
            <a:schemeClr val="accent4">
              <a:shade val="50000"/>
            </a:schemeClr>
          </a:lnRef>
          <a:fillRef idx="1">
            <a:schemeClr val="accent4"/>
          </a:fillRef>
          <a:effectRef idx="0">
            <a:schemeClr val="accent4"/>
          </a:effectRef>
          <a:fontRef idx="minor">
            <a:schemeClr val="lt1"/>
          </a:fontRef>
        </dgm:style>
      </dgm:prSet>
      <dgm:spPr/>
    </dgm:pt>
    <dgm:pt modelId="{15EF266F-705D-49BB-85D3-E50344D162A7}" type="pres">
      <dgm:prSet presAssocID="{D55417C4-EE12-4865-BEDB-00D2A58C2305}" presName="ParentBackground2" presStyleCnt="0"/>
      <dgm:spPr/>
    </dgm:pt>
    <dgm:pt modelId="{7F718F0E-0A54-4C98-BC5F-46A5510CFCC0}" type="pres">
      <dgm:prSet presAssocID="{D55417C4-EE12-4865-BEDB-00D2A58C2305}" presName="ParentBackground" presStyleLbl="fgAcc1" presStyleIdx="0" presStyleCnt="2"/>
      <dgm:spPr/>
    </dgm:pt>
    <dgm:pt modelId="{549732A3-9EC3-4EC0-980E-F72027749BA5}" type="pres">
      <dgm:prSet presAssocID="{D55417C4-EE12-4865-BEDB-00D2A58C2305}" presName="Parent2" presStyleLbl="revTx" presStyleIdx="0" presStyleCnt="0">
        <dgm:presLayoutVars>
          <dgm:chMax val="1"/>
          <dgm:chPref val="1"/>
          <dgm:bulletEnabled val="1"/>
        </dgm:presLayoutVars>
      </dgm:prSet>
      <dgm:spPr/>
    </dgm:pt>
    <dgm:pt modelId="{9220D4F4-F2BE-4955-8F07-FF6A7A9B0A15}" type="pres">
      <dgm:prSet presAssocID="{6994ED9D-266C-47B8-BDBF-9100AA387803}" presName="Accent1" presStyleCnt="0"/>
      <dgm:spPr/>
    </dgm:pt>
    <dgm:pt modelId="{095E52DE-1D06-4658-B3D9-958858964674}" type="pres">
      <dgm:prSet presAssocID="{6994ED9D-266C-47B8-BDBF-9100AA387803}" presName="Accent" presStyleLbl="node1" presStyleIdx="1" presStyleCnt="2">
        <dgm:style>
          <a:lnRef idx="2">
            <a:schemeClr val="accent4">
              <a:shade val="50000"/>
            </a:schemeClr>
          </a:lnRef>
          <a:fillRef idx="1">
            <a:schemeClr val="accent4"/>
          </a:fillRef>
          <a:effectRef idx="0">
            <a:schemeClr val="accent4"/>
          </a:effectRef>
          <a:fontRef idx="minor">
            <a:schemeClr val="lt1"/>
          </a:fontRef>
        </dgm:style>
      </dgm:prSet>
      <dgm:spPr>
        <a:ln>
          <a:noFill/>
        </a:ln>
      </dgm:spPr>
    </dgm:pt>
    <dgm:pt modelId="{302EECA7-584A-4E9E-B0B4-07FF9A521D11}" type="pres">
      <dgm:prSet presAssocID="{6994ED9D-266C-47B8-BDBF-9100AA387803}" presName="ParentBackground1" presStyleCnt="0"/>
      <dgm:spPr/>
    </dgm:pt>
    <dgm:pt modelId="{DA2D75A2-A96A-4554-A2E9-6F1A174983F2}" type="pres">
      <dgm:prSet presAssocID="{6994ED9D-266C-47B8-BDBF-9100AA387803}" presName="ParentBackground" presStyleLbl="fgAcc1" presStyleIdx="1" presStyleCnt="2"/>
      <dgm:spPr/>
    </dgm:pt>
    <dgm:pt modelId="{202C0199-C48E-4F98-B0BE-67ACEABFD528}" type="pres">
      <dgm:prSet presAssocID="{6994ED9D-266C-47B8-BDBF-9100AA387803}" presName="Parent1" presStyleLbl="revTx" presStyleIdx="0" presStyleCnt="0">
        <dgm:presLayoutVars>
          <dgm:chMax val="1"/>
          <dgm:chPref val="1"/>
          <dgm:bulletEnabled val="1"/>
        </dgm:presLayoutVars>
      </dgm:prSet>
      <dgm:spPr/>
    </dgm:pt>
  </dgm:ptLst>
  <dgm:cxnLst>
    <dgm:cxn modelId="{0755F65D-4EED-473C-A9E6-46DACA1BDAC7}" type="presOf" srcId="{D2B86E07-7CD5-44E7-BF0C-173C1E3EC9B9}" destId="{627C9C79-D084-4149-95EB-CFA756D713D4}" srcOrd="0" destOrd="0" presId="urn:microsoft.com/office/officeart/2011/layout/CircleProcess"/>
    <dgm:cxn modelId="{0AC35642-2369-4B07-B7DE-AB6965056DA8}" type="presOf" srcId="{6994ED9D-266C-47B8-BDBF-9100AA387803}" destId="{202C0199-C48E-4F98-B0BE-67ACEABFD528}" srcOrd="1" destOrd="0" presId="urn:microsoft.com/office/officeart/2011/layout/CircleProcess"/>
    <dgm:cxn modelId="{FB06C885-74C3-4038-9766-AC95AF12FE84}" srcId="{D2B86E07-7CD5-44E7-BF0C-173C1E3EC9B9}" destId="{D55417C4-EE12-4865-BEDB-00D2A58C2305}" srcOrd="1" destOrd="0" parTransId="{BC6739C3-CD59-42D4-8A08-01A6A875EF93}" sibTransId="{9A3260E8-5FC3-4CCC-8ABF-6B1D85BFBD8E}"/>
    <dgm:cxn modelId="{B4EAF292-8DF7-4134-B447-FD2EBDE1BEE6}" srcId="{D2B86E07-7CD5-44E7-BF0C-173C1E3EC9B9}" destId="{6994ED9D-266C-47B8-BDBF-9100AA387803}" srcOrd="0" destOrd="0" parTransId="{37BA87FB-54FB-4447-9651-40EB00B22F9E}" sibTransId="{D6E5EC70-BAD8-4585-9E11-9DDD586CE43F}"/>
    <dgm:cxn modelId="{95992CA9-F16B-4338-B526-066F8CADC9B4}" type="presOf" srcId="{D55417C4-EE12-4865-BEDB-00D2A58C2305}" destId="{7F718F0E-0A54-4C98-BC5F-46A5510CFCC0}" srcOrd="0" destOrd="0" presId="urn:microsoft.com/office/officeart/2011/layout/CircleProcess"/>
    <dgm:cxn modelId="{20B98FAD-B9F6-4739-90C7-9AB6DBB8FAA1}" type="presOf" srcId="{D55417C4-EE12-4865-BEDB-00D2A58C2305}" destId="{549732A3-9EC3-4EC0-980E-F72027749BA5}" srcOrd="1" destOrd="0" presId="urn:microsoft.com/office/officeart/2011/layout/CircleProcess"/>
    <dgm:cxn modelId="{9D8E4FE6-7627-4EB0-954B-59239EEA78CB}" type="presOf" srcId="{6994ED9D-266C-47B8-BDBF-9100AA387803}" destId="{DA2D75A2-A96A-4554-A2E9-6F1A174983F2}" srcOrd="0" destOrd="0" presId="urn:microsoft.com/office/officeart/2011/layout/CircleProcess"/>
    <dgm:cxn modelId="{6C90A5F2-393D-4890-9D00-13F3CE41B61A}" type="presParOf" srcId="{627C9C79-D084-4149-95EB-CFA756D713D4}" destId="{9056AC5F-0867-4FE3-AEC1-3A38426AA699}" srcOrd="0" destOrd="0" presId="urn:microsoft.com/office/officeart/2011/layout/CircleProcess"/>
    <dgm:cxn modelId="{E5189366-72C2-4FCD-BBE8-269B4D7C69C2}" type="presParOf" srcId="{9056AC5F-0867-4FE3-AEC1-3A38426AA699}" destId="{20C483B8-C94C-4FB0-A4B6-C771E15938C9}" srcOrd="0" destOrd="0" presId="urn:microsoft.com/office/officeart/2011/layout/CircleProcess"/>
    <dgm:cxn modelId="{F1876EC8-D8C2-42B7-A3D3-3E0350707D29}" type="presParOf" srcId="{627C9C79-D084-4149-95EB-CFA756D713D4}" destId="{15EF266F-705D-49BB-85D3-E50344D162A7}" srcOrd="1" destOrd="0" presId="urn:microsoft.com/office/officeart/2011/layout/CircleProcess"/>
    <dgm:cxn modelId="{2C1467DD-4363-4B62-8C64-429DB38B4C65}" type="presParOf" srcId="{15EF266F-705D-49BB-85D3-E50344D162A7}" destId="{7F718F0E-0A54-4C98-BC5F-46A5510CFCC0}" srcOrd="0" destOrd="0" presId="urn:microsoft.com/office/officeart/2011/layout/CircleProcess"/>
    <dgm:cxn modelId="{75C6823C-4FCF-4EEB-9599-A05246069AF4}" type="presParOf" srcId="{627C9C79-D084-4149-95EB-CFA756D713D4}" destId="{549732A3-9EC3-4EC0-980E-F72027749BA5}" srcOrd="2" destOrd="0" presId="urn:microsoft.com/office/officeart/2011/layout/CircleProcess"/>
    <dgm:cxn modelId="{1210DBF0-9D77-4630-AAC4-01735050B3FE}" type="presParOf" srcId="{627C9C79-D084-4149-95EB-CFA756D713D4}" destId="{9220D4F4-F2BE-4955-8F07-FF6A7A9B0A15}" srcOrd="3" destOrd="0" presId="urn:microsoft.com/office/officeart/2011/layout/CircleProcess"/>
    <dgm:cxn modelId="{0421C2E8-318C-40EE-A8B1-BE51EC1B1DED}" type="presParOf" srcId="{9220D4F4-F2BE-4955-8F07-FF6A7A9B0A15}" destId="{095E52DE-1D06-4658-B3D9-958858964674}" srcOrd="0" destOrd="0" presId="urn:microsoft.com/office/officeart/2011/layout/CircleProcess"/>
    <dgm:cxn modelId="{C7A7412C-9439-4969-B36F-49C015C44895}" type="presParOf" srcId="{627C9C79-D084-4149-95EB-CFA756D713D4}" destId="{302EECA7-584A-4E9E-B0B4-07FF9A521D11}" srcOrd="4" destOrd="0" presId="urn:microsoft.com/office/officeart/2011/layout/CircleProcess"/>
    <dgm:cxn modelId="{3B141A55-1CE1-4EAD-A269-FEE97EC0B819}" type="presParOf" srcId="{302EECA7-584A-4E9E-B0B4-07FF9A521D11}" destId="{DA2D75A2-A96A-4554-A2E9-6F1A174983F2}" srcOrd="0" destOrd="0" presId="urn:microsoft.com/office/officeart/2011/layout/CircleProcess"/>
    <dgm:cxn modelId="{E41D6518-4CF8-479D-9BB5-F72A11CD663A}" type="presParOf" srcId="{627C9C79-D084-4149-95EB-CFA756D713D4}" destId="{202C0199-C48E-4F98-B0BE-67ACEABFD528}"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B86E07-7CD5-44E7-BF0C-173C1E3EC9B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994ED9D-266C-47B8-BDBF-9100AA387803}">
      <dgm:prSet phldrT="[Text]"/>
      <dgm:spPr/>
      <dgm:t>
        <a:bodyPr/>
        <a:lstStyle/>
        <a:p>
          <a:r>
            <a:rPr lang="en-US" dirty="0"/>
            <a:t>What are the risks of our research on participants? Is it worth it?</a:t>
          </a:r>
        </a:p>
        <a:p>
          <a:r>
            <a:rPr lang="en-US" dirty="0"/>
            <a:t>How can we ensure research serves those who participate?</a:t>
          </a:r>
        </a:p>
      </dgm:t>
    </dgm:pt>
    <dgm:pt modelId="{37BA87FB-54FB-4447-9651-40EB00B22F9E}" type="parTrans" cxnId="{B4EAF292-8DF7-4134-B447-FD2EBDE1BEE6}">
      <dgm:prSet/>
      <dgm:spPr/>
      <dgm:t>
        <a:bodyPr/>
        <a:lstStyle/>
        <a:p>
          <a:endParaRPr lang="en-US"/>
        </a:p>
      </dgm:t>
    </dgm:pt>
    <dgm:pt modelId="{D6E5EC70-BAD8-4585-9E11-9DDD586CE43F}" type="sibTrans" cxnId="{B4EAF292-8DF7-4134-B447-FD2EBDE1BEE6}">
      <dgm:prSet/>
      <dgm:spPr/>
      <dgm:t>
        <a:bodyPr/>
        <a:lstStyle/>
        <a:p>
          <a:endParaRPr lang="en-US"/>
        </a:p>
      </dgm:t>
    </dgm:pt>
    <dgm:pt modelId="{D55417C4-EE12-4865-BEDB-00D2A58C2305}">
      <dgm:prSet phldrT="[Text]"/>
      <dgm:spPr/>
      <dgm:t>
        <a:bodyPr/>
        <a:lstStyle/>
        <a:p>
          <a:r>
            <a:rPr lang="en-US" dirty="0"/>
            <a:t>Weigh the benefit of our research against risks to research participants</a:t>
          </a:r>
        </a:p>
        <a:p>
          <a:r>
            <a:rPr lang="en-US" dirty="0"/>
            <a:t>Community-led research</a:t>
          </a:r>
        </a:p>
        <a:p>
          <a:r>
            <a:rPr lang="en-US" dirty="0"/>
            <a:t>Consider research participants &amp; communities in dissemination</a:t>
          </a:r>
        </a:p>
      </dgm:t>
    </dgm:pt>
    <dgm:pt modelId="{9A3260E8-5FC3-4CCC-8ABF-6B1D85BFBD8E}" type="sibTrans" cxnId="{FB06C885-74C3-4038-9766-AC95AF12FE84}">
      <dgm:prSet/>
      <dgm:spPr/>
      <dgm:t>
        <a:bodyPr/>
        <a:lstStyle/>
        <a:p>
          <a:endParaRPr lang="en-US"/>
        </a:p>
      </dgm:t>
    </dgm:pt>
    <dgm:pt modelId="{BC6739C3-CD59-42D4-8A08-01A6A875EF93}" type="parTrans" cxnId="{FB06C885-74C3-4038-9766-AC95AF12FE84}">
      <dgm:prSet/>
      <dgm:spPr/>
      <dgm:t>
        <a:bodyPr/>
        <a:lstStyle/>
        <a:p>
          <a:endParaRPr lang="en-US"/>
        </a:p>
      </dgm:t>
    </dgm:pt>
    <dgm:pt modelId="{627C9C79-D084-4149-95EB-CFA756D713D4}" type="pres">
      <dgm:prSet presAssocID="{D2B86E07-7CD5-44E7-BF0C-173C1E3EC9B9}" presName="Name0" presStyleCnt="0">
        <dgm:presLayoutVars>
          <dgm:chMax val="11"/>
          <dgm:chPref val="11"/>
          <dgm:dir/>
          <dgm:resizeHandles/>
        </dgm:presLayoutVars>
      </dgm:prSet>
      <dgm:spPr/>
    </dgm:pt>
    <dgm:pt modelId="{9056AC5F-0867-4FE3-AEC1-3A38426AA699}" type="pres">
      <dgm:prSet presAssocID="{D55417C4-EE12-4865-BEDB-00D2A58C2305}" presName="Accent2" presStyleCnt="0"/>
      <dgm:spPr/>
    </dgm:pt>
    <dgm:pt modelId="{20C483B8-C94C-4FB0-A4B6-C771E15938C9}" type="pres">
      <dgm:prSet presAssocID="{D55417C4-EE12-4865-BEDB-00D2A58C2305}" presName="Accent" presStyleLbl="node1" presStyleIdx="0" presStyleCnt="2">
        <dgm:style>
          <a:lnRef idx="0">
            <a:scrgbClr r="0" g="0" b="0"/>
          </a:lnRef>
          <a:fillRef idx="0">
            <a:scrgbClr r="0" g="0" b="0"/>
          </a:fillRef>
          <a:effectRef idx="0">
            <a:scrgbClr r="0" g="0" b="0"/>
          </a:effectRef>
          <a:fontRef idx="minor">
            <a:schemeClr val="lt1"/>
          </a:fontRef>
        </dgm:style>
      </dgm:prSet>
      <dgm:spPr>
        <a:solidFill>
          <a:schemeClr val="accent6"/>
        </a:solidFill>
        <a:ln>
          <a:noFill/>
        </a:ln>
      </dgm:spPr>
    </dgm:pt>
    <dgm:pt modelId="{15EF266F-705D-49BB-85D3-E50344D162A7}" type="pres">
      <dgm:prSet presAssocID="{D55417C4-EE12-4865-BEDB-00D2A58C2305}" presName="ParentBackground2" presStyleCnt="0"/>
      <dgm:spPr/>
    </dgm:pt>
    <dgm:pt modelId="{7F718F0E-0A54-4C98-BC5F-46A5510CFCC0}" type="pres">
      <dgm:prSet presAssocID="{D55417C4-EE12-4865-BEDB-00D2A58C2305}" presName="ParentBackground" presStyleLbl="fgAcc1" presStyleIdx="0" presStyleCnt="2"/>
      <dgm:spPr/>
    </dgm:pt>
    <dgm:pt modelId="{549732A3-9EC3-4EC0-980E-F72027749BA5}" type="pres">
      <dgm:prSet presAssocID="{D55417C4-EE12-4865-BEDB-00D2A58C2305}" presName="Parent2" presStyleLbl="revTx" presStyleIdx="0" presStyleCnt="0">
        <dgm:presLayoutVars>
          <dgm:chMax val="1"/>
          <dgm:chPref val="1"/>
          <dgm:bulletEnabled val="1"/>
        </dgm:presLayoutVars>
      </dgm:prSet>
      <dgm:spPr/>
    </dgm:pt>
    <dgm:pt modelId="{9220D4F4-F2BE-4955-8F07-FF6A7A9B0A15}" type="pres">
      <dgm:prSet presAssocID="{6994ED9D-266C-47B8-BDBF-9100AA387803}" presName="Accent1" presStyleCnt="0"/>
      <dgm:spPr/>
    </dgm:pt>
    <dgm:pt modelId="{095E52DE-1D06-4658-B3D9-958858964674}" type="pres">
      <dgm:prSet presAssocID="{6994ED9D-266C-47B8-BDBF-9100AA387803}" presName="Accent" presStyleLbl="node1" presStyleIdx="1" presStyleCnt="2">
        <dgm:style>
          <a:lnRef idx="0">
            <a:scrgbClr r="0" g="0" b="0"/>
          </a:lnRef>
          <a:fillRef idx="0">
            <a:scrgbClr r="0" g="0" b="0"/>
          </a:fillRef>
          <a:effectRef idx="0">
            <a:scrgbClr r="0" g="0" b="0"/>
          </a:effectRef>
          <a:fontRef idx="minor">
            <a:schemeClr val="lt1"/>
          </a:fontRef>
        </dgm:style>
      </dgm:prSet>
      <dgm:spPr>
        <a:solidFill>
          <a:schemeClr val="accent6"/>
        </a:solidFill>
        <a:ln>
          <a:noFill/>
        </a:ln>
      </dgm:spPr>
    </dgm:pt>
    <dgm:pt modelId="{302EECA7-584A-4E9E-B0B4-07FF9A521D11}" type="pres">
      <dgm:prSet presAssocID="{6994ED9D-266C-47B8-BDBF-9100AA387803}" presName="ParentBackground1" presStyleCnt="0"/>
      <dgm:spPr/>
    </dgm:pt>
    <dgm:pt modelId="{DA2D75A2-A96A-4554-A2E9-6F1A174983F2}" type="pres">
      <dgm:prSet presAssocID="{6994ED9D-266C-47B8-BDBF-9100AA387803}" presName="ParentBackground" presStyleLbl="fgAcc1" presStyleIdx="1" presStyleCnt="2"/>
      <dgm:spPr/>
    </dgm:pt>
    <dgm:pt modelId="{202C0199-C48E-4F98-B0BE-67ACEABFD528}" type="pres">
      <dgm:prSet presAssocID="{6994ED9D-266C-47B8-BDBF-9100AA387803}" presName="Parent1" presStyleLbl="revTx" presStyleIdx="0" presStyleCnt="0">
        <dgm:presLayoutVars>
          <dgm:chMax val="1"/>
          <dgm:chPref val="1"/>
          <dgm:bulletEnabled val="1"/>
        </dgm:presLayoutVars>
      </dgm:prSet>
      <dgm:spPr/>
    </dgm:pt>
  </dgm:ptLst>
  <dgm:cxnLst>
    <dgm:cxn modelId="{0755F65D-4EED-473C-A9E6-46DACA1BDAC7}" type="presOf" srcId="{D2B86E07-7CD5-44E7-BF0C-173C1E3EC9B9}" destId="{627C9C79-D084-4149-95EB-CFA756D713D4}" srcOrd="0" destOrd="0" presId="urn:microsoft.com/office/officeart/2011/layout/CircleProcess"/>
    <dgm:cxn modelId="{0AC35642-2369-4B07-B7DE-AB6965056DA8}" type="presOf" srcId="{6994ED9D-266C-47B8-BDBF-9100AA387803}" destId="{202C0199-C48E-4F98-B0BE-67ACEABFD528}" srcOrd="1" destOrd="0" presId="urn:microsoft.com/office/officeart/2011/layout/CircleProcess"/>
    <dgm:cxn modelId="{FB06C885-74C3-4038-9766-AC95AF12FE84}" srcId="{D2B86E07-7CD5-44E7-BF0C-173C1E3EC9B9}" destId="{D55417C4-EE12-4865-BEDB-00D2A58C2305}" srcOrd="1" destOrd="0" parTransId="{BC6739C3-CD59-42D4-8A08-01A6A875EF93}" sibTransId="{9A3260E8-5FC3-4CCC-8ABF-6B1D85BFBD8E}"/>
    <dgm:cxn modelId="{B4EAF292-8DF7-4134-B447-FD2EBDE1BEE6}" srcId="{D2B86E07-7CD5-44E7-BF0C-173C1E3EC9B9}" destId="{6994ED9D-266C-47B8-BDBF-9100AA387803}" srcOrd="0" destOrd="0" parTransId="{37BA87FB-54FB-4447-9651-40EB00B22F9E}" sibTransId="{D6E5EC70-BAD8-4585-9E11-9DDD586CE43F}"/>
    <dgm:cxn modelId="{95992CA9-F16B-4338-B526-066F8CADC9B4}" type="presOf" srcId="{D55417C4-EE12-4865-BEDB-00D2A58C2305}" destId="{7F718F0E-0A54-4C98-BC5F-46A5510CFCC0}" srcOrd="0" destOrd="0" presId="urn:microsoft.com/office/officeart/2011/layout/CircleProcess"/>
    <dgm:cxn modelId="{20B98FAD-B9F6-4739-90C7-9AB6DBB8FAA1}" type="presOf" srcId="{D55417C4-EE12-4865-BEDB-00D2A58C2305}" destId="{549732A3-9EC3-4EC0-980E-F72027749BA5}" srcOrd="1" destOrd="0" presId="urn:microsoft.com/office/officeart/2011/layout/CircleProcess"/>
    <dgm:cxn modelId="{9D8E4FE6-7627-4EB0-954B-59239EEA78CB}" type="presOf" srcId="{6994ED9D-266C-47B8-BDBF-9100AA387803}" destId="{DA2D75A2-A96A-4554-A2E9-6F1A174983F2}" srcOrd="0" destOrd="0" presId="urn:microsoft.com/office/officeart/2011/layout/CircleProcess"/>
    <dgm:cxn modelId="{6C90A5F2-393D-4890-9D00-13F3CE41B61A}" type="presParOf" srcId="{627C9C79-D084-4149-95EB-CFA756D713D4}" destId="{9056AC5F-0867-4FE3-AEC1-3A38426AA699}" srcOrd="0" destOrd="0" presId="urn:microsoft.com/office/officeart/2011/layout/CircleProcess"/>
    <dgm:cxn modelId="{E5189366-72C2-4FCD-BBE8-269B4D7C69C2}" type="presParOf" srcId="{9056AC5F-0867-4FE3-AEC1-3A38426AA699}" destId="{20C483B8-C94C-4FB0-A4B6-C771E15938C9}" srcOrd="0" destOrd="0" presId="urn:microsoft.com/office/officeart/2011/layout/CircleProcess"/>
    <dgm:cxn modelId="{F1876EC8-D8C2-42B7-A3D3-3E0350707D29}" type="presParOf" srcId="{627C9C79-D084-4149-95EB-CFA756D713D4}" destId="{15EF266F-705D-49BB-85D3-E50344D162A7}" srcOrd="1" destOrd="0" presId="urn:microsoft.com/office/officeart/2011/layout/CircleProcess"/>
    <dgm:cxn modelId="{2C1467DD-4363-4B62-8C64-429DB38B4C65}" type="presParOf" srcId="{15EF266F-705D-49BB-85D3-E50344D162A7}" destId="{7F718F0E-0A54-4C98-BC5F-46A5510CFCC0}" srcOrd="0" destOrd="0" presId="urn:microsoft.com/office/officeart/2011/layout/CircleProcess"/>
    <dgm:cxn modelId="{75C6823C-4FCF-4EEB-9599-A05246069AF4}" type="presParOf" srcId="{627C9C79-D084-4149-95EB-CFA756D713D4}" destId="{549732A3-9EC3-4EC0-980E-F72027749BA5}" srcOrd="2" destOrd="0" presId="urn:microsoft.com/office/officeart/2011/layout/CircleProcess"/>
    <dgm:cxn modelId="{1210DBF0-9D77-4630-AAC4-01735050B3FE}" type="presParOf" srcId="{627C9C79-D084-4149-95EB-CFA756D713D4}" destId="{9220D4F4-F2BE-4955-8F07-FF6A7A9B0A15}" srcOrd="3" destOrd="0" presId="urn:microsoft.com/office/officeart/2011/layout/CircleProcess"/>
    <dgm:cxn modelId="{0421C2E8-318C-40EE-A8B1-BE51EC1B1DED}" type="presParOf" srcId="{9220D4F4-F2BE-4955-8F07-FF6A7A9B0A15}" destId="{095E52DE-1D06-4658-B3D9-958858964674}" srcOrd="0" destOrd="0" presId="urn:microsoft.com/office/officeart/2011/layout/CircleProcess"/>
    <dgm:cxn modelId="{C7A7412C-9439-4969-B36F-49C015C44895}" type="presParOf" srcId="{627C9C79-D084-4149-95EB-CFA756D713D4}" destId="{302EECA7-584A-4E9E-B0B4-07FF9A521D11}" srcOrd="4" destOrd="0" presId="urn:microsoft.com/office/officeart/2011/layout/CircleProcess"/>
    <dgm:cxn modelId="{3B141A55-1CE1-4EAD-A269-FEE97EC0B819}" type="presParOf" srcId="{302EECA7-584A-4E9E-B0B4-07FF9A521D11}" destId="{DA2D75A2-A96A-4554-A2E9-6F1A174983F2}" srcOrd="0" destOrd="0" presId="urn:microsoft.com/office/officeart/2011/layout/CircleProcess"/>
    <dgm:cxn modelId="{E41D6518-4CF8-479D-9BB5-F72A11CD663A}" type="presParOf" srcId="{627C9C79-D084-4149-95EB-CFA756D713D4}" destId="{202C0199-C48E-4F98-B0BE-67ACEABFD528}" srcOrd="5"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2B86E07-7CD5-44E7-BF0C-173C1E3EC9B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994ED9D-266C-47B8-BDBF-9100AA387803}">
      <dgm:prSet phldrT="[Text]"/>
      <dgm:spPr/>
      <dgm:t>
        <a:bodyPr/>
        <a:lstStyle/>
        <a:p>
          <a:r>
            <a:rPr lang="en-US" dirty="0"/>
            <a:t>Is our research or are our research questions stigmatizing? Do they further isolate and stigmatize people who have had abortions?</a:t>
          </a:r>
        </a:p>
      </dgm:t>
    </dgm:pt>
    <dgm:pt modelId="{37BA87FB-54FB-4447-9651-40EB00B22F9E}" type="parTrans" cxnId="{B4EAF292-8DF7-4134-B447-FD2EBDE1BEE6}">
      <dgm:prSet/>
      <dgm:spPr/>
      <dgm:t>
        <a:bodyPr/>
        <a:lstStyle/>
        <a:p>
          <a:endParaRPr lang="en-US"/>
        </a:p>
      </dgm:t>
    </dgm:pt>
    <dgm:pt modelId="{D6E5EC70-BAD8-4585-9E11-9DDD586CE43F}" type="sibTrans" cxnId="{B4EAF292-8DF7-4134-B447-FD2EBDE1BEE6}">
      <dgm:prSet/>
      <dgm:spPr/>
      <dgm:t>
        <a:bodyPr/>
        <a:lstStyle/>
        <a:p>
          <a:endParaRPr lang="en-US"/>
        </a:p>
      </dgm:t>
    </dgm:pt>
    <dgm:pt modelId="{D55417C4-EE12-4865-BEDB-00D2A58C2305}">
      <dgm:prSet phldrT="[Text]"/>
      <dgm:spPr/>
      <dgm:t>
        <a:bodyPr/>
        <a:lstStyle/>
        <a:p>
          <a:r>
            <a:rPr lang="en-US" dirty="0"/>
            <a:t>Ensuring data collectors, interviewers, researchers are well-trained and create a non-judgmental, non-stigmatizing environment for research participants</a:t>
          </a:r>
        </a:p>
      </dgm:t>
    </dgm:pt>
    <dgm:pt modelId="{BC6739C3-CD59-42D4-8A08-01A6A875EF93}" type="parTrans" cxnId="{FB06C885-74C3-4038-9766-AC95AF12FE84}">
      <dgm:prSet/>
      <dgm:spPr/>
      <dgm:t>
        <a:bodyPr/>
        <a:lstStyle/>
        <a:p>
          <a:endParaRPr lang="en-US"/>
        </a:p>
      </dgm:t>
    </dgm:pt>
    <dgm:pt modelId="{9A3260E8-5FC3-4CCC-8ABF-6B1D85BFBD8E}" type="sibTrans" cxnId="{FB06C885-74C3-4038-9766-AC95AF12FE84}">
      <dgm:prSet/>
      <dgm:spPr/>
      <dgm:t>
        <a:bodyPr/>
        <a:lstStyle/>
        <a:p>
          <a:endParaRPr lang="en-US"/>
        </a:p>
      </dgm:t>
    </dgm:pt>
    <dgm:pt modelId="{627C9C79-D084-4149-95EB-CFA756D713D4}" type="pres">
      <dgm:prSet presAssocID="{D2B86E07-7CD5-44E7-BF0C-173C1E3EC9B9}" presName="Name0" presStyleCnt="0">
        <dgm:presLayoutVars>
          <dgm:chMax val="11"/>
          <dgm:chPref val="11"/>
          <dgm:dir/>
          <dgm:resizeHandles/>
        </dgm:presLayoutVars>
      </dgm:prSet>
      <dgm:spPr/>
    </dgm:pt>
    <dgm:pt modelId="{9056AC5F-0867-4FE3-AEC1-3A38426AA699}" type="pres">
      <dgm:prSet presAssocID="{D55417C4-EE12-4865-BEDB-00D2A58C2305}" presName="Accent2" presStyleCnt="0"/>
      <dgm:spPr/>
    </dgm:pt>
    <dgm:pt modelId="{20C483B8-C94C-4FB0-A4B6-C771E15938C9}" type="pres">
      <dgm:prSet presAssocID="{D55417C4-EE12-4865-BEDB-00D2A58C2305}" presName="Accent" presStyleLbl="node1" presStyleIdx="0" presStyleCnt="2">
        <dgm:style>
          <a:lnRef idx="2">
            <a:schemeClr val="accent4">
              <a:shade val="50000"/>
            </a:schemeClr>
          </a:lnRef>
          <a:fillRef idx="1">
            <a:schemeClr val="accent4"/>
          </a:fillRef>
          <a:effectRef idx="0">
            <a:schemeClr val="accent4"/>
          </a:effectRef>
          <a:fontRef idx="minor">
            <a:schemeClr val="lt1"/>
          </a:fontRef>
        </dgm:style>
      </dgm:prSet>
      <dgm:spPr/>
    </dgm:pt>
    <dgm:pt modelId="{15EF266F-705D-49BB-85D3-E50344D162A7}" type="pres">
      <dgm:prSet presAssocID="{D55417C4-EE12-4865-BEDB-00D2A58C2305}" presName="ParentBackground2" presStyleCnt="0"/>
      <dgm:spPr/>
    </dgm:pt>
    <dgm:pt modelId="{7F718F0E-0A54-4C98-BC5F-46A5510CFCC0}" type="pres">
      <dgm:prSet presAssocID="{D55417C4-EE12-4865-BEDB-00D2A58C2305}" presName="ParentBackground" presStyleLbl="fgAcc1" presStyleIdx="0" presStyleCnt="2"/>
      <dgm:spPr/>
    </dgm:pt>
    <dgm:pt modelId="{549732A3-9EC3-4EC0-980E-F72027749BA5}" type="pres">
      <dgm:prSet presAssocID="{D55417C4-EE12-4865-BEDB-00D2A58C2305}" presName="Parent2" presStyleLbl="revTx" presStyleIdx="0" presStyleCnt="0">
        <dgm:presLayoutVars>
          <dgm:chMax val="1"/>
          <dgm:chPref val="1"/>
          <dgm:bulletEnabled val="1"/>
        </dgm:presLayoutVars>
      </dgm:prSet>
      <dgm:spPr/>
    </dgm:pt>
    <dgm:pt modelId="{9220D4F4-F2BE-4955-8F07-FF6A7A9B0A15}" type="pres">
      <dgm:prSet presAssocID="{6994ED9D-266C-47B8-BDBF-9100AA387803}" presName="Accent1" presStyleCnt="0"/>
      <dgm:spPr/>
    </dgm:pt>
    <dgm:pt modelId="{095E52DE-1D06-4658-B3D9-958858964674}" type="pres">
      <dgm:prSet presAssocID="{6994ED9D-266C-47B8-BDBF-9100AA387803}" presName="Accent" presStyleLbl="node1" presStyleIdx="1" presStyleCnt="2">
        <dgm:style>
          <a:lnRef idx="2">
            <a:schemeClr val="accent4">
              <a:shade val="50000"/>
            </a:schemeClr>
          </a:lnRef>
          <a:fillRef idx="1">
            <a:schemeClr val="accent4"/>
          </a:fillRef>
          <a:effectRef idx="0">
            <a:schemeClr val="accent4"/>
          </a:effectRef>
          <a:fontRef idx="minor">
            <a:schemeClr val="lt1"/>
          </a:fontRef>
        </dgm:style>
      </dgm:prSet>
      <dgm:spPr>
        <a:ln>
          <a:noFill/>
        </a:ln>
      </dgm:spPr>
    </dgm:pt>
    <dgm:pt modelId="{302EECA7-584A-4E9E-B0B4-07FF9A521D11}" type="pres">
      <dgm:prSet presAssocID="{6994ED9D-266C-47B8-BDBF-9100AA387803}" presName="ParentBackground1" presStyleCnt="0"/>
      <dgm:spPr/>
    </dgm:pt>
    <dgm:pt modelId="{DA2D75A2-A96A-4554-A2E9-6F1A174983F2}" type="pres">
      <dgm:prSet presAssocID="{6994ED9D-266C-47B8-BDBF-9100AA387803}" presName="ParentBackground" presStyleLbl="fgAcc1" presStyleIdx="1" presStyleCnt="2"/>
      <dgm:spPr/>
    </dgm:pt>
    <dgm:pt modelId="{202C0199-C48E-4F98-B0BE-67ACEABFD528}" type="pres">
      <dgm:prSet presAssocID="{6994ED9D-266C-47B8-BDBF-9100AA387803}" presName="Parent1" presStyleLbl="revTx" presStyleIdx="0" presStyleCnt="0">
        <dgm:presLayoutVars>
          <dgm:chMax val="1"/>
          <dgm:chPref val="1"/>
          <dgm:bulletEnabled val="1"/>
        </dgm:presLayoutVars>
      </dgm:prSet>
      <dgm:spPr/>
    </dgm:pt>
  </dgm:ptLst>
  <dgm:cxnLst>
    <dgm:cxn modelId="{0755F65D-4EED-473C-A9E6-46DACA1BDAC7}" type="presOf" srcId="{D2B86E07-7CD5-44E7-BF0C-173C1E3EC9B9}" destId="{627C9C79-D084-4149-95EB-CFA756D713D4}" srcOrd="0" destOrd="0" presId="urn:microsoft.com/office/officeart/2011/layout/CircleProcess"/>
    <dgm:cxn modelId="{0AC35642-2369-4B07-B7DE-AB6965056DA8}" type="presOf" srcId="{6994ED9D-266C-47B8-BDBF-9100AA387803}" destId="{202C0199-C48E-4F98-B0BE-67ACEABFD528}" srcOrd="1" destOrd="0" presId="urn:microsoft.com/office/officeart/2011/layout/CircleProcess"/>
    <dgm:cxn modelId="{FB06C885-74C3-4038-9766-AC95AF12FE84}" srcId="{D2B86E07-7CD5-44E7-BF0C-173C1E3EC9B9}" destId="{D55417C4-EE12-4865-BEDB-00D2A58C2305}" srcOrd="1" destOrd="0" parTransId="{BC6739C3-CD59-42D4-8A08-01A6A875EF93}" sibTransId="{9A3260E8-5FC3-4CCC-8ABF-6B1D85BFBD8E}"/>
    <dgm:cxn modelId="{B4EAF292-8DF7-4134-B447-FD2EBDE1BEE6}" srcId="{D2B86E07-7CD5-44E7-BF0C-173C1E3EC9B9}" destId="{6994ED9D-266C-47B8-BDBF-9100AA387803}" srcOrd="0" destOrd="0" parTransId="{37BA87FB-54FB-4447-9651-40EB00B22F9E}" sibTransId="{D6E5EC70-BAD8-4585-9E11-9DDD586CE43F}"/>
    <dgm:cxn modelId="{95992CA9-F16B-4338-B526-066F8CADC9B4}" type="presOf" srcId="{D55417C4-EE12-4865-BEDB-00D2A58C2305}" destId="{7F718F0E-0A54-4C98-BC5F-46A5510CFCC0}" srcOrd="0" destOrd="0" presId="urn:microsoft.com/office/officeart/2011/layout/CircleProcess"/>
    <dgm:cxn modelId="{20B98FAD-B9F6-4739-90C7-9AB6DBB8FAA1}" type="presOf" srcId="{D55417C4-EE12-4865-BEDB-00D2A58C2305}" destId="{549732A3-9EC3-4EC0-980E-F72027749BA5}" srcOrd="1" destOrd="0" presId="urn:microsoft.com/office/officeart/2011/layout/CircleProcess"/>
    <dgm:cxn modelId="{9D8E4FE6-7627-4EB0-954B-59239EEA78CB}" type="presOf" srcId="{6994ED9D-266C-47B8-BDBF-9100AA387803}" destId="{DA2D75A2-A96A-4554-A2E9-6F1A174983F2}" srcOrd="0" destOrd="0" presId="urn:microsoft.com/office/officeart/2011/layout/CircleProcess"/>
    <dgm:cxn modelId="{6C90A5F2-393D-4890-9D00-13F3CE41B61A}" type="presParOf" srcId="{627C9C79-D084-4149-95EB-CFA756D713D4}" destId="{9056AC5F-0867-4FE3-AEC1-3A38426AA699}" srcOrd="0" destOrd="0" presId="urn:microsoft.com/office/officeart/2011/layout/CircleProcess"/>
    <dgm:cxn modelId="{E5189366-72C2-4FCD-BBE8-269B4D7C69C2}" type="presParOf" srcId="{9056AC5F-0867-4FE3-AEC1-3A38426AA699}" destId="{20C483B8-C94C-4FB0-A4B6-C771E15938C9}" srcOrd="0" destOrd="0" presId="urn:microsoft.com/office/officeart/2011/layout/CircleProcess"/>
    <dgm:cxn modelId="{F1876EC8-D8C2-42B7-A3D3-3E0350707D29}" type="presParOf" srcId="{627C9C79-D084-4149-95EB-CFA756D713D4}" destId="{15EF266F-705D-49BB-85D3-E50344D162A7}" srcOrd="1" destOrd="0" presId="urn:microsoft.com/office/officeart/2011/layout/CircleProcess"/>
    <dgm:cxn modelId="{2C1467DD-4363-4B62-8C64-429DB38B4C65}" type="presParOf" srcId="{15EF266F-705D-49BB-85D3-E50344D162A7}" destId="{7F718F0E-0A54-4C98-BC5F-46A5510CFCC0}" srcOrd="0" destOrd="0" presId="urn:microsoft.com/office/officeart/2011/layout/CircleProcess"/>
    <dgm:cxn modelId="{75C6823C-4FCF-4EEB-9599-A05246069AF4}" type="presParOf" srcId="{627C9C79-D084-4149-95EB-CFA756D713D4}" destId="{549732A3-9EC3-4EC0-980E-F72027749BA5}" srcOrd="2" destOrd="0" presId="urn:microsoft.com/office/officeart/2011/layout/CircleProcess"/>
    <dgm:cxn modelId="{1210DBF0-9D77-4630-AAC4-01735050B3FE}" type="presParOf" srcId="{627C9C79-D084-4149-95EB-CFA756D713D4}" destId="{9220D4F4-F2BE-4955-8F07-FF6A7A9B0A15}" srcOrd="3" destOrd="0" presId="urn:microsoft.com/office/officeart/2011/layout/CircleProcess"/>
    <dgm:cxn modelId="{0421C2E8-318C-40EE-A8B1-BE51EC1B1DED}" type="presParOf" srcId="{9220D4F4-F2BE-4955-8F07-FF6A7A9B0A15}" destId="{095E52DE-1D06-4658-B3D9-958858964674}" srcOrd="0" destOrd="0" presId="urn:microsoft.com/office/officeart/2011/layout/CircleProcess"/>
    <dgm:cxn modelId="{C7A7412C-9439-4969-B36F-49C015C44895}" type="presParOf" srcId="{627C9C79-D084-4149-95EB-CFA756D713D4}" destId="{302EECA7-584A-4E9E-B0B4-07FF9A521D11}" srcOrd="4" destOrd="0" presId="urn:microsoft.com/office/officeart/2011/layout/CircleProcess"/>
    <dgm:cxn modelId="{3B141A55-1CE1-4EAD-A269-FEE97EC0B819}" type="presParOf" srcId="{302EECA7-584A-4E9E-B0B4-07FF9A521D11}" destId="{DA2D75A2-A96A-4554-A2E9-6F1A174983F2}" srcOrd="0" destOrd="0" presId="urn:microsoft.com/office/officeart/2011/layout/CircleProcess"/>
    <dgm:cxn modelId="{E41D6518-4CF8-479D-9BB5-F72A11CD663A}" type="presParOf" srcId="{627C9C79-D084-4149-95EB-CFA756D713D4}" destId="{202C0199-C48E-4F98-B0BE-67ACEABFD528}"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B86E07-7CD5-44E7-BF0C-173C1E3EC9B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994ED9D-266C-47B8-BDBF-9100AA387803}">
      <dgm:prSet phldrT="[Text]"/>
      <dgm:spPr/>
      <dgm:t>
        <a:bodyPr/>
        <a:lstStyle/>
        <a:p>
          <a:r>
            <a:rPr lang="en-US" dirty="0"/>
            <a:t>Be critical about how interviewers may be influencing responses, and try to mitigate that impact</a:t>
          </a:r>
        </a:p>
      </dgm:t>
    </dgm:pt>
    <dgm:pt modelId="{37BA87FB-54FB-4447-9651-40EB00B22F9E}" type="parTrans" cxnId="{B4EAF292-8DF7-4134-B447-FD2EBDE1BEE6}">
      <dgm:prSet/>
      <dgm:spPr/>
      <dgm:t>
        <a:bodyPr/>
        <a:lstStyle/>
        <a:p>
          <a:endParaRPr lang="en-US"/>
        </a:p>
      </dgm:t>
    </dgm:pt>
    <dgm:pt modelId="{D6E5EC70-BAD8-4585-9E11-9DDD586CE43F}" type="sibTrans" cxnId="{B4EAF292-8DF7-4134-B447-FD2EBDE1BEE6}">
      <dgm:prSet/>
      <dgm:spPr/>
      <dgm:t>
        <a:bodyPr/>
        <a:lstStyle/>
        <a:p>
          <a:endParaRPr lang="en-US"/>
        </a:p>
      </dgm:t>
    </dgm:pt>
    <dgm:pt modelId="{D55417C4-EE12-4865-BEDB-00D2A58C2305}">
      <dgm:prSet phldrT="[Text]"/>
      <dgm:spPr/>
      <dgm:t>
        <a:bodyPr/>
        <a:lstStyle/>
        <a:p>
          <a:r>
            <a:rPr lang="en-US" dirty="0"/>
            <a:t>No matter how good the interviewer, people may just not be honest about their abortions, their feelings about people who have abortions, services provided to people who have abortions, etc.</a:t>
          </a:r>
        </a:p>
      </dgm:t>
    </dgm:pt>
    <dgm:pt modelId="{BC6739C3-CD59-42D4-8A08-01A6A875EF93}" type="parTrans" cxnId="{FB06C885-74C3-4038-9766-AC95AF12FE84}">
      <dgm:prSet/>
      <dgm:spPr/>
      <dgm:t>
        <a:bodyPr/>
        <a:lstStyle/>
        <a:p>
          <a:endParaRPr lang="en-US"/>
        </a:p>
      </dgm:t>
    </dgm:pt>
    <dgm:pt modelId="{9A3260E8-5FC3-4CCC-8ABF-6B1D85BFBD8E}" type="sibTrans" cxnId="{FB06C885-74C3-4038-9766-AC95AF12FE84}">
      <dgm:prSet/>
      <dgm:spPr/>
      <dgm:t>
        <a:bodyPr/>
        <a:lstStyle/>
        <a:p>
          <a:endParaRPr lang="en-US"/>
        </a:p>
      </dgm:t>
    </dgm:pt>
    <dgm:pt modelId="{725F8435-FF7D-42F5-8A02-A083729DC3DE}">
      <dgm:prSet phldrT="[Text]"/>
      <dgm:spPr/>
      <dgm:t>
        <a:bodyPr/>
        <a:lstStyle/>
        <a:p>
          <a:r>
            <a:rPr lang="en-US"/>
            <a:t>Need to explore different and innovative methods for collecting this information</a:t>
          </a:r>
          <a:endParaRPr lang="en-US" dirty="0"/>
        </a:p>
      </dgm:t>
    </dgm:pt>
    <dgm:pt modelId="{058133F7-506B-4732-98B8-0FFA2D609E90}" type="parTrans" cxnId="{33A55610-F0C0-4799-9413-2B94C426AED3}">
      <dgm:prSet/>
      <dgm:spPr/>
      <dgm:t>
        <a:bodyPr/>
        <a:lstStyle/>
        <a:p>
          <a:endParaRPr lang="en-US"/>
        </a:p>
      </dgm:t>
    </dgm:pt>
    <dgm:pt modelId="{AF7370A1-CE95-4E3D-9B78-8C4F4136E56E}" type="sibTrans" cxnId="{33A55610-F0C0-4799-9413-2B94C426AED3}">
      <dgm:prSet/>
      <dgm:spPr/>
      <dgm:t>
        <a:bodyPr/>
        <a:lstStyle/>
        <a:p>
          <a:endParaRPr lang="en-US"/>
        </a:p>
      </dgm:t>
    </dgm:pt>
    <dgm:pt modelId="{627C9C79-D084-4149-95EB-CFA756D713D4}" type="pres">
      <dgm:prSet presAssocID="{D2B86E07-7CD5-44E7-BF0C-173C1E3EC9B9}" presName="Name0" presStyleCnt="0">
        <dgm:presLayoutVars>
          <dgm:chMax val="11"/>
          <dgm:chPref val="11"/>
          <dgm:dir/>
          <dgm:resizeHandles/>
        </dgm:presLayoutVars>
      </dgm:prSet>
      <dgm:spPr/>
    </dgm:pt>
    <dgm:pt modelId="{07E70A17-5943-4DC6-9277-8216FB7BBAAE}" type="pres">
      <dgm:prSet presAssocID="{725F8435-FF7D-42F5-8A02-A083729DC3DE}" presName="Accent3" presStyleCnt="0"/>
      <dgm:spPr/>
    </dgm:pt>
    <dgm:pt modelId="{B3DC2146-E739-420B-8149-62CC7A71D298}" type="pres">
      <dgm:prSet presAssocID="{725F8435-FF7D-42F5-8A02-A083729DC3DE}" presName="Accent" presStyleLbl="node1" presStyleIdx="0" presStyleCnt="3">
        <dgm:style>
          <a:lnRef idx="2">
            <a:schemeClr val="accent6">
              <a:shade val="50000"/>
            </a:schemeClr>
          </a:lnRef>
          <a:fillRef idx="1">
            <a:schemeClr val="accent6"/>
          </a:fillRef>
          <a:effectRef idx="0">
            <a:schemeClr val="accent6"/>
          </a:effectRef>
          <a:fontRef idx="minor">
            <a:schemeClr val="lt1"/>
          </a:fontRef>
        </dgm:style>
      </dgm:prSet>
      <dgm:spPr/>
    </dgm:pt>
    <dgm:pt modelId="{619DAD1C-DCA4-4553-AC96-46556560B1B8}" type="pres">
      <dgm:prSet presAssocID="{725F8435-FF7D-42F5-8A02-A083729DC3DE}" presName="ParentBackground3" presStyleCnt="0"/>
      <dgm:spPr/>
    </dgm:pt>
    <dgm:pt modelId="{D674A6BF-45AE-487A-9C12-C63D1002E004}" type="pres">
      <dgm:prSet presAssocID="{725F8435-FF7D-42F5-8A02-A083729DC3DE}" presName="ParentBackground" presStyleLbl="fgAcc1" presStyleIdx="0" presStyleCnt="3"/>
      <dgm:spPr/>
    </dgm:pt>
    <dgm:pt modelId="{5C1E768B-DB54-4473-8052-DE535B919A9E}" type="pres">
      <dgm:prSet presAssocID="{725F8435-FF7D-42F5-8A02-A083729DC3DE}" presName="Parent3" presStyleLbl="revTx" presStyleIdx="0" presStyleCnt="0">
        <dgm:presLayoutVars>
          <dgm:chMax val="1"/>
          <dgm:chPref val="1"/>
          <dgm:bulletEnabled val="1"/>
        </dgm:presLayoutVars>
      </dgm:prSet>
      <dgm:spPr/>
    </dgm:pt>
    <dgm:pt modelId="{9056AC5F-0867-4FE3-AEC1-3A38426AA699}" type="pres">
      <dgm:prSet presAssocID="{D55417C4-EE12-4865-BEDB-00D2A58C2305}" presName="Accent2" presStyleCnt="0"/>
      <dgm:spPr/>
    </dgm:pt>
    <dgm:pt modelId="{20C483B8-C94C-4FB0-A4B6-C771E15938C9}" type="pres">
      <dgm:prSet presAssocID="{D55417C4-EE12-4865-BEDB-00D2A58C2305}" presName="Accent" presStyleLbl="node1" presStyleIdx="1" presStyleCnt="3">
        <dgm:style>
          <a:lnRef idx="0">
            <a:scrgbClr r="0" g="0" b="0"/>
          </a:lnRef>
          <a:fillRef idx="0">
            <a:scrgbClr r="0" g="0" b="0"/>
          </a:fillRef>
          <a:effectRef idx="0">
            <a:scrgbClr r="0" g="0" b="0"/>
          </a:effectRef>
          <a:fontRef idx="minor">
            <a:schemeClr val="lt1"/>
          </a:fontRef>
        </dgm:style>
      </dgm:prSet>
      <dgm:spPr>
        <a:solidFill>
          <a:schemeClr val="accent6"/>
        </a:solidFill>
        <a:ln>
          <a:noFill/>
        </a:ln>
      </dgm:spPr>
    </dgm:pt>
    <dgm:pt modelId="{15EF266F-705D-49BB-85D3-E50344D162A7}" type="pres">
      <dgm:prSet presAssocID="{D55417C4-EE12-4865-BEDB-00D2A58C2305}" presName="ParentBackground2" presStyleCnt="0"/>
      <dgm:spPr/>
    </dgm:pt>
    <dgm:pt modelId="{7F718F0E-0A54-4C98-BC5F-46A5510CFCC0}" type="pres">
      <dgm:prSet presAssocID="{D55417C4-EE12-4865-BEDB-00D2A58C2305}" presName="ParentBackground" presStyleLbl="fgAcc1" presStyleIdx="1" presStyleCnt="3"/>
      <dgm:spPr/>
    </dgm:pt>
    <dgm:pt modelId="{549732A3-9EC3-4EC0-980E-F72027749BA5}" type="pres">
      <dgm:prSet presAssocID="{D55417C4-EE12-4865-BEDB-00D2A58C2305}" presName="Parent2" presStyleLbl="revTx" presStyleIdx="0" presStyleCnt="0">
        <dgm:presLayoutVars>
          <dgm:chMax val="1"/>
          <dgm:chPref val="1"/>
          <dgm:bulletEnabled val="1"/>
        </dgm:presLayoutVars>
      </dgm:prSet>
      <dgm:spPr/>
    </dgm:pt>
    <dgm:pt modelId="{9220D4F4-F2BE-4955-8F07-FF6A7A9B0A15}" type="pres">
      <dgm:prSet presAssocID="{6994ED9D-266C-47B8-BDBF-9100AA387803}" presName="Accent1" presStyleCnt="0"/>
      <dgm:spPr/>
    </dgm:pt>
    <dgm:pt modelId="{095E52DE-1D06-4658-B3D9-958858964674}" type="pres">
      <dgm:prSet presAssocID="{6994ED9D-266C-47B8-BDBF-9100AA387803}" presName="Accent" presStyleLbl="node1" presStyleIdx="2" presStyleCnt="3">
        <dgm:style>
          <a:lnRef idx="0">
            <a:scrgbClr r="0" g="0" b="0"/>
          </a:lnRef>
          <a:fillRef idx="0">
            <a:scrgbClr r="0" g="0" b="0"/>
          </a:fillRef>
          <a:effectRef idx="0">
            <a:scrgbClr r="0" g="0" b="0"/>
          </a:effectRef>
          <a:fontRef idx="minor">
            <a:schemeClr val="lt1"/>
          </a:fontRef>
        </dgm:style>
      </dgm:prSet>
      <dgm:spPr>
        <a:solidFill>
          <a:schemeClr val="accent6"/>
        </a:solidFill>
        <a:ln>
          <a:noFill/>
        </a:ln>
      </dgm:spPr>
    </dgm:pt>
    <dgm:pt modelId="{302EECA7-584A-4E9E-B0B4-07FF9A521D11}" type="pres">
      <dgm:prSet presAssocID="{6994ED9D-266C-47B8-BDBF-9100AA387803}" presName="ParentBackground1" presStyleCnt="0"/>
      <dgm:spPr/>
    </dgm:pt>
    <dgm:pt modelId="{DA2D75A2-A96A-4554-A2E9-6F1A174983F2}" type="pres">
      <dgm:prSet presAssocID="{6994ED9D-266C-47B8-BDBF-9100AA387803}" presName="ParentBackground" presStyleLbl="fgAcc1" presStyleIdx="2" presStyleCnt="3"/>
      <dgm:spPr/>
    </dgm:pt>
    <dgm:pt modelId="{202C0199-C48E-4F98-B0BE-67ACEABFD528}" type="pres">
      <dgm:prSet presAssocID="{6994ED9D-266C-47B8-BDBF-9100AA387803}" presName="Parent1" presStyleLbl="revTx" presStyleIdx="0" presStyleCnt="0">
        <dgm:presLayoutVars>
          <dgm:chMax val="1"/>
          <dgm:chPref val="1"/>
          <dgm:bulletEnabled val="1"/>
        </dgm:presLayoutVars>
      </dgm:prSet>
      <dgm:spPr/>
    </dgm:pt>
  </dgm:ptLst>
  <dgm:cxnLst>
    <dgm:cxn modelId="{1DF9790C-9ED2-4B49-9F1B-86027F7EB49B}" type="presOf" srcId="{725F8435-FF7D-42F5-8A02-A083729DC3DE}" destId="{5C1E768B-DB54-4473-8052-DE535B919A9E}" srcOrd="1" destOrd="0" presId="urn:microsoft.com/office/officeart/2011/layout/CircleProcess"/>
    <dgm:cxn modelId="{33A55610-F0C0-4799-9413-2B94C426AED3}" srcId="{D2B86E07-7CD5-44E7-BF0C-173C1E3EC9B9}" destId="{725F8435-FF7D-42F5-8A02-A083729DC3DE}" srcOrd="2" destOrd="0" parTransId="{058133F7-506B-4732-98B8-0FFA2D609E90}" sibTransId="{AF7370A1-CE95-4E3D-9B78-8C4F4136E56E}"/>
    <dgm:cxn modelId="{0755F65D-4EED-473C-A9E6-46DACA1BDAC7}" type="presOf" srcId="{D2B86E07-7CD5-44E7-BF0C-173C1E3EC9B9}" destId="{627C9C79-D084-4149-95EB-CFA756D713D4}" srcOrd="0" destOrd="0" presId="urn:microsoft.com/office/officeart/2011/layout/CircleProcess"/>
    <dgm:cxn modelId="{0AC35642-2369-4B07-B7DE-AB6965056DA8}" type="presOf" srcId="{6994ED9D-266C-47B8-BDBF-9100AA387803}" destId="{202C0199-C48E-4F98-B0BE-67ACEABFD528}" srcOrd="1" destOrd="0" presId="urn:microsoft.com/office/officeart/2011/layout/CircleProcess"/>
    <dgm:cxn modelId="{FB06C885-74C3-4038-9766-AC95AF12FE84}" srcId="{D2B86E07-7CD5-44E7-BF0C-173C1E3EC9B9}" destId="{D55417C4-EE12-4865-BEDB-00D2A58C2305}" srcOrd="1" destOrd="0" parTransId="{BC6739C3-CD59-42D4-8A08-01A6A875EF93}" sibTransId="{9A3260E8-5FC3-4CCC-8ABF-6B1D85BFBD8E}"/>
    <dgm:cxn modelId="{B4EAF292-8DF7-4134-B447-FD2EBDE1BEE6}" srcId="{D2B86E07-7CD5-44E7-BF0C-173C1E3EC9B9}" destId="{6994ED9D-266C-47B8-BDBF-9100AA387803}" srcOrd="0" destOrd="0" parTransId="{37BA87FB-54FB-4447-9651-40EB00B22F9E}" sibTransId="{D6E5EC70-BAD8-4585-9E11-9DDD586CE43F}"/>
    <dgm:cxn modelId="{95992CA9-F16B-4338-B526-066F8CADC9B4}" type="presOf" srcId="{D55417C4-EE12-4865-BEDB-00D2A58C2305}" destId="{7F718F0E-0A54-4C98-BC5F-46A5510CFCC0}" srcOrd="0" destOrd="0" presId="urn:microsoft.com/office/officeart/2011/layout/CircleProcess"/>
    <dgm:cxn modelId="{20B98FAD-B9F6-4739-90C7-9AB6DBB8FAA1}" type="presOf" srcId="{D55417C4-EE12-4865-BEDB-00D2A58C2305}" destId="{549732A3-9EC3-4EC0-980E-F72027749BA5}" srcOrd="1" destOrd="0" presId="urn:microsoft.com/office/officeart/2011/layout/CircleProcess"/>
    <dgm:cxn modelId="{9D8E4FE6-7627-4EB0-954B-59239EEA78CB}" type="presOf" srcId="{6994ED9D-266C-47B8-BDBF-9100AA387803}" destId="{DA2D75A2-A96A-4554-A2E9-6F1A174983F2}" srcOrd="0" destOrd="0" presId="urn:microsoft.com/office/officeart/2011/layout/CircleProcess"/>
    <dgm:cxn modelId="{E8D8C2EE-DA88-4DDC-9BC1-6BD4E8AE1635}" type="presOf" srcId="{725F8435-FF7D-42F5-8A02-A083729DC3DE}" destId="{D674A6BF-45AE-487A-9C12-C63D1002E004}" srcOrd="0" destOrd="0" presId="urn:microsoft.com/office/officeart/2011/layout/CircleProcess"/>
    <dgm:cxn modelId="{8DFBB8F0-40A4-49EB-96FD-B24FC6AE0EB1}" type="presParOf" srcId="{627C9C79-D084-4149-95EB-CFA756D713D4}" destId="{07E70A17-5943-4DC6-9277-8216FB7BBAAE}" srcOrd="0" destOrd="0" presId="urn:microsoft.com/office/officeart/2011/layout/CircleProcess"/>
    <dgm:cxn modelId="{47376BE2-919A-4A9C-8D54-520352F1A61D}" type="presParOf" srcId="{07E70A17-5943-4DC6-9277-8216FB7BBAAE}" destId="{B3DC2146-E739-420B-8149-62CC7A71D298}" srcOrd="0" destOrd="0" presId="urn:microsoft.com/office/officeart/2011/layout/CircleProcess"/>
    <dgm:cxn modelId="{5C0206F9-B643-4399-9EAA-BCF26402B129}" type="presParOf" srcId="{627C9C79-D084-4149-95EB-CFA756D713D4}" destId="{619DAD1C-DCA4-4553-AC96-46556560B1B8}" srcOrd="1" destOrd="0" presId="urn:microsoft.com/office/officeart/2011/layout/CircleProcess"/>
    <dgm:cxn modelId="{C5A3662E-581F-4B65-BDEB-00B18DD00DA1}" type="presParOf" srcId="{619DAD1C-DCA4-4553-AC96-46556560B1B8}" destId="{D674A6BF-45AE-487A-9C12-C63D1002E004}" srcOrd="0" destOrd="0" presId="urn:microsoft.com/office/officeart/2011/layout/CircleProcess"/>
    <dgm:cxn modelId="{6828E8CA-1BF4-4A0B-AC89-7549A6E0E00E}" type="presParOf" srcId="{627C9C79-D084-4149-95EB-CFA756D713D4}" destId="{5C1E768B-DB54-4473-8052-DE535B919A9E}" srcOrd="2" destOrd="0" presId="urn:microsoft.com/office/officeart/2011/layout/CircleProcess"/>
    <dgm:cxn modelId="{6C90A5F2-393D-4890-9D00-13F3CE41B61A}" type="presParOf" srcId="{627C9C79-D084-4149-95EB-CFA756D713D4}" destId="{9056AC5F-0867-4FE3-AEC1-3A38426AA699}" srcOrd="3" destOrd="0" presId="urn:microsoft.com/office/officeart/2011/layout/CircleProcess"/>
    <dgm:cxn modelId="{E5189366-72C2-4FCD-BBE8-269B4D7C69C2}" type="presParOf" srcId="{9056AC5F-0867-4FE3-AEC1-3A38426AA699}" destId="{20C483B8-C94C-4FB0-A4B6-C771E15938C9}" srcOrd="0" destOrd="0" presId="urn:microsoft.com/office/officeart/2011/layout/CircleProcess"/>
    <dgm:cxn modelId="{F1876EC8-D8C2-42B7-A3D3-3E0350707D29}" type="presParOf" srcId="{627C9C79-D084-4149-95EB-CFA756D713D4}" destId="{15EF266F-705D-49BB-85D3-E50344D162A7}" srcOrd="4" destOrd="0" presId="urn:microsoft.com/office/officeart/2011/layout/CircleProcess"/>
    <dgm:cxn modelId="{2C1467DD-4363-4B62-8C64-429DB38B4C65}" type="presParOf" srcId="{15EF266F-705D-49BB-85D3-E50344D162A7}" destId="{7F718F0E-0A54-4C98-BC5F-46A5510CFCC0}" srcOrd="0" destOrd="0" presId="urn:microsoft.com/office/officeart/2011/layout/CircleProcess"/>
    <dgm:cxn modelId="{75C6823C-4FCF-4EEB-9599-A05246069AF4}" type="presParOf" srcId="{627C9C79-D084-4149-95EB-CFA756D713D4}" destId="{549732A3-9EC3-4EC0-980E-F72027749BA5}" srcOrd="5" destOrd="0" presId="urn:microsoft.com/office/officeart/2011/layout/CircleProcess"/>
    <dgm:cxn modelId="{1210DBF0-9D77-4630-AAC4-01735050B3FE}" type="presParOf" srcId="{627C9C79-D084-4149-95EB-CFA756D713D4}" destId="{9220D4F4-F2BE-4955-8F07-FF6A7A9B0A15}" srcOrd="6" destOrd="0" presId="urn:microsoft.com/office/officeart/2011/layout/CircleProcess"/>
    <dgm:cxn modelId="{0421C2E8-318C-40EE-A8B1-BE51EC1B1DED}" type="presParOf" srcId="{9220D4F4-F2BE-4955-8F07-FF6A7A9B0A15}" destId="{095E52DE-1D06-4658-B3D9-958858964674}" srcOrd="0" destOrd="0" presId="urn:microsoft.com/office/officeart/2011/layout/CircleProcess"/>
    <dgm:cxn modelId="{C7A7412C-9439-4969-B36F-49C015C44895}" type="presParOf" srcId="{627C9C79-D084-4149-95EB-CFA756D713D4}" destId="{302EECA7-584A-4E9E-B0B4-07FF9A521D11}" srcOrd="7" destOrd="0" presId="urn:microsoft.com/office/officeart/2011/layout/CircleProcess"/>
    <dgm:cxn modelId="{3B141A55-1CE1-4EAD-A269-FEE97EC0B819}" type="presParOf" srcId="{302EECA7-584A-4E9E-B0B4-07FF9A521D11}" destId="{DA2D75A2-A96A-4554-A2E9-6F1A174983F2}" srcOrd="0" destOrd="0" presId="urn:microsoft.com/office/officeart/2011/layout/CircleProcess"/>
    <dgm:cxn modelId="{E41D6518-4CF8-479D-9BB5-F72A11CD663A}" type="presParOf" srcId="{627C9C79-D084-4149-95EB-CFA756D713D4}" destId="{202C0199-C48E-4F98-B0BE-67ACEABFD52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2B86E07-7CD5-44E7-BF0C-173C1E3EC9B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994ED9D-266C-47B8-BDBF-9100AA387803}">
      <dgm:prSet phldrT="[Text]"/>
      <dgm:spPr/>
      <dgm:t>
        <a:bodyPr/>
        <a:lstStyle/>
        <a:p>
          <a:r>
            <a:rPr lang="en-US" dirty="0"/>
            <a:t>Are we, as abortion researchers, at risk of experiencing political backlash or backlash at the workplace? Are we at risk of violence or stigma for our work in abortion research? </a:t>
          </a:r>
        </a:p>
      </dgm:t>
    </dgm:pt>
    <dgm:pt modelId="{37BA87FB-54FB-4447-9651-40EB00B22F9E}" type="parTrans" cxnId="{B4EAF292-8DF7-4134-B447-FD2EBDE1BEE6}">
      <dgm:prSet/>
      <dgm:spPr/>
      <dgm:t>
        <a:bodyPr/>
        <a:lstStyle/>
        <a:p>
          <a:endParaRPr lang="en-US"/>
        </a:p>
      </dgm:t>
    </dgm:pt>
    <dgm:pt modelId="{D6E5EC70-BAD8-4585-9E11-9DDD586CE43F}" type="sibTrans" cxnId="{B4EAF292-8DF7-4134-B447-FD2EBDE1BEE6}">
      <dgm:prSet/>
      <dgm:spPr/>
      <dgm:t>
        <a:bodyPr/>
        <a:lstStyle/>
        <a:p>
          <a:endParaRPr lang="en-US"/>
        </a:p>
      </dgm:t>
    </dgm:pt>
    <dgm:pt modelId="{D55417C4-EE12-4865-BEDB-00D2A58C2305}">
      <dgm:prSet phldrT="[Text]"/>
      <dgm:spPr/>
      <dgm:t>
        <a:bodyPr/>
        <a:lstStyle/>
        <a:p>
          <a:r>
            <a:rPr lang="en-US" dirty="0"/>
            <a:t>Consider your own safety and wellbeing</a:t>
          </a:r>
        </a:p>
        <a:p>
          <a:r>
            <a:rPr lang="en-US" dirty="0"/>
            <a:t>Connecting with other abortion researchers can help to mitigate isolation, stigma, and burnout</a:t>
          </a:r>
        </a:p>
        <a:p>
          <a:endParaRPr lang="en-US" dirty="0"/>
        </a:p>
      </dgm:t>
    </dgm:pt>
    <dgm:pt modelId="{BC6739C3-CD59-42D4-8A08-01A6A875EF93}" type="parTrans" cxnId="{FB06C885-74C3-4038-9766-AC95AF12FE84}">
      <dgm:prSet/>
      <dgm:spPr/>
      <dgm:t>
        <a:bodyPr/>
        <a:lstStyle/>
        <a:p>
          <a:endParaRPr lang="en-US"/>
        </a:p>
      </dgm:t>
    </dgm:pt>
    <dgm:pt modelId="{9A3260E8-5FC3-4CCC-8ABF-6B1D85BFBD8E}" type="sibTrans" cxnId="{FB06C885-74C3-4038-9766-AC95AF12FE84}">
      <dgm:prSet/>
      <dgm:spPr/>
      <dgm:t>
        <a:bodyPr/>
        <a:lstStyle/>
        <a:p>
          <a:endParaRPr lang="en-US"/>
        </a:p>
      </dgm:t>
    </dgm:pt>
    <dgm:pt modelId="{627C9C79-D084-4149-95EB-CFA756D713D4}" type="pres">
      <dgm:prSet presAssocID="{D2B86E07-7CD5-44E7-BF0C-173C1E3EC9B9}" presName="Name0" presStyleCnt="0">
        <dgm:presLayoutVars>
          <dgm:chMax val="11"/>
          <dgm:chPref val="11"/>
          <dgm:dir/>
          <dgm:resizeHandles/>
        </dgm:presLayoutVars>
      </dgm:prSet>
      <dgm:spPr/>
    </dgm:pt>
    <dgm:pt modelId="{9056AC5F-0867-4FE3-AEC1-3A38426AA699}" type="pres">
      <dgm:prSet presAssocID="{D55417C4-EE12-4865-BEDB-00D2A58C2305}" presName="Accent2" presStyleCnt="0"/>
      <dgm:spPr/>
    </dgm:pt>
    <dgm:pt modelId="{20C483B8-C94C-4FB0-A4B6-C771E15938C9}" type="pres">
      <dgm:prSet presAssocID="{D55417C4-EE12-4865-BEDB-00D2A58C2305}" presName="Accent" presStyleLbl="node1" presStyleIdx="0" presStyleCnt="2">
        <dgm:style>
          <a:lnRef idx="2">
            <a:schemeClr val="accent4">
              <a:shade val="50000"/>
            </a:schemeClr>
          </a:lnRef>
          <a:fillRef idx="1">
            <a:schemeClr val="accent4"/>
          </a:fillRef>
          <a:effectRef idx="0">
            <a:schemeClr val="accent4"/>
          </a:effectRef>
          <a:fontRef idx="minor">
            <a:schemeClr val="lt1"/>
          </a:fontRef>
        </dgm:style>
      </dgm:prSet>
      <dgm:spPr/>
    </dgm:pt>
    <dgm:pt modelId="{15EF266F-705D-49BB-85D3-E50344D162A7}" type="pres">
      <dgm:prSet presAssocID="{D55417C4-EE12-4865-BEDB-00D2A58C2305}" presName="ParentBackground2" presStyleCnt="0"/>
      <dgm:spPr/>
    </dgm:pt>
    <dgm:pt modelId="{7F718F0E-0A54-4C98-BC5F-46A5510CFCC0}" type="pres">
      <dgm:prSet presAssocID="{D55417C4-EE12-4865-BEDB-00D2A58C2305}" presName="ParentBackground" presStyleLbl="fgAcc1" presStyleIdx="0" presStyleCnt="2"/>
      <dgm:spPr/>
    </dgm:pt>
    <dgm:pt modelId="{549732A3-9EC3-4EC0-980E-F72027749BA5}" type="pres">
      <dgm:prSet presAssocID="{D55417C4-EE12-4865-BEDB-00D2A58C2305}" presName="Parent2" presStyleLbl="revTx" presStyleIdx="0" presStyleCnt="0">
        <dgm:presLayoutVars>
          <dgm:chMax val="1"/>
          <dgm:chPref val="1"/>
          <dgm:bulletEnabled val="1"/>
        </dgm:presLayoutVars>
      </dgm:prSet>
      <dgm:spPr/>
    </dgm:pt>
    <dgm:pt modelId="{9220D4F4-F2BE-4955-8F07-FF6A7A9B0A15}" type="pres">
      <dgm:prSet presAssocID="{6994ED9D-266C-47B8-BDBF-9100AA387803}" presName="Accent1" presStyleCnt="0"/>
      <dgm:spPr/>
    </dgm:pt>
    <dgm:pt modelId="{095E52DE-1D06-4658-B3D9-958858964674}" type="pres">
      <dgm:prSet presAssocID="{6994ED9D-266C-47B8-BDBF-9100AA387803}" presName="Accent" presStyleLbl="node1" presStyleIdx="1" presStyleCnt="2">
        <dgm:style>
          <a:lnRef idx="2">
            <a:schemeClr val="accent4">
              <a:shade val="50000"/>
            </a:schemeClr>
          </a:lnRef>
          <a:fillRef idx="1">
            <a:schemeClr val="accent4"/>
          </a:fillRef>
          <a:effectRef idx="0">
            <a:schemeClr val="accent4"/>
          </a:effectRef>
          <a:fontRef idx="minor">
            <a:schemeClr val="lt1"/>
          </a:fontRef>
        </dgm:style>
      </dgm:prSet>
      <dgm:spPr>
        <a:ln>
          <a:noFill/>
        </a:ln>
      </dgm:spPr>
    </dgm:pt>
    <dgm:pt modelId="{302EECA7-584A-4E9E-B0B4-07FF9A521D11}" type="pres">
      <dgm:prSet presAssocID="{6994ED9D-266C-47B8-BDBF-9100AA387803}" presName="ParentBackground1" presStyleCnt="0"/>
      <dgm:spPr/>
    </dgm:pt>
    <dgm:pt modelId="{DA2D75A2-A96A-4554-A2E9-6F1A174983F2}" type="pres">
      <dgm:prSet presAssocID="{6994ED9D-266C-47B8-BDBF-9100AA387803}" presName="ParentBackground" presStyleLbl="fgAcc1" presStyleIdx="1" presStyleCnt="2"/>
      <dgm:spPr/>
    </dgm:pt>
    <dgm:pt modelId="{202C0199-C48E-4F98-B0BE-67ACEABFD528}" type="pres">
      <dgm:prSet presAssocID="{6994ED9D-266C-47B8-BDBF-9100AA387803}" presName="Parent1" presStyleLbl="revTx" presStyleIdx="0" presStyleCnt="0">
        <dgm:presLayoutVars>
          <dgm:chMax val="1"/>
          <dgm:chPref val="1"/>
          <dgm:bulletEnabled val="1"/>
        </dgm:presLayoutVars>
      </dgm:prSet>
      <dgm:spPr/>
    </dgm:pt>
  </dgm:ptLst>
  <dgm:cxnLst>
    <dgm:cxn modelId="{0755F65D-4EED-473C-A9E6-46DACA1BDAC7}" type="presOf" srcId="{D2B86E07-7CD5-44E7-BF0C-173C1E3EC9B9}" destId="{627C9C79-D084-4149-95EB-CFA756D713D4}" srcOrd="0" destOrd="0" presId="urn:microsoft.com/office/officeart/2011/layout/CircleProcess"/>
    <dgm:cxn modelId="{0AC35642-2369-4B07-B7DE-AB6965056DA8}" type="presOf" srcId="{6994ED9D-266C-47B8-BDBF-9100AA387803}" destId="{202C0199-C48E-4F98-B0BE-67ACEABFD528}" srcOrd="1" destOrd="0" presId="urn:microsoft.com/office/officeart/2011/layout/CircleProcess"/>
    <dgm:cxn modelId="{FB06C885-74C3-4038-9766-AC95AF12FE84}" srcId="{D2B86E07-7CD5-44E7-BF0C-173C1E3EC9B9}" destId="{D55417C4-EE12-4865-BEDB-00D2A58C2305}" srcOrd="1" destOrd="0" parTransId="{BC6739C3-CD59-42D4-8A08-01A6A875EF93}" sibTransId="{9A3260E8-5FC3-4CCC-8ABF-6B1D85BFBD8E}"/>
    <dgm:cxn modelId="{B4EAF292-8DF7-4134-B447-FD2EBDE1BEE6}" srcId="{D2B86E07-7CD5-44E7-BF0C-173C1E3EC9B9}" destId="{6994ED9D-266C-47B8-BDBF-9100AA387803}" srcOrd="0" destOrd="0" parTransId="{37BA87FB-54FB-4447-9651-40EB00B22F9E}" sibTransId="{D6E5EC70-BAD8-4585-9E11-9DDD586CE43F}"/>
    <dgm:cxn modelId="{95992CA9-F16B-4338-B526-066F8CADC9B4}" type="presOf" srcId="{D55417C4-EE12-4865-BEDB-00D2A58C2305}" destId="{7F718F0E-0A54-4C98-BC5F-46A5510CFCC0}" srcOrd="0" destOrd="0" presId="urn:microsoft.com/office/officeart/2011/layout/CircleProcess"/>
    <dgm:cxn modelId="{20B98FAD-B9F6-4739-90C7-9AB6DBB8FAA1}" type="presOf" srcId="{D55417C4-EE12-4865-BEDB-00D2A58C2305}" destId="{549732A3-9EC3-4EC0-980E-F72027749BA5}" srcOrd="1" destOrd="0" presId="urn:microsoft.com/office/officeart/2011/layout/CircleProcess"/>
    <dgm:cxn modelId="{9D8E4FE6-7627-4EB0-954B-59239EEA78CB}" type="presOf" srcId="{6994ED9D-266C-47B8-BDBF-9100AA387803}" destId="{DA2D75A2-A96A-4554-A2E9-6F1A174983F2}" srcOrd="0" destOrd="0" presId="urn:microsoft.com/office/officeart/2011/layout/CircleProcess"/>
    <dgm:cxn modelId="{6C90A5F2-393D-4890-9D00-13F3CE41B61A}" type="presParOf" srcId="{627C9C79-D084-4149-95EB-CFA756D713D4}" destId="{9056AC5F-0867-4FE3-AEC1-3A38426AA699}" srcOrd="0" destOrd="0" presId="urn:microsoft.com/office/officeart/2011/layout/CircleProcess"/>
    <dgm:cxn modelId="{E5189366-72C2-4FCD-BBE8-269B4D7C69C2}" type="presParOf" srcId="{9056AC5F-0867-4FE3-AEC1-3A38426AA699}" destId="{20C483B8-C94C-4FB0-A4B6-C771E15938C9}" srcOrd="0" destOrd="0" presId="urn:microsoft.com/office/officeart/2011/layout/CircleProcess"/>
    <dgm:cxn modelId="{F1876EC8-D8C2-42B7-A3D3-3E0350707D29}" type="presParOf" srcId="{627C9C79-D084-4149-95EB-CFA756D713D4}" destId="{15EF266F-705D-49BB-85D3-E50344D162A7}" srcOrd="1" destOrd="0" presId="urn:microsoft.com/office/officeart/2011/layout/CircleProcess"/>
    <dgm:cxn modelId="{2C1467DD-4363-4B62-8C64-429DB38B4C65}" type="presParOf" srcId="{15EF266F-705D-49BB-85D3-E50344D162A7}" destId="{7F718F0E-0A54-4C98-BC5F-46A5510CFCC0}" srcOrd="0" destOrd="0" presId="urn:microsoft.com/office/officeart/2011/layout/CircleProcess"/>
    <dgm:cxn modelId="{75C6823C-4FCF-4EEB-9599-A05246069AF4}" type="presParOf" srcId="{627C9C79-D084-4149-95EB-CFA756D713D4}" destId="{549732A3-9EC3-4EC0-980E-F72027749BA5}" srcOrd="2" destOrd="0" presId="urn:microsoft.com/office/officeart/2011/layout/CircleProcess"/>
    <dgm:cxn modelId="{1210DBF0-9D77-4630-AAC4-01735050B3FE}" type="presParOf" srcId="{627C9C79-D084-4149-95EB-CFA756D713D4}" destId="{9220D4F4-F2BE-4955-8F07-FF6A7A9B0A15}" srcOrd="3" destOrd="0" presId="urn:microsoft.com/office/officeart/2011/layout/CircleProcess"/>
    <dgm:cxn modelId="{0421C2E8-318C-40EE-A8B1-BE51EC1B1DED}" type="presParOf" srcId="{9220D4F4-F2BE-4955-8F07-FF6A7A9B0A15}" destId="{095E52DE-1D06-4658-B3D9-958858964674}" srcOrd="0" destOrd="0" presId="urn:microsoft.com/office/officeart/2011/layout/CircleProcess"/>
    <dgm:cxn modelId="{C7A7412C-9439-4969-B36F-49C015C44895}" type="presParOf" srcId="{627C9C79-D084-4149-95EB-CFA756D713D4}" destId="{302EECA7-584A-4E9E-B0B4-07FF9A521D11}" srcOrd="4" destOrd="0" presId="urn:microsoft.com/office/officeart/2011/layout/CircleProcess"/>
    <dgm:cxn modelId="{3B141A55-1CE1-4EAD-A269-FEE97EC0B819}" type="presParOf" srcId="{302EECA7-584A-4E9E-B0B4-07FF9A521D11}" destId="{DA2D75A2-A96A-4554-A2E9-6F1A174983F2}" srcOrd="0" destOrd="0" presId="urn:microsoft.com/office/officeart/2011/layout/CircleProcess"/>
    <dgm:cxn modelId="{E41D6518-4CF8-479D-9BB5-F72A11CD663A}" type="presParOf" srcId="{627C9C79-D084-4149-95EB-CFA756D713D4}" destId="{202C0199-C48E-4F98-B0BE-67ACEABFD528}"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DA1D4-980B-4FF7-B267-3A0F106CD22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A1C9075-1D0E-4E5F-B0F8-97FD3220ADC6}">
      <dgm:prSet phldrT="[Text]" custT="1"/>
      <dgm:spPr>
        <a:solidFill>
          <a:schemeClr val="accent5">
            <a:lumMod val="60000"/>
            <a:lumOff val="40000"/>
          </a:schemeClr>
        </a:solidFill>
        <a:ln>
          <a:noFill/>
        </a:ln>
      </dgm:spPr>
      <dgm:t>
        <a:bodyPr/>
        <a:lstStyle/>
        <a:p>
          <a:pPr algn="ctr"/>
          <a:r>
            <a:rPr lang="en-US" sz="2000" b="1" dirty="0"/>
            <a:t>Public sector</a:t>
          </a:r>
        </a:p>
      </dgm:t>
    </dgm:pt>
    <dgm:pt modelId="{CA8627AC-3B25-4B2A-916F-81FA4A361C13}" type="parTrans" cxnId="{9183AC7A-DCA3-420D-95C0-B283F5B88C81}">
      <dgm:prSet/>
      <dgm:spPr/>
      <dgm:t>
        <a:bodyPr/>
        <a:lstStyle/>
        <a:p>
          <a:endParaRPr lang="en-US" sz="2000" b="1"/>
        </a:p>
      </dgm:t>
    </dgm:pt>
    <dgm:pt modelId="{5C964459-6F64-4CE4-92DF-DD0B357CFA83}" type="sibTrans" cxnId="{9183AC7A-DCA3-420D-95C0-B283F5B88C81}">
      <dgm:prSet/>
      <dgm:spPr/>
      <dgm:t>
        <a:bodyPr/>
        <a:lstStyle/>
        <a:p>
          <a:endParaRPr lang="en-US" sz="2000" b="1"/>
        </a:p>
      </dgm:t>
    </dgm:pt>
    <dgm:pt modelId="{A359CB7C-17AD-4C2E-9556-26AB80FF0EB0}">
      <dgm:prSet phldrT="[Text]" custT="1"/>
      <dgm:spPr>
        <a:solidFill>
          <a:schemeClr val="accent5">
            <a:lumMod val="60000"/>
            <a:lumOff val="40000"/>
          </a:schemeClr>
        </a:solidFill>
        <a:ln>
          <a:noFill/>
        </a:ln>
      </dgm:spPr>
      <dgm:t>
        <a:bodyPr/>
        <a:lstStyle/>
        <a:p>
          <a:pPr algn="ctr"/>
          <a:r>
            <a:rPr lang="en-US" sz="2000" b="1" dirty="0"/>
            <a:t>Private sector</a:t>
          </a:r>
        </a:p>
      </dgm:t>
    </dgm:pt>
    <dgm:pt modelId="{E7BBAA04-FA1D-4561-89F1-2E87311BFC16}" type="parTrans" cxnId="{2121A95D-CA53-4732-864A-84D5F1C2A0F6}">
      <dgm:prSet/>
      <dgm:spPr/>
      <dgm:t>
        <a:bodyPr/>
        <a:lstStyle/>
        <a:p>
          <a:endParaRPr lang="en-US" sz="2000" b="1"/>
        </a:p>
      </dgm:t>
    </dgm:pt>
    <dgm:pt modelId="{5B6FEDE2-23BC-43AB-9B9F-5621A3115FAA}" type="sibTrans" cxnId="{2121A95D-CA53-4732-864A-84D5F1C2A0F6}">
      <dgm:prSet/>
      <dgm:spPr/>
      <dgm:t>
        <a:bodyPr/>
        <a:lstStyle/>
        <a:p>
          <a:endParaRPr lang="en-US" sz="2000" b="1"/>
        </a:p>
      </dgm:t>
    </dgm:pt>
    <dgm:pt modelId="{5A3F5A8E-40CB-48C1-86FF-FEEC27735425}">
      <dgm:prSet phldrT="[Text]" custT="1"/>
      <dgm:spPr>
        <a:solidFill>
          <a:schemeClr val="accent5">
            <a:lumMod val="60000"/>
            <a:lumOff val="40000"/>
          </a:schemeClr>
        </a:solidFill>
        <a:ln>
          <a:noFill/>
        </a:ln>
      </dgm:spPr>
      <dgm:t>
        <a:bodyPr/>
        <a:lstStyle/>
        <a:p>
          <a:pPr algn="ctr"/>
          <a:r>
            <a:rPr lang="en-US" sz="2000" b="1" dirty="0"/>
            <a:t>NGOs</a:t>
          </a:r>
        </a:p>
      </dgm:t>
    </dgm:pt>
    <dgm:pt modelId="{84DC0FD4-43CC-4C91-9AE4-FD8E3842D6BA}" type="parTrans" cxnId="{3766CA85-7BFC-4D4D-8EB1-8A3BFAD29DC8}">
      <dgm:prSet/>
      <dgm:spPr/>
      <dgm:t>
        <a:bodyPr/>
        <a:lstStyle/>
        <a:p>
          <a:endParaRPr lang="en-US" sz="2000" b="1"/>
        </a:p>
      </dgm:t>
    </dgm:pt>
    <dgm:pt modelId="{88D5A4CC-A7D0-4EF0-80D4-95814CCEDFA1}" type="sibTrans" cxnId="{3766CA85-7BFC-4D4D-8EB1-8A3BFAD29DC8}">
      <dgm:prSet/>
      <dgm:spPr/>
      <dgm:t>
        <a:bodyPr/>
        <a:lstStyle/>
        <a:p>
          <a:endParaRPr lang="en-US" sz="2000" b="1"/>
        </a:p>
      </dgm:t>
    </dgm:pt>
    <dgm:pt modelId="{29A6DF23-E12D-42B4-A8DB-0F0409930861}" type="pres">
      <dgm:prSet presAssocID="{0E7DA1D4-980B-4FF7-B267-3A0F106CD220}" presName="linear" presStyleCnt="0">
        <dgm:presLayoutVars>
          <dgm:animLvl val="lvl"/>
          <dgm:resizeHandles val="exact"/>
        </dgm:presLayoutVars>
      </dgm:prSet>
      <dgm:spPr/>
    </dgm:pt>
    <dgm:pt modelId="{E69376E5-DB7C-4927-9086-0C2429F261EC}" type="pres">
      <dgm:prSet presAssocID="{DA1C9075-1D0E-4E5F-B0F8-97FD3220ADC6}" presName="parentText" presStyleLbl="node1" presStyleIdx="0" presStyleCnt="3" custLinFactNeighborX="1042">
        <dgm:presLayoutVars>
          <dgm:chMax val="0"/>
          <dgm:bulletEnabled val="1"/>
        </dgm:presLayoutVars>
      </dgm:prSet>
      <dgm:spPr/>
    </dgm:pt>
    <dgm:pt modelId="{52A023AA-6093-41AE-8E61-130029442825}" type="pres">
      <dgm:prSet presAssocID="{5C964459-6F64-4CE4-92DF-DD0B357CFA83}" presName="spacer" presStyleCnt="0"/>
      <dgm:spPr/>
    </dgm:pt>
    <dgm:pt modelId="{EABD26EE-B6E1-4B80-94E4-E9B2A96F3C3B}" type="pres">
      <dgm:prSet presAssocID="{A359CB7C-17AD-4C2E-9556-26AB80FF0EB0}" presName="parentText" presStyleLbl="node1" presStyleIdx="1" presStyleCnt="3">
        <dgm:presLayoutVars>
          <dgm:chMax val="0"/>
          <dgm:bulletEnabled val="1"/>
        </dgm:presLayoutVars>
      </dgm:prSet>
      <dgm:spPr/>
    </dgm:pt>
    <dgm:pt modelId="{724D4C8A-FA95-436E-9D3E-384D67E9BC54}" type="pres">
      <dgm:prSet presAssocID="{5B6FEDE2-23BC-43AB-9B9F-5621A3115FAA}" presName="spacer" presStyleCnt="0"/>
      <dgm:spPr/>
    </dgm:pt>
    <dgm:pt modelId="{4B0A86F8-249B-4AE0-87D8-000D730B0968}" type="pres">
      <dgm:prSet presAssocID="{5A3F5A8E-40CB-48C1-86FF-FEEC27735425}" presName="parentText" presStyleLbl="node1" presStyleIdx="2" presStyleCnt="3">
        <dgm:presLayoutVars>
          <dgm:chMax val="0"/>
          <dgm:bulletEnabled val="1"/>
        </dgm:presLayoutVars>
      </dgm:prSet>
      <dgm:spPr/>
    </dgm:pt>
  </dgm:ptLst>
  <dgm:cxnLst>
    <dgm:cxn modelId="{2121A95D-CA53-4732-864A-84D5F1C2A0F6}" srcId="{0E7DA1D4-980B-4FF7-B267-3A0F106CD220}" destId="{A359CB7C-17AD-4C2E-9556-26AB80FF0EB0}" srcOrd="1" destOrd="0" parTransId="{E7BBAA04-FA1D-4561-89F1-2E87311BFC16}" sibTransId="{5B6FEDE2-23BC-43AB-9B9F-5621A3115FAA}"/>
    <dgm:cxn modelId="{2C155241-FC57-4322-BAD9-ABEEEAE28ECD}" type="presOf" srcId="{A359CB7C-17AD-4C2E-9556-26AB80FF0EB0}" destId="{EABD26EE-B6E1-4B80-94E4-E9B2A96F3C3B}" srcOrd="0" destOrd="0" presId="urn:microsoft.com/office/officeart/2005/8/layout/vList2"/>
    <dgm:cxn modelId="{6F090049-D984-4EAF-8107-BE07B08DAECD}" type="presOf" srcId="{DA1C9075-1D0E-4E5F-B0F8-97FD3220ADC6}" destId="{E69376E5-DB7C-4927-9086-0C2429F261EC}" srcOrd="0" destOrd="0" presId="urn:microsoft.com/office/officeart/2005/8/layout/vList2"/>
    <dgm:cxn modelId="{9183AC7A-DCA3-420D-95C0-B283F5B88C81}" srcId="{0E7DA1D4-980B-4FF7-B267-3A0F106CD220}" destId="{DA1C9075-1D0E-4E5F-B0F8-97FD3220ADC6}" srcOrd="0" destOrd="0" parTransId="{CA8627AC-3B25-4B2A-916F-81FA4A361C13}" sibTransId="{5C964459-6F64-4CE4-92DF-DD0B357CFA83}"/>
    <dgm:cxn modelId="{3766CA85-7BFC-4D4D-8EB1-8A3BFAD29DC8}" srcId="{0E7DA1D4-980B-4FF7-B267-3A0F106CD220}" destId="{5A3F5A8E-40CB-48C1-86FF-FEEC27735425}" srcOrd="2" destOrd="0" parTransId="{84DC0FD4-43CC-4C91-9AE4-FD8E3842D6BA}" sibTransId="{88D5A4CC-A7D0-4EF0-80D4-95814CCEDFA1}"/>
    <dgm:cxn modelId="{2C8CF79F-2132-48CD-9552-323689A150B4}" type="presOf" srcId="{0E7DA1D4-980B-4FF7-B267-3A0F106CD220}" destId="{29A6DF23-E12D-42B4-A8DB-0F0409930861}" srcOrd="0" destOrd="0" presId="urn:microsoft.com/office/officeart/2005/8/layout/vList2"/>
    <dgm:cxn modelId="{9CAB7CDD-9F5F-4650-8E9E-68967B98674D}" type="presOf" srcId="{5A3F5A8E-40CB-48C1-86FF-FEEC27735425}" destId="{4B0A86F8-249B-4AE0-87D8-000D730B0968}" srcOrd="0" destOrd="0" presId="urn:microsoft.com/office/officeart/2005/8/layout/vList2"/>
    <dgm:cxn modelId="{A6AB763A-4953-4D24-B1AA-DDEAAC6EDCCA}" type="presParOf" srcId="{29A6DF23-E12D-42B4-A8DB-0F0409930861}" destId="{E69376E5-DB7C-4927-9086-0C2429F261EC}" srcOrd="0" destOrd="0" presId="urn:microsoft.com/office/officeart/2005/8/layout/vList2"/>
    <dgm:cxn modelId="{1F378195-0CC7-4ADC-8781-251C9DD41A92}" type="presParOf" srcId="{29A6DF23-E12D-42B4-A8DB-0F0409930861}" destId="{52A023AA-6093-41AE-8E61-130029442825}" srcOrd="1" destOrd="0" presId="urn:microsoft.com/office/officeart/2005/8/layout/vList2"/>
    <dgm:cxn modelId="{93D870F1-E008-4098-B0A7-6AA61F5984D0}" type="presParOf" srcId="{29A6DF23-E12D-42B4-A8DB-0F0409930861}" destId="{EABD26EE-B6E1-4B80-94E4-E9B2A96F3C3B}" srcOrd="2" destOrd="0" presId="urn:microsoft.com/office/officeart/2005/8/layout/vList2"/>
    <dgm:cxn modelId="{6A59FC87-D0C2-48C5-AB27-F39C3BB39DCC}" type="presParOf" srcId="{29A6DF23-E12D-42B4-A8DB-0F0409930861}" destId="{724D4C8A-FA95-436E-9D3E-384D67E9BC54}" srcOrd="3" destOrd="0" presId="urn:microsoft.com/office/officeart/2005/8/layout/vList2"/>
    <dgm:cxn modelId="{EADF5485-838C-4399-869B-2C0CA3EF4B1D}" type="presParOf" srcId="{29A6DF23-E12D-42B4-A8DB-0F0409930861}" destId="{4B0A86F8-249B-4AE0-87D8-000D730B096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2B86E07-7CD5-44E7-BF0C-173C1E3EC9B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994ED9D-266C-47B8-BDBF-9100AA387803}">
      <dgm:prSet phldrT="[Text]"/>
      <dgm:spPr/>
      <dgm:t>
        <a:bodyPr/>
        <a:lstStyle/>
        <a:p>
          <a:endParaRPr lang="en-US" dirty="0"/>
        </a:p>
        <a:p>
          <a:r>
            <a:rPr lang="en-US" dirty="0"/>
            <a:t>How might different audiences respond to our research (pro- and anti-choice groups; policymakers, government, society-at-large, other researchers)?</a:t>
          </a:r>
        </a:p>
      </dgm:t>
    </dgm:pt>
    <dgm:pt modelId="{37BA87FB-54FB-4447-9651-40EB00B22F9E}" type="parTrans" cxnId="{B4EAF292-8DF7-4134-B447-FD2EBDE1BEE6}">
      <dgm:prSet/>
      <dgm:spPr/>
      <dgm:t>
        <a:bodyPr/>
        <a:lstStyle/>
        <a:p>
          <a:endParaRPr lang="en-US"/>
        </a:p>
      </dgm:t>
    </dgm:pt>
    <dgm:pt modelId="{D6E5EC70-BAD8-4585-9E11-9DDD586CE43F}" type="sibTrans" cxnId="{B4EAF292-8DF7-4134-B447-FD2EBDE1BEE6}">
      <dgm:prSet/>
      <dgm:spPr/>
      <dgm:t>
        <a:bodyPr/>
        <a:lstStyle/>
        <a:p>
          <a:endParaRPr lang="en-US"/>
        </a:p>
      </dgm:t>
    </dgm:pt>
    <dgm:pt modelId="{D55417C4-EE12-4865-BEDB-00D2A58C2305}">
      <dgm:prSet phldrT="[Text]"/>
      <dgm:spPr/>
      <dgm:t>
        <a:bodyPr/>
        <a:lstStyle/>
        <a:p>
          <a:r>
            <a:rPr lang="en-US" dirty="0"/>
            <a:t>Consider how our research may be interpreted, and guard against misinterpretation</a:t>
          </a:r>
        </a:p>
      </dgm:t>
    </dgm:pt>
    <dgm:pt modelId="{BC6739C3-CD59-42D4-8A08-01A6A875EF93}" type="parTrans" cxnId="{FB06C885-74C3-4038-9766-AC95AF12FE84}">
      <dgm:prSet/>
      <dgm:spPr/>
      <dgm:t>
        <a:bodyPr/>
        <a:lstStyle/>
        <a:p>
          <a:endParaRPr lang="en-US"/>
        </a:p>
      </dgm:t>
    </dgm:pt>
    <dgm:pt modelId="{9A3260E8-5FC3-4CCC-8ABF-6B1D85BFBD8E}" type="sibTrans" cxnId="{FB06C885-74C3-4038-9766-AC95AF12FE84}">
      <dgm:prSet/>
      <dgm:spPr/>
      <dgm:t>
        <a:bodyPr/>
        <a:lstStyle/>
        <a:p>
          <a:endParaRPr lang="en-US"/>
        </a:p>
      </dgm:t>
    </dgm:pt>
    <dgm:pt modelId="{627C9C79-D084-4149-95EB-CFA756D713D4}" type="pres">
      <dgm:prSet presAssocID="{D2B86E07-7CD5-44E7-BF0C-173C1E3EC9B9}" presName="Name0" presStyleCnt="0">
        <dgm:presLayoutVars>
          <dgm:chMax val="11"/>
          <dgm:chPref val="11"/>
          <dgm:dir/>
          <dgm:resizeHandles/>
        </dgm:presLayoutVars>
      </dgm:prSet>
      <dgm:spPr/>
    </dgm:pt>
    <dgm:pt modelId="{9056AC5F-0867-4FE3-AEC1-3A38426AA699}" type="pres">
      <dgm:prSet presAssocID="{D55417C4-EE12-4865-BEDB-00D2A58C2305}" presName="Accent2" presStyleCnt="0"/>
      <dgm:spPr/>
    </dgm:pt>
    <dgm:pt modelId="{20C483B8-C94C-4FB0-A4B6-C771E15938C9}" type="pres">
      <dgm:prSet presAssocID="{D55417C4-EE12-4865-BEDB-00D2A58C2305}" presName="Accent" presStyleLbl="node1" presStyleIdx="0" presStyleCnt="2">
        <dgm:style>
          <a:lnRef idx="0">
            <a:scrgbClr r="0" g="0" b="0"/>
          </a:lnRef>
          <a:fillRef idx="0">
            <a:scrgbClr r="0" g="0" b="0"/>
          </a:fillRef>
          <a:effectRef idx="0">
            <a:scrgbClr r="0" g="0" b="0"/>
          </a:effectRef>
          <a:fontRef idx="minor">
            <a:schemeClr val="lt1"/>
          </a:fontRef>
        </dgm:style>
      </dgm:prSet>
      <dgm:spPr>
        <a:solidFill>
          <a:schemeClr val="accent6"/>
        </a:solidFill>
        <a:ln>
          <a:noFill/>
        </a:ln>
      </dgm:spPr>
    </dgm:pt>
    <dgm:pt modelId="{15EF266F-705D-49BB-85D3-E50344D162A7}" type="pres">
      <dgm:prSet presAssocID="{D55417C4-EE12-4865-BEDB-00D2A58C2305}" presName="ParentBackground2" presStyleCnt="0"/>
      <dgm:spPr/>
    </dgm:pt>
    <dgm:pt modelId="{7F718F0E-0A54-4C98-BC5F-46A5510CFCC0}" type="pres">
      <dgm:prSet presAssocID="{D55417C4-EE12-4865-BEDB-00D2A58C2305}" presName="ParentBackground" presStyleLbl="fgAcc1" presStyleIdx="0" presStyleCnt="2"/>
      <dgm:spPr/>
    </dgm:pt>
    <dgm:pt modelId="{549732A3-9EC3-4EC0-980E-F72027749BA5}" type="pres">
      <dgm:prSet presAssocID="{D55417C4-EE12-4865-BEDB-00D2A58C2305}" presName="Parent2" presStyleLbl="revTx" presStyleIdx="0" presStyleCnt="0">
        <dgm:presLayoutVars>
          <dgm:chMax val="1"/>
          <dgm:chPref val="1"/>
          <dgm:bulletEnabled val="1"/>
        </dgm:presLayoutVars>
      </dgm:prSet>
      <dgm:spPr/>
    </dgm:pt>
    <dgm:pt modelId="{9220D4F4-F2BE-4955-8F07-FF6A7A9B0A15}" type="pres">
      <dgm:prSet presAssocID="{6994ED9D-266C-47B8-BDBF-9100AA387803}" presName="Accent1" presStyleCnt="0"/>
      <dgm:spPr/>
    </dgm:pt>
    <dgm:pt modelId="{095E52DE-1D06-4658-B3D9-958858964674}" type="pres">
      <dgm:prSet presAssocID="{6994ED9D-266C-47B8-BDBF-9100AA387803}" presName="Accent" presStyleLbl="node1" presStyleIdx="1" presStyleCnt="2">
        <dgm:style>
          <a:lnRef idx="0">
            <a:scrgbClr r="0" g="0" b="0"/>
          </a:lnRef>
          <a:fillRef idx="0">
            <a:scrgbClr r="0" g="0" b="0"/>
          </a:fillRef>
          <a:effectRef idx="0">
            <a:scrgbClr r="0" g="0" b="0"/>
          </a:effectRef>
          <a:fontRef idx="minor">
            <a:schemeClr val="lt1"/>
          </a:fontRef>
        </dgm:style>
      </dgm:prSet>
      <dgm:spPr>
        <a:solidFill>
          <a:schemeClr val="accent6"/>
        </a:solidFill>
        <a:ln>
          <a:noFill/>
        </a:ln>
      </dgm:spPr>
    </dgm:pt>
    <dgm:pt modelId="{302EECA7-584A-4E9E-B0B4-07FF9A521D11}" type="pres">
      <dgm:prSet presAssocID="{6994ED9D-266C-47B8-BDBF-9100AA387803}" presName="ParentBackground1" presStyleCnt="0"/>
      <dgm:spPr/>
    </dgm:pt>
    <dgm:pt modelId="{DA2D75A2-A96A-4554-A2E9-6F1A174983F2}" type="pres">
      <dgm:prSet presAssocID="{6994ED9D-266C-47B8-BDBF-9100AA387803}" presName="ParentBackground" presStyleLbl="fgAcc1" presStyleIdx="1" presStyleCnt="2"/>
      <dgm:spPr/>
    </dgm:pt>
    <dgm:pt modelId="{202C0199-C48E-4F98-B0BE-67ACEABFD528}" type="pres">
      <dgm:prSet presAssocID="{6994ED9D-266C-47B8-BDBF-9100AA387803}" presName="Parent1" presStyleLbl="revTx" presStyleIdx="0" presStyleCnt="0">
        <dgm:presLayoutVars>
          <dgm:chMax val="1"/>
          <dgm:chPref val="1"/>
          <dgm:bulletEnabled val="1"/>
        </dgm:presLayoutVars>
      </dgm:prSet>
      <dgm:spPr/>
    </dgm:pt>
  </dgm:ptLst>
  <dgm:cxnLst>
    <dgm:cxn modelId="{0755F65D-4EED-473C-A9E6-46DACA1BDAC7}" type="presOf" srcId="{D2B86E07-7CD5-44E7-BF0C-173C1E3EC9B9}" destId="{627C9C79-D084-4149-95EB-CFA756D713D4}" srcOrd="0" destOrd="0" presId="urn:microsoft.com/office/officeart/2011/layout/CircleProcess"/>
    <dgm:cxn modelId="{0AC35642-2369-4B07-B7DE-AB6965056DA8}" type="presOf" srcId="{6994ED9D-266C-47B8-BDBF-9100AA387803}" destId="{202C0199-C48E-4F98-B0BE-67ACEABFD528}" srcOrd="1" destOrd="0" presId="urn:microsoft.com/office/officeart/2011/layout/CircleProcess"/>
    <dgm:cxn modelId="{FB06C885-74C3-4038-9766-AC95AF12FE84}" srcId="{D2B86E07-7CD5-44E7-BF0C-173C1E3EC9B9}" destId="{D55417C4-EE12-4865-BEDB-00D2A58C2305}" srcOrd="1" destOrd="0" parTransId="{BC6739C3-CD59-42D4-8A08-01A6A875EF93}" sibTransId="{9A3260E8-5FC3-4CCC-8ABF-6B1D85BFBD8E}"/>
    <dgm:cxn modelId="{B4EAF292-8DF7-4134-B447-FD2EBDE1BEE6}" srcId="{D2B86E07-7CD5-44E7-BF0C-173C1E3EC9B9}" destId="{6994ED9D-266C-47B8-BDBF-9100AA387803}" srcOrd="0" destOrd="0" parTransId="{37BA87FB-54FB-4447-9651-40EB00B22F9E}" sibTransId="{D6E5EC70-BAD8-4585-9E11-9DDD586CE43F}"/>
    <dgm:cxn modelId="{95992CA9-F16B-4338-B526-066F8CADC9B4}" type="presOf" srcId="{D55417C4-EE12-4865-BEDB-00D2A58C2305}" destId="{7F718F0E-0A54-4C98-BC5F-46A5510CFCC0}" srcOrd="0" destOrd="0" presId="urn:microsoft.com/office/officeart/2011/layout/CircleProcess"/>
    <dgm:cxn modelId="{20B98FAD-B9F6-4739-90C7-9AB6DBB8FAA1}" type="presOf" srcId="{D55417C4-EE12-4865-BEDB-00D2A58C2305}" destId="{549732A3-9EC3-4EC0-980E-F72027749BA5}" srcOrd="1" destOrd="0" presId="urn:microsoft.com/office/officeart/2011/layout/CircleProcess"/>
    <dgm:cxn modelId="{9D8E4FE6-7627-4EB0-954B-59239EEA78CB}" type="presOf" srcId="{6994ED9D-266C-47B8-BDBF-9100AA387803}" destId="{DA2D75A2-A96A-4554-A2E9-6F1A174983F2}" srcOrd="0" destOrd="0" presId="urn:microsoft.com/office/officeart/2011/layout/CircleProcess"/>
    <dgm:cxn modelId="{6C90A5F2-393D-4890-9D00-13F3CE41B61A}" type="presParOf" srcId="{627C9C79-D084-4149-95EB-CFA756D713D4}" destId="{9056AC5F-0867-4FE3-AEC1-3A38426AA699}" srcOrd="0" destOrd="0" presId="urn:microsoft.com/office/officeart/2011/layout/CircleProcess"/>
    <dgm:cxn modelId="{E5189366-72C2-4FCD-BBE8-269B4D7C69C2}" type="presParOf" srcId="{9056AC5F-0867-4FE3-AEC1-3A38426AA699}" destId="{20C483B8-C94C-4FB0-A4B6-C771E15938C9}" srcOrd="0" destOrd="0" presId="urn:microsoft.com/office/officeart/2011/layout/CircleProcess"/>
    <dgm:cxn modelId="{F1876EC8-D8C2-42B7-A3D3-3E0350707D29}" type="presParOf" srcId="{627C9C79-D084-4149-95EB-CFA756D713D4}" destId="{15EF266F-705D-49BB-85D3-E50344D162A7}" srcOrd="1" destOrd="0" presId="urn:microsoft.com/office/officeart/2011/layout/CircleProcess"/>
    <dgm:cxn modelId="{2C1467DD-4363-4B62-8C64-429DB38B4C65}" type="presParOf" srcId="{15EF266F-705D-49BB-85D3-E50344D162A7}" destId="{7F718F0E-0A54-4C98-BC5F-46A5510CFCC0}" srcOrd="0" destOrd="0" presId="urn:microsoft.com/office/officeart/2011/layout/CircleProcess"/>
    <dgm:cxn modelId="{75C6823C-4FCF-4EEB-9599-A05246069AF4}" type="presParOf" srcId="{627C9C79-D084-4149-95EB-CFA756D713D4}" destId="{549732A3-9EC3-4EC0-980E-F72027749BA5}" srcOrd="2" destOrd="0" presId="urn:microsoft.com/office/officeart/2011/layout/CircleProcess"/>
    <dgm:cxn modelId="{1210DBF0-9D77-4630-AAC4-01735050B3FE}" type="presParOf" srcId="{627C9C79-D084-4149-95EB-CFA756D713D4}" destId="{9220D4F4-F2BE-4955-8F07-FF6A7A9B0A15}" srcOrd="3" destOrd="0" presId="urn:microsoft.com/office/officeart/2011/layout/CircleProcess"/>
    <dgm:cxn modelId="{0421C2E8-318C-40EE-A8B1-BE51EC1B1DED}" type="presParOf" srcId="{9220D4F4-F2BE-4955-8F07-FF6A7A9B0A15}" destId="{095E52DE-1D06-4658-B3D9-958858964674}" srcOrd="0" destOrd="0" presId="urn:microsoft.com/office/officeart/2011/layout/CircleProcess"/>
    <dgm:cxn modelId="{C7A7412C-9439-4969-B36F-49C015C44895}" type="presParOf" srcId="{627C9C79-D084-4149-95EB-CFA756D713D4}" destId="{302EECA7-584A-4E9E-B0B4-07FF9A521D11}" srcOrd="4" destOrd="0" presId="urn:microsoft.com/office/officeart/2011/layout/CircleProcess"/>
    <dgm:cxn modelId="{3B141A55-1CE1-4EAD-A269-FEE97EC0B819}" type="presParOf" srcId="{302EECA7-584A-4E9E-B0B4-07FF9A521D11}" destId="{DA2D75A2-A96A-4554-A2E9-6F1A174983F2}" srcOrd="0" destOrd="0" presId="urn:microsoft.com/office/officeart/2011/layout/CircleProcess"/>
    <dgm:cxn modelId="{E41D6518-4CF8-479D-9BB5-F72A11CD663A}" type="presParOf" srcId="{627C9C79-D084-4149-95EB-CFA756D713D4}" destId="{202C0199-C48E-4F98-B0BE-67ACEABFD528}" srcOrd="5"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2B86E07-7CD5-44E7-BF0C-173C1E3EC9B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994ED9D-266C-47B8-BDBF-9100AA387803}">
      <dgm:prSet phldrT="[Text]"/>
      <dgm:spPr/>
      <dgm:t>
        <a:bodyPr/>
        <a:lstStyle/>
        <a:p>
          <a:r>
            <a:rPr lang="en-US" dirty="0"/>
            <a:t>Abortion research is incredibly sensitive, and is often closely scrutinized by anti-choice individuals and groups</a:t>
          </a:r>
        </a:p>
      </dgm:t>
    </dgm:pt>
    <dgm:pt modelId="{37BA87FB-54FB-4447-9651-40EB00B22F9E}" type="parTrans" cxnId="{B4EAF292-8DF7-4134-B447-FD2EBDE1BEE6}">
      <dgm:prSet/>
      <dgm:spPr/>
      <dgm:t>
        <a:bodyPr/>
        <a:lstStyle/>
        <a:p>
          <a:endParaRPr lang="en-US"/>
        </a:p>
      </dgm:t>
    </dgm:pt>
    <dgm:pt modelId="{D6E5EC70-BAD8-4585-9E11-9DDD586CE43F}" type="sibTrans" cxnId="{B4EAF292-8DF7-4134-B447-FD2EBDE1BEE6}">
      <dgm:prSet/>
      <dgm:spPr/>
      <dgm:t>
        <a:bodyPr/>
        <a:lstStyle/>
        <a:p>
          <a:endParaRPr lang="en-US"/>
        </a:p>
      </dgm:t>
    </dgm:pt>
    <dgm:pt modelId="{D55417C4-EE12-4865-BEDB-00D2A58C2305}">
      <dgm:prSet phldrT="[Text]"/>
      <dgm:spPr/>
      <dgm:t>
        <a:bodyPr/>
        <a:lstStyle/>
        <a:p>
          <a:r>
            <a:rPr lang="en-US" dirty="0"/>
            <a:t>It is our responsibility to ensure we conduct research with the utmost rigor, to ensure that our research can be trusted, that it stands up to scrutiny, that we are not harming research participants, and that it doesn’t serve to further restrict abortion access or stigmatize people who have abortions</a:t>
          </a:r>
        </a:p>
      </dgm:t>
    </dgm:pt>
    <dgm:pt modelId="{BC6739C3-CD59-42D4-8A08-01A6A875EF93}" type="parTrans" cxnId="{FB06C885-74C3-4038-9766-AC95AF12FE84}">
      <dgm:prSet/>
      <dgm:spPr/>
      <dgm:t>
        <a:bodyPr/>
        <a:lstStyle/>
        <a:p>
          <a:endParaRPr lang="en-US"/>
        </a:p>
      </dgm:t>
    </dgm:pt>
    <dgm:pt modelId="{9A3260E8-5FC3-4CCC-8ABF-6B1D85BFBD8E}" type="sibTrans" cxnId="{FB06C885-74C3-4038-9766-AC95AF12FE84}">
      <dgm:prSet/>
      <dgm:spPr/>
      <dgm:t>
        <a:bodyPr/>
        <a:lstStyle/>
        <a:p>
          <a:endParaRPr lang="en-US"/>
        </a:p>
      </dgm:t>
    </dgm:pt>
    <dgm:pt modelId="{627C9C79-D084-4149-95EB-CFA756D713D4}" type="pres">
      <dgm:prSet presAssocID="{D2B86E07-7CD5-44E7-BF0C-173C1E3EC9B9}" presName="Name0" presStyleCnt="0">
        <dgm:presLayoutVars>
          <dgm:chMax val="11"/>
          <dgm:chPref val="11"/>
          <dgm:dir/>
          <dgm:resizeHandles/>
        </dgm:presLayoutVars>
      </dgm:prSet>
      <dgm:spPr/>
    </dgm:pt>
    <dgm:pt modelId="{9056AC5F-0867-4FE3-AEC1-3A38426AA699}" type="pres">
      <dgm:prSet presAssocID="{D55417C4-EE12-4865-BEDB-00D2A58C2305}" presName="Accent2" presStyleCnt="0"/>
      <dgm:spPr/>
    </dgm:pt>
    <dgm:pt modelId="{20C483B8-C94C-4FB0-A4B6-C771E15938C9}" type="pres">
      <dgm:prSet presAssocID="{D55417C4-EE12-4865-BEDB-00D2A58C2305}" presName="Accent" presStyleLbl="node1" presStyleIdx="0" presStyleCnt="2">
        <dgm:style>
          <a:lnRef idx="2">
            <a:schemeClr val="accent4">
              <a:shade val="50000"/>
            </a:schemeClr>
          </a:lnRef>
          <a:fillRef idx="1">
            <a:schemeClr val="accent4"/>
          </a:fillRef>
          <a:effectRef idx="0">
            <a:schemeClr val="accent4"/>
          </a:effectRef>
          <a:fontRef idx="minor">
            <a:schemeClr val="lt1"/>
          </a:fontRef>
        </dgm:style>
      </dgm:prSet>
      <dgm:spPr/>
    </dgm:pt>
    <dgm:pt modelId="{15EF266F-705D-49BB-85D3-E50344D162A7}" type="pres">
      <dgm:prSet presAssocID="{D55417C4-EE12-4865-BEDB-00D2A58C2305}" presName="ParentBackground2" presStyleCnt="0"/>
      <dgm:spPr/>
    </dgm:pt>
    <dgm:pt modelId="{7F718F0E-0A54-4C98-BC5F-46A5510CFCC0}" type="pres">
      <dgm:prSet presAssocID="{D55417C4-EE12-4865-BEDB-00D2A58C2305}" presName="ParentBackground" presStyleLbl="fgAcc1" presStyleIdx="0" presStyleCnt="2"/>
      <dgm:spPr/>
    </dgm:pt>
    <dgm:pt modelId="{549732A3-9EC3-4EC0-980E-F72027749BA5}" type="pres">
      <dgm:prSet presAssocID="{D55417C4-EE12-4865-BEDB-00D2A58C2305}" presName="Parent2" presStyleLbl="revTx" presStyleIdx="0" presStyleCnt="0">
        <dgm:presLayoutVars>
          <dgm:chMax val="1"/>
          <dgm:chPref val="1"/>
          <dgm:bulletEnabled val="1"/>
        </dgm:presLayoutVars>
      </dgm:prSet>
      <dgm:spPr/>
    </dgm:pt>
    <dgm:pt modelId="{9220D4F4-F2BE-4955-8F07-FF6A7A9B0A15}" type="pres">
      <dgm:prSet presAssocID="{6994ED9D-266C-47B8-BDBF-9100AA387803}" presName="Accent1" presStyleCnt="0"/>
      <dgm:spPr/>
    </dgm:pt>
    <dgm:pt modelId="{095E52DE-1D06-4658-B3D9-958858964674}" type="pres">
      <dgm:prSet presAssocID="{6994ED9D-266C-47B8-BDBF-9100AA387803}" presName="Accent" presStyleLbl="node1" presStyleIdx="1" presStyleCnt="2">
        <dgm:style>
          <a:lnRef idx="2">
            <a:schemeClr val="accent4">
              <a:shade val="50000"/>
            </a:schemeClr>
          </a:lnRef>
          <a:fillRef idx="1">
            <a:schemeClr val="accent4"/>
          </a:fillRef>
          <a:effectRef idx="0">
            <a:schemeClr val="accent4"/>
          </a:effectRef>
          <a:fontRef idx="minor">
            <a:schemeClr val="lt1"/>
          </a:fontRef>
        </dgm:style>
      </dgm:prSet>
      <dgm:spPr>
        <a:ln>
          <a:noFill/>
        </a:ln>
      </dgm:spPr>
    </dgm:pt>
    <dgm:pt modelId="{302EECA7-584A-4E9E-B0B4-07FF9A521D11}" type="pres">
      <dgm:prSet presAssocID="{6994ED9D-266C-47B8-BDBF-9100AA387803}" presName="ParentBackground1" presStyleCnt="0"/>
      <dgm:spPr/>
    </dgm:pt>
    <dgm:pt modelId="{DA2D75A2-A96A-4554-A2E9-6F1A174983F2}" type="pres">
      <dgm:prSet presAssocID="{6994ED9D-266C-47B8-BDBF-9100AA387803}" presName="ParentBackground" presStyleLbl="fgAcc1" presStyleIdx="1" presStyleCnt="2"/>
      <dgm:spPr/>
    </dgm:pt>
    <dgm:pt modelId="{202C0199-C48E-4F98-B0BE-67ACEABFD528}" type="pres">
      <dgm:prSet presAssocID="{6994ED9D-266C-47B8-BDBF-9100AA387803}" presName="Parent1" presStyleLbl="revTx" presStyleIdx="0" presStyleCnt="0">
        <dgm:presLayoutVars>
          <dgm:chMax val="1"/>
          <dgm:chPref val="1"/>
          <dgm:bulletEnabled val="1"/>
        </dgm:presLayoutVars>
      </dgm:prSet>
      <dgm:spPr/>
    </dgm:pt>
  </dgm:ptLst>
  <dgm:cxnLst>
    <dgm:cxn modelId="{0755F65D-4EED-473C-A9E6-46DACA1BDAC7}" type="presOf" srcId="{D2B86E07-7CD5-44E7-BF0C-173C1E3EC9B9}" destId="{627C9C79-D084-4149-95EB-CFA756D713D4}" srcOrd="0" destOrd="0" presId="urn:microsoft.com/office/officeart/2011/layout/CircleProcess"/>
    <dgm:cxn modelId="{0AC35642-2369-4B07-B7DE-AB6965056DA8}" type="presOf" srcId="{6994ED9D-266C-47B8-BDBF-9100AA387803}" destId="{202C0199-C48E-4F98-B0BE-67ACEABFD528}" srcOrd="1" destOrd="0" presId="urn:microsoft.com/office/officeart/2011/layout/CircleProcess"/>
    <dgm:cxn modelId="{FB06C885-74C3-4038-9766-AC95AF12FE84}" srcId="{D2B86E07-7CD5-44E7-BF0C-173C1E3EC9B9}" destId="{D55417C4-EE12-4865-BEDB-00D2A58C2305}" srcOrd="1" destOrd="0" parTransId="{BC6739C3-CD59-42D4-8A08-01A6A875EF93}" sibTransId="{9A3260E8-5FC3-4CCC-8ABF-6B1D85BFBD8E}"/>
    <dgm:cxn modelId="{B4EAF292-8DF7-4134-B447-FD2EBDE1BEE6}" srcId="{D2B86E07-7CD5-44E7-BF0C-173C1E3EC9B9}" destId="{6994ED9D-266C-47B8-BDBF-9100AA387803}" srcOrd="0" destOrd="0" parTransId="{37BA87FB-54FB-4447-9651-40EB00B22F9E}" sibTransId="{D6E5EC70-BAD8-4585-9E11-9DDD586CE43F}"/>
    <dgm:cxn modelId="{95992CA9-F16B-4338-B526-066F8CADC9B4}" type="presOf" srcId="{D55417C4-EE12-4865-BEDB-00D2A58C2305}" destId="{7F718F0E-0A54-4C98-BC5F-46A5510CFCC0}" srcOrd="0" destOrd="0" presId="urn:microsoft.com/office/officeart/2011/layout/CircleProcess"/>
    <dgm:cxn modelId="{20B98FAD-B9F6-4739-90C7-9AB6DBB8FAA1}" type="presOf" srcId="{D55417C4-EE12-4865-BEDB-00D2A58C2305}" destId="{549732A3-9EC3-4EC0-980E-F72027749BA5}" srcOrd="1" destOrd="0" presId="urn:microsoft.com/office/officeart/2011/layout/CircleProcess"/>
    <dgm:cxn modelId="{9D8E4FE6-7627-4EB0-954B-59239EEA78CB}" type="presOf" srcId="{6994ED9D-266C-47B8-BDBF-9100AA387803}" destId="{DA2D75A2-A96A-4554-A2E9-6F1A174983F2}" srcOrd="0" destOrd="0" presId="urn:microsoft.com/office/officeart/2011/layout/CircleProcess"/>
    <dgm:cxn modelId="{6C90A5F2-393D-4890-9D00-13F3CE41B61A}" type="presParOf" srcId="{627C9C79-D084-4149-95EB-CFA756D713D4}" destId="{9056AC5F-0867-4FE3-AEC1-3A38426AA699}" srcOrd="0" destOrd="0" presId="urn:microsoft.com/office/officeart/2011/layout/CircleProcess"/>
    <dgm:cxn modelId="{E5189366-72C2-4FCD-BBE8-269B4D7C69C2}" type="presParOf" srcId="{9056AC5F-0867-4FE3-AEC1-3A38426AA699}" destId="{20C483B8-C94C-4FB0-A4B6-C771E15938C9}" srcOrd="0" destOrd="0" presId="urn:microsoft.com/office/officeart/2011/layout/CircleProcess"/>
    <dgm:cxn modelId="{F1876EC8-D8C2-42B7-A3D3-3E0350707D29}" type="presParOf" srcId="{627C9C79-D084-4149-95EB-CFA756D713D4}" destId="{15EF266F-705D-49BB-85D3-E50344D162A7}" srcOrd="1" destOrd="0" presId="urn:microsoft.com/office/officeart/2011/layout/CircleProcess"/>
    <dgm:cxn modelId="{2C1467DD-4363-4B62-8C64-429DB38B4C65}" type="presParOf" srcId="{15EF266F-705D-49BB-85D3-E50344D162A7}" destId="{7F718F0E-0A54-4C98-BC5F-46A5510CFCC0}" srcOrd="0" destOrd="0" presId="urn:microsoft.com/office/officeart/2011/layout/CircleProcess"/>
    <dgm:cxn modelId="{75C6823C-4FCF-4EEB-9599-A05246069AF4}" type="presParOf" srcId="{627C9C79-D084-4149-95EB-CFA756D713D4}" destId="{549732A3-9EC3-4EC0-980E-F72027749BA5}" srcOrd="2" destOrd="0" presId="urn:microsoft.com/office/officeart/2011/layout/CircleProcess"/>
    <dgm:cxn modelId="{1210DBF0-9D77-4630-AAC4-01735050B3FE}" type="presParOf" srcId="{627C9C79-D084-4149-95EB-CFA756D713D4}" destId="{9220D4F4-F2BE-4955-8F07-FF6A7A9B0A15}" srcOrd="3" destOrd="0" presId="urn:microsoft.com/office/officeart/2011/layout/CircleProcess"/>
    <dgm:cxn modelId="{0421C2E8-318C-40EE-A8B1-BE51EC1B1DED}" type="presParOf" srcId="{9220D4F4-F2BE-4955-8F07-FF6A7A9B0A15}" destId="{095E52DE-1D06-4658-B3D9-958858964674}" srcOrd="0" destOrd="0" presId="urn:microsoft.com/office/officeart/2011/layout/CircleProcess"/>
    <dgm:cxn modelId="{C7A7412C-9439-4969-B36F-49C015C44895}" type="presParOf" srcId="{627C9C79-D084-4149-95EB-CFA756D713D4}" destId="{302EECA7-584A-4E9E-B0B4-07FF9A521D11}" srcOrd="4" destOrd="0" presId="urn:microsoft.com/office/officeart/2011/layout/CircleProcess"/>
    <dgm:cxn modelId="{3B141A55-1CE1-4EAD-A269-FEE97EC0B819}" type="presParOf" srcId="{302EECA7-584A-4E9E-B0B4-07FF9A521D11}" destId="{DA2D75A2-A96A-4554-A2E9-6F1A174983F2}" srcOrd="0" destOrd="0" presId="urn:microsoft.com/office/officeart/2011/layout/CircleProcess"/>
    <dgm:cxn modelId="{E41D6518-4CF8-479D-9BB5-F72A11CD663A}" type="presParOf" srcId="{627C9C79-D084-4149-95EB-CFA756D713D4}" destId="{202C0199-C48E-4F98-B0BE-67ACEABFD528}"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7DA1D4-980B-4FF7-B267-3A0F106CD22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A1C9075-1D0E-4E5F-B0F8-97FD3220ADC6}">
      <dgm:prSet phldrT="[Text]" custT="1"/>
      <dgm:spPr>
        <a:solidFill>
          <a:schemeClr val="accent5">
            <a:lumMod val="60000"/>
            <a:lumOff val="40000"/>
          </a:schemeClr>
        </a:solidFill>
        <a:ln>
          <a:noFill/>
        </a:ln>
      </dgm:spPr>
      <dgm:t>
        <a:bodyPr/>
        <a:lstStyle/>
        <a:p>
          <a:pPr algn="ctr"/>
          <a:r>
            <a:rPr lang="en-US" sz="2000" b="1" dirty="0"/>
            <a:t>Knowledgeable informants</a:t>
          </a:r>
        </a:p>
      </dgm:t>
    </dgm:pt>
    <dgm:pt modelId="{CA8627AC-3B25-4B2A-916F-81FA4A361C13}" type="parTrans" cxnId="{9183AC7A-DCA3-420D-95C0-B283F5B88C81}">
      <dgm:prSet/>
      <dgm:spPr/>
      <dgm:t>
        <a:bodyPr/>
        <a:lstStyle/>
        <a:p>
          <a:endParaRPr lang="en-US"/>
        </a:p>
      </dgm:t>
    </dgm:pt>
    <dgm:pt modelId="{5C964459-6F64-4CE4-92DF-DD0B357CFA83}" type="sibTrans" cxnId="{9183AC7A-DCA3-420D-95C0-B283F5B88C81}">
      <dgm:prSet/>
      <dgm:spPr/>
      <dgm:t>
        <a:bodyPr/>
        <a:lstStyle/>
        <a:p>
          <a:endParaRPr lang="en-US"/>
        </a:p>
      </dgm:t>
    </dgm:pt>
    <dgm:pt modelId="{29A6DF23-E12D-42B4-A8DB-0F0409930861}" type="pres">
      <dgm:prSet presAssocID="{0E7DA1D4-980B-4FF7-B267-3A0F106CD220}" presName="linear" presStyleCnt="0">
        <dgm:presLayoutVars>
          <dgm:animLvl val="lvl"/>
          <dgm:resizeHandles val="exact"/>
        </dgm:presLayoutVars>
      </dgm:prSet>
      <dgm:spPr/>
    </dgm:pt>
    <dgm:pt modelId="{E69376E5-DB7C-4927-9086-0C2429F261EC}" type="pres">
      <dgm:prSet presAssocID="{DA1C9075-1D0E-4E5F-B0F8-97FD3220ADC6}" presName="parentText" presStyleLbl="node1" presStyleIdx="0" presStyleCnt="1" custScaleY="85912" custLinFactNeighborX="1498" custLinFactNeighborY="-13405">
        <dgm:presLayoutVars>
          <dgm:chMax val="0"/>
          <dgm:bulletEnabled val="1"/>
        </dgm:presLayoutVars>
      </dgm:prSet>
      <dgm:spPr/>
    </dgm:pt>
  </dgm:ptLst>
  <dgm:cxnLst>
    <dgm:cxn modelId="{B628F926-0E3B-41D6-A4EF-16598076E5C3}" type="presOf" srcId="{DA1C9075-1D0E-4E5F-B0F8-97FD3220ADC6}" destId="{E69376E5-DB7C-4927-9086-0C2429F261EC}" srcOrd="0" destOrd="0" presId="urn:microsoft.com/office/officeart/2005/8/layout/vList2"/>
    <dgm:cxn modelId="{9183AC7A-DCA3-420D-95C0-B283F5B88C81}" srcId="{0E7DA1D4-980B-4FF7-B267-3A0F106CD220}" destId="{DA1C9075-1D0E-4E5F-B0F8-97FD3220ADC6}" srcOrd="0" destOrd="0" parTransId="{CA8627AC-3B25-4B2A-916F-81FA4A361C13}" sibTransId="{5C964459-6F64-4CE4-92DF-DD0B357CFA83}"/>
    <dgm:cxn modelId="{361157C1-2323-4E92-A22B-5287DBF68337}" type="presOf" srcId="{0E7DA1D4-980B-4FF7-B267-3A0F106CD220}" destId="{29A6DF23-E12D-42B4-A8DB-0F0409930861}" srcOrd="0" destOrd="0" presId="urn:microsoft.com/office/officeart/2005/8/layout/vList2"/>
    <dgm:cxn modelId="{5858E91B-B125-4E71-887E-24A4862957CF}" type="presParOf" srcId="{29A6DF23-E12D-42B4-A8DB-0F0409930861}" destId="{E69376E5-DB7C-4927-9086-0C2429F261E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32889-2167-47E7-90FC-320165BC97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9C909C-D5AB-4AAD-85AB-94ABA1534DC5}">
      <dgm:prSet/>
      <dgm:spPr/>
      <dgm:t>
        <a:bodyPr/>
        <a:lstStyle/>
        <a:p>
          <a:r>
            <a:rPr lang="en-US" b="1" dirty="0"/>
            <a:t>Pros: </a:t>
          </a:r>
          <a:endParaRPr lang="en-US" dirty="0"/>
        </a:p>
      </dgm:t>
    </dgm:pt>
    <dgm:pt modelId="{2B7C2DE6-46D6-4922-A05E-34F7FE1C86D1}" type="parTrans" cxnId="{FA941CE4-E2FC-4F08-8A5B-D446248F33EA}">
      <dgm:prSet/>
      <dgm:spPr/>
      <dgm:t>
        <a:bodyPr/>
        <a:lstStyle/>
        <a:p>
          <a:endParaRPr lang="en-US"/>
        </a:p>
      </dgm:t>
    </dgm:pt>
    <dgm:pt modelId="{ED872E5A-25A8-407F-BDF7-9DDB1496233B}" type="sibTrans" cxnId="{FA941CE4-E2FC-4F08-8A5B-D446248F33EA}">
      <dgm:prSet/>
      <dgm:spPr/>
      <dgm:t>
        <a:bodyPr/>
        <a:lstStyle/>
        <a:p>
          <a:endParaRPr lang="en-US"/>
        </a:p>
      </dgm:t>
    </dgm:pt>
    <dgm:pt modelId="{990CDB59-2FC0-4477-A7E2-45013098E8CC}">
      <dgm:prSet/>
      <dgm:spPr/>
      <dgm:t>
        <a:bodyPr/>
        <a:lstStyle/>
        <a:p>
          <a:r>
            <a:rPr lang="en-US" dirty="0"/>
            <a:t>To date, the best method we have for estimating abortion incidence</a:t>
          </a:r>
        </a:p>
      </dgm:t>
    </dgm:pt>
    <dgm:pt modelId="{2599376F-4625-4E1F-B0FF-F28BFE74DB0A}" type="parTrans" cxnId="{A4CBF90B-A31C-464C-96FC-838AB1264B32}">
      <dgm:prSet/>
      <dgm:spPr/>
      <dgm:t>
        <a:bodyPr/>
        <a:lstStyle/>
        <a:p>
          <a:endParaRPr lang="en-US"/>
        </a:p>
      </dgm:t>
    </dgm:pt>
    <dgm:pt modelId="{D5F42D53-DDCB-465A-BE22-0FB48B135EBE}" type="sibTrans" cxnId="{A4CBF90B-A31C-464C-96FC-838AB1264B32}">
      <dgm:prSet/>
      <dgm:spPr/>
      <dgm:t>
        <a:bodyPr/>
        <a:lstStyle/>
        <a:p>
          <a:endParaRPr lang="en-US"/>
        </a:p>
      </dgm:t>
    </dgm:pt>
    <dgm:pt modelId="{21B8C836-60F2-4E5A-B334-EC02592EC0FA}">
      <dgm:prSet/>
      <dgm:spPr/>
      <dgm:t>
        <a:bodyPr/>
        <a:lstStyle/>
        <a:p>
          <a:r>
            <a:rPr lang="en-US" b="1" dirty="0"/>
            <a:t>Cons:</a:t>
          </a:r>
          <a:endParaRPr lang="en-US" dirty="0"/>
        </a:p>
      </dgm:t>
    </dgm:pt>
    <dgm:pt modelId="{B0F08358-C7BC-4077-9A2C-06BAA64C40DB}" type="parTrans" cxnId="{5D4EB0C1-9CFB-4FE4-AD7E-BD5194596786}">
      <dgm:prSet/>
      <dgm:spPr/>
      <dgm:t>
        <a:bodyPr/>
        <a:lstStyle/>
        <a:p>
          <a:endParaRPr lang="en-US"/>
        </a:p>
      </dgm:t>
    </dgm:pt>
    <dgm:pt modelId="{A17C5221-CE68-4C3E-A349-C5D474963CF5}" type="sibTrans" cxnId="{5D4EB0C1-9CFB-4FE4-AD7E-BD5194596786}">
      <dgm:prSet/>
      <dgm:spPr/>
      <dgm:t>
        <a:bodyPr/>
        <a:lstStyle/>
        <a:p>
          <a:endParaRPr lang="en-US"/>
        </a:p>
      </dgm:t>
    </dgm:pt>
    <dgm:pt modelId="{E042CF08-E5D9-4D31-B308-68743603AFC3}">
      <dgm:prSet/>
      <dgm:spPr/>
      <dgm:t>
        <a:bodyPr/>
        <a:lstStyle/>
        <a:p>
          <a:r>
            <a:rPr lang="en-US" dirty="0"/>
            <a:t>Annual PAC due to miscarriages estimate is based on old data from the United States</a:t>
          </a:r>
        </a:p>
      </dgm:t>
    </dgm:pt>
    <dgm:pt modelId="{C92CCCB5-2B60-47C6-A1C2-28B4F59CF756}" type="parTrans" cxnId="{A59CBC1A-4203-4A22-8E1E-F42B5260D35F}">
      <dgm:prSet/>
      <dgm:spPr/>
      <dgm:t>
        <a:bodyPr/>
        <a:lstStyle/>
        <a:p>
          <a:endParaRPr lang="en-US"/>
        </a:p>
      </dgm:t>
    </dgm:pt>
    <dgm:pt modelId="{E4A5D0E5-1D40-4954-AC23-238ECAF9ADF0}" type="sibTrans" cxnId="{A59CBC1A-4203-4A22-8E1E-F42B5260D35F}">
      <dgm:prSet/>
      <dgm:spPr/>
      <dgm:t>
        <a:bodyPr/>
        <a:lstStyle/>
        <a:p>
          <a:endParaRPr lang="en-US"/>
        </a:p>
      </dgm:t>
    </dgm:pt>
    <dgm:pt modelId="{0A6B56AF-84A8-4E60-9464-42C1CD82E126}">
      <dgm:prSet/>
      <dgm:spPr/>
      <dgm:t>
        <a:bodyPr/>
        <a:lstStyle/>
        <a:p>
          <a:r>
            <a:rPr lang="en-US" dirty="0"/>
            <a:t>May not be well suited to capture growing use of medication abortion outside of facilities </a:t>
          </a:r>
        </a:p>
      </dgm:t>
    </dgm:pt>
    <dgm:pt modelId="{CFE08BB6-EC03-43C1-9BBA-6A5987AC54B2}" type="parTrans" cxnId="{C0A7DCB8-F6D5-4C4C-8AC2-50A81F4D6CC3}">
      <dgm:prSet/>
      <dgm:spPr/>
      <dgm:t>
        <a:bodyPr/>
        <a:lstStyle/>
        <a:p>
          <a:endParaRPr lang="en-US"/>
        </a:p>
      </dgm:t>
    </dgm:pt>
    <dgm:pt modelId="{872A4D09-75BE-4F30-BD65-1F3699F16E77}" type="sibTrans" cxnId="{C0A7DCB8-F6D5-4C4C-8AC2-50A81F4D6CC3}">
      <dgm:prSet/>
      <dgm:spPr/>
      <dgm:t>
        <a:bodyPr/>
        <a:lstStyle/>
        <a:p>
          <a:endParaRPr lang="en-US"/>
        </a:p>
      </dgm:t>
    </dgm:pt>
    <dgm:pt modelId="{A2091935-7138-4F90-BC07-0C64B616F7CE}">
      <dgm:prSet/>
      <dgm:spPr/>
      <dgm:t>
        <a:bodyPr/>
        <a:lstStyle/>
        <a:p>
          <a:r>
            <a:rPr lang="en-US" dirty="0"/>
            <a:t>Provides critical data on post-abortion care demand and service provision</a:t>
          </a:r>
        </a:p>
      </dgm:t>
    </dgm:pt>
    <dgm:pt modelId="{663F6777-30DF-47A6-B093-555612583750}" type="parTrans" cxnId="{3BCCAABD-6A40-4CFB-8758-B6EFA647E240}">
      <dgm:prSet/>
      <dgm:spPr/>
      <dgm:t>
        <a:bodyPr/>
        <a:lstStyle/>
        <a:p>
          <a:endParaRPr lang="en-US"/>
        </a:p>
      </dgm:t>
    </dgm:pt>
    <dgm:pt modelId="{5CCCC13F-846E-4845-858C-D6F56964E319}" type="sibTrans" cxnId="{3BCCAABD-6A40-4CFB-8758-B6EFA647E240}">
      <dgm:prSet/>
      <dgm:spPr/>
      <dgm:t>
        <a:bodyPr/>
        <a:lstStyle/>
        <a:p>
          <a:endParaRPr lang="en-US"/>
        </a:p>
      </dgm:t>
    </dgm:pt>
    <dgm:pt modelId="{EECB24E7-EA65-4F2C-9EB1-84560B0A1A56}">
      <dgm:prSet/>
      <dgm:spPr/>
      <dgm:t>
        <a:bodyPr/>
        <a:lstStyle/>
        <a:p>
          <a:r>
            <a:rPr lang="en-US" dirty="0"/>
            <a:t>Setting up an appropriate sampling frame of health facilities can be difficult </a:t>
          </a:r>
        </a:p>
      </dgm:t>
    </dgm:pt>
    <dgm:pt modelId="{4C89922D-E10D-4452-9C7D-08B1FD4B5FBF}" type="parTrans" cxnId="{3A5546CD-506A-44DF-ACAD-DFC6EFA47E07}">
      <dgm:prSet/>
      <dgm:spPr/>
      <dgm:t>
        <a:bodyPr/>
        <a:lstStyle/>
        <a:p>
          <a:endParaRPr lang="en-US"/>
        </a:p>
      </dgm:t>
    </dgm:pt>
    <dgm:pt modelId="{DA9B1EB6-650A-4260-B47E-CAF8AF6EBD59}" type="sibTrans" cxnId="{3A5546CD-506A-44DF-ACAD-DFC6EFA47E07}">
      <dgm:prSet/>
      <dgm:spPr/>
      <dgm:t>
        <a:bodyPr/>
        <a:lstStyle/>
        <a:p>
          <a:endParaRPr lang="en-US"/>
        </a:p>
      </dgm:t>
    </dgm:pt>
    <dgm:pt modelId="{6108A40A-82EC-4A6B-A52A-F04FD95569BA}" type="pres">
      <dgm:prSet presAssocID="{1E132889-2167-47E7-90FC-320165BC9754}" presName="linear" presStyleCnt="0">
        <dgm:presLayoutVars>
          <dgm:dir/>
          <dgm:animLvl val="lvl"/>
          <dgm:resizeHandles val="exact"/>
        </dgm:presLayoutVars>
      </dgm:prSet>
      <dgm:spPr/>
    </dgm:pt>
    <dgm:pt modelId="{1E11828A-6455-4DE1-AB4A-1EAC8E8E943E}" type="pres">
      <dgm:prSet presAssocID="{149C909C-D5AB-4AAD-85AB-94ABA1534DC5}" presName="parentLin" presStyleCnt="0"/>
      <dgm:spPr/>
    </dgm:pt>
    <dgm:pt modelId="{9341D4B6-F0FA-4364-9565-C0C335453284}" type="pres">
      <dgm:prSet presAssocID="{149C909C-D5AB-4AAD-85AB-94ABA1534DC5}" presName="parentLeftMargin" presStyleLbl="node1" presStyleIdx="0" presStyleCnt="2"/>
      <dgm:spPr/>
    </dgm:pt>
    <dgm:pt modelId="{88F7DECF-18D1-4D59-B399-F203F974F779}" type="pres">
      <dgm:prSet presAssocID="{149C909C-D5AB-4AAD-85AB-94ABA1534DC5}" presName="parentText" presStyleLbl="node1" presStyleIdx="0" presStyleCnt="2">
        <dgm:presLayoutVars>
          <dgm:chMax val="0"/>
          <dgm:bulletEnabled val="1"/>
        </dgm:presLayoutVars>
      </dgm:prSet>
      <dgm:spPr/>
    </dgm:pt>
    <dgm:pt modelId="{28922E36-4417-4029-A359-CDAE36D9DDE5}" type="pres">
      <dgm:prSet presAssocID="{149C909C-D5AB-4AAD-85AB-94ABA1534DC5}" presName="negativeSpace" presStyleCnt="0"/>
      <dgm:spPr/>
    </dgm:pt>
    <dgm:pt modelId="{80516D85-4AB8-4754-8A3A-3703103994FB}" type="pres">
      <dgm:prSet presAssocID="{149C909C-D5AB-4AAD-85AB-94ABA1534DC5}" presName="childText" presStyleLbl="conFgAcc1" presStyleIdx="0" presStyleCnt="2">
        <dgm:presLayoutVars>
          <dgm:bulletEnabled val="1"/>
        </dgm:presLayoutVars>
      </dgm:prSet>
      <dgm:spPr/>
    </dgm:pt>
    <dgm:pt modelId="{6CCC572D-93EC-46C4-8705-8F7841B8D46B}" type="pres">
      <dgm:prSet presAssocID="{ED872E5A-25A8-407F-BDF7-9DDB1496233B}" presName="spaceBetweenRectangles" presStyleCnt="0"/>
      <dgm:spPr/>
    </dgm:pt>
    <dgm:pt modelId="{190C6F87-BBEC-4DA2-93AB-6DF19423EB56}" type="pres">
      <dgm:prSet presAssocID="{21B8C836-60F2-4E5A-B334-EC02592EC0FA}" presName="parentLin" presStyleCnt="0"/>
      <dgm:spPr/>
    </dgm:pt>
    <dgm:pt modelId="{DBD428D0-D79A-473B-AF92-1BEB43AEF4C7}" type="pres">
      <dgm:prSet presAssocID="{21B8C836-60F2-4E5A-B334-EC02592EC0FA}" presName="parentLeftMargin" presStyleLbl="node1" presStyleIdx="0" presStyleCnt="2"/>
      <dgm:spPr/>
    </dgm:pt>
    <dgm:pt modelId="{AAA6EE72-8221-4681-B1A1-F1F7A1437456}" type="pres">
      <dgm:prSet presAssocID="{21B8C836-60F2-4E5A-B334-EC02592EC0FA}" presName="parentText" presStyleLbl="node1" presStyleIdx="1" presStyleCnt="2">
        <dgm:presLayoutVars>
          <dgm:chMax val="0"/>
          <dgm:bulletEnabled val="1"/>
        </dgm:presLayoutVars>
      </dgm:prSet>
      <dgm:spPr/>
    </dgm:pt>
    <dgm:pt modelId="{70C943BE-78E6-46E1-BA4E-BB9BA7FFB038}" type="pres">
      <dgm:prSet presAssocID="{21B8C836-60F2-4E5A-B334-EC02592EC0FA}" presName="negativeSpace" presStyleCnt="0"/>
      <dgm:spPr/>
    </dgm:pt>
    <dgm:pt modelId="{52A13D55-F9EE-4434-B7F8-16B84FA7BFBD}" type="pres">
      <dgm:prSet presAssocID="{21B8C836-60F2-4E5A-B334-EC02592EC0FA}" presName="childText" presStyleLbl="conFgAcc1" presStyleIdx="1" presStyleCnt="2">
        <dgm:presLayoutVars>
          <dgm:bulletEnabled val="1"/>
        </dgm:presLayoutVars>
      </dgm:prSet>
      <dgm:spPr/>
    </dgm:pt>
  </dgm:ptLst>
  <dgm:cxnLst>
    <dgm:cxn modelId="{A4CBF90B-A31C-464C-96FC-838AB1264B32}" srcId="{149C909C-D5AB-4AAD-85AB-94ABA1534DC5}" destId="{990CDB59-2FC0-4477-A7E2-45013098E8CC}" srcOrd="0" destOrd="0" parTransId="{2599376F-4625-4E1F-B0FF-F28BFE74DB0A}" sibTransId="{D5F42D53-DDCB-465A-BE22-0FB48B135EBE}"/>
    <dgm:cxn modelId="{A59CBC1A-4203-4A22-8E1E-F42B5260D35F}" srcId="{21B8C836-60F2-4E5A-B334-EC02592EC0FA}" destId="{E042CF08-E5D9-4D31-B308-68743603AFC3}" srcOrd="0" destOrd="0" parTransId="{C92CCCB5-2B60-47C6-A1C2-28B4F59CF756}" sibTransId="{E4A5D0E5-1D40-4954-AC23-238ECAF9ADF0}"/>
    <dgm:cxn modelId="{4F2E4E2D-BF51-4152-9A37-29F44CAA0A30}" type="presOf" srcId="{990CDB59-2FC0-4477-A7E2-45013098E8CC}" destId="{80516D85-4AB8-4754-8A3A-3703103994FB}" srcOrd="0" destOrd="0" presId="urn:microsoft.com/office/officeart/2005/8/layout/list1"/>
    <dgm:cxn modelId="{4761CE35-1304-4284-A31B-EC92C55DD031}" type="presOf" srcId="{21B8C836-60F2-4E5A-B334-EC02592EC0FA}" destId="{DBD428D0-D79A-473B-AF92-1BEB43AEF4C7}" srcOrd="0" destOrd="0" presId="urn:microsoft.com/office/officeart/2005/8/layout/list1"/>
    <dgm:cxn modelId="{82F1833E-B81F-436C-8E72-150637A86D77}" type="presOf" srcId="{21B8C836-60F2-4E5A-B334-EC02592EC0FA}" destId="{AAA6EE72-8221-4681-B1A1-F1F7A1437456}" srcOrd="1" destOrd="0" presId="urn:microsoft.com/office/officeart/2005/8/layout/list1"/>
    <dgm:cxn modelId="{83732350-FAE6-44B5-8A68-79B6F96B9A84}" type="presOf" srcId="{149C909C-D5AB-4AAD-85AB-94ABA1534DC5}" destId="{9341D4B6-F0FA-4364-9565-C0C335453284}" srcOrd="0" destOrd="0" presId="urn:microsoft.com/office/officeart/2005/8/layout/list1"/>
    <dgm:cxn modelId="{5AA4E779-D965-4988-A575-3C4D7AFA4B6B}" type="presOf" srcId="{0A6B56AF-84A8-4E60-9464-42C1CD82E126}" destId="{52A13D55-F9EE-4434-B7F8-16B84FA7BFBD}" srcOrd="0" destOrd="1" presId="urn:microsoft.com/office/officeart/2005/8/layout/list1"/>
    <dgm:cxn modelId="{E91AD288-EAEC-4BBA-8D79-5E6AD84615A2}" type="presOf" srcId="{EECB24E7-EA65-4F2C-9EB1-84560B0A1A56}" destId="{52A13D55-F9EE-4434-B7F8-16B84FA7BFBD}" srcOrd="0" destOrd="2" presId="urn:microsoft.com/office/officeart/2005/8/layout/list1"/>
    <dgm:cxn modelId="{E8C9F798-5A26-4E13-BAB9-5E29E193369D}" type="presOf" srcId="{E042CF08-E5D9-4D31-B308-68743603AFC3}" destId="{52A13D55-F9EE-4434-B7F8-16B84FA7BFBD}" srcOrd="0" destOrd="0" presId="urn:microsoft.com/office/officeart/2005/8/layout/list1"/>
    <dgm:cxn modelId="{3EEA6AA4-7E4F-41CF-B846-AA1493F18B50}" type="presOf" srcId="{149C909C-D5AB-4AAD-85AB-94ABA1534DC5}" destId="{88F7DECF-18D1-4D59-B399-F203F974F779}" srcOrd="1" destOrd="0" presId="urn:microsoft.com/office/officeart/2005/8/layout/list1"/>
    <dgm:cxn modelId="{C0A7DCB8-F6D5-4C4C-8AC2-50A81F4D6CC3}" srcId="{21B8C836-60F2-4E5A-B334-EC02592EC0FA}" destId="{0A6B56AF-84A8-4E60-9464-42C1CD82E126}" srcOrd="1" destOrd="0" parTransId="{CFE08BB6-EC03-43C1-9BBA-6A5987AC54B2}" sibTransId="{872A4D09-75BE-4F30-BD65-1F3699F16E77}"/>
    <dgm:cxn modelId="{3BCCAABD-6A40-4CFB-8758-B6EFA647E240}" srcId="{149C909C-D5AB-4AAD-85AB-94ABA1534DC5}" destId="{A2091935-7138-4F90-BC07-0C64B616F7CE}" srcOrd="1" destOrd="0" parTransId="{663F6777-30DF-47A6-B093-555612583750}" sibTransId="{5CCCC13F-846E-4845-858C-D6F56964E319}"/>
    <dgm:cxn modelId="{5D4EB0C1-9CFB-4FE4-AD7E-BD5194596786}" srcId="{1E132889-2167-47E7-90FC-320165BC9754}" destId="{21B8C836-60F2-4E5A-B334-EC02592EC0FA}" srcOrd="1" destOrd="0" parTransId="{B0F08358-C7BC-4077-9A2C-06BAA64C40DB}" sibTransId="{A17C5221-CE68-4C3E-A349-C5D474963CF5}"/>
    <dgm:cxn modelId="{36CD65CC-C251-4D06-A473-93E0E3FBD825}" type="presOf" srcId="{A2091935-7138-4F90-BC07-0C64B616F7CE}" destId="{80516D85-4AB8-4754-8A3A-3703103994FB}" srcOrd="0" destOrd="1" presId="urn:microsoft.com/office/officeart/2005/8/layout/list1"/>
    <dgm:cxn modelId="{3A5546CD-506A-44DF-ACAD-DFC6EFA47E07}" srcId="{21B8C836-60F2-4E5A-B334-EC02592EC0FA}" destId="{EECB24E7-EA65-4F2C-9EB1-84560B0A1A56}" srcOrd="2" destOrd="0" parTransId="{4C89922D-E10D-4452-9C7D-08B1FD4B5FBF}" sibTransId="{DA9B1EB6-650A-4260-B47E-CAF8AF6EBD59}"/>
    <dgm:cxn modelId="{FA941CE4-E2FC-4F08-8A5B-D446248F33EA}" srcId="{1E132889-2167-47E7-90FC-320165BC9754}" destId="{149C909C-D5AB-4AAD-85AB-94ABA1534DC5}" srcOrd="0" destOrd="0" parTransId="{2B7C2DE6-46D6-4922-A05E-34F7FE1C86D1}" sibTransId="{ED872E5A-25A8-407F-BDF7-9DDB1496233B}"/>
    <dgm:cxn modelId="{1F80F2FC-847E-4744-961E-245B5A2CE69A}" type="presOf" srcId="{1E132889-2167-47E7-90FC-320165BC9754}" destId="{6108A40A-82EC-4A6B-A52A-F04FD95569BA}" srcOrd="0" destOrd="0" presId="urn:microsoft.com/office/officeart/2005/8/layout/list1"/>
    <dgm:cxn modelId="{31782843-263D-4848-9EED-12AEA370A3A6}" type="presParOf" srcId="{6108A40A-82EC-4A6B-A52A-F04FD95569BA}" destId="{1E11828A-6455-4DE1-AB4A-1EAC8E8E943E}" srcOrd="0" destOrd="0" presId="urn:microsoft.com/office/officeart/2005/8/layout/list1"/>
    <dgm:cxn modelId="{FAF7E423-D23A-4C3A-8ED3-54537A282984}" type="presParOf" srcId="{1E11828A-6455-4DE1-AB4A-1EAC8E8E943E}" destId="{9341D4B6-F0FA-4364-9565-C0C335453284}" srcOrd="0" destOrd="0" presId="urn:microsoft.com/office/officeart/2005/8/layout/list1"/>
    <dgm:cxn modelId="{78753435-CBDD-4282-B436-696BA82F4C10}" type="presParOf" srcId="{1E11828A-6455-4DE1-AB4A-1EAC8E8E943E}" destId="{88F7DECF-18D1-4D59-B399-F203F974F779}" srcOrd="1" destOrd="0" presId="urn:microsoft.com/office/officeart/2005/8/layout/list1"/>
    <dgm:cxn modelId="{38CE1766-DE86-4C49-89A8-CE74B153B737}" type="presParOf" srcId="{6108A40A-82EC-4A6B-A52A-F04FD95569BA}" destId="{28922E36-4417-4029-A359-CDAE36D9DDE5}" srcOrd="1" destOrd="0" presId="urn:microsoft.com/office/officeart/2005/8/layout/list1"/>
    <dgm:cxn modelId="{6966B776-8C8D-431B-B698-066BF17D41D8}" type="presParOf" srcId="{6108A40A-82EC-4A6B-A52A-F04FD95569BA}" destId="{80516D85-4AB8-4754-8A3A-3703103994FB}" srcOrd="2" destOrd="0" presId="urn:microsoft.com/office/officeart/2005/8/layout/list1"/>
    <dgm:cxn modelId="{7F5F8364-146E-454D-9049-D2FDC186B0E3}" type="presParOf" srcId="{6108A40A-82EC-4A6B-A52A-F04FD95569BA}" destId="{6CCC572D-93EC-46C4-8705-8F7841B8D46B}" srcOrd="3" destOrd="0" presId="urn:microsoft.com/office/officeart/2005/8/layout/list1"/>
    <dgm:cxn modelId="{811B6305-9B9D-4107-B2CB-702981676284}" type="presParOf" srcId="{6108A40A-82EC-4A6B-A52A-F04FD95569BA}" destId="{190C6F87-BBEC-4DA2-93AB-6DF19423EB56}" srcOrd="4" destOrd="0" presId="urn:microsoft.com/office/officeart/2005/8/layout/list1"/>
    <dgm:cxn modelId="{48D4B83E-A730-4C77-8586-AD98A6304C76}" type="presParOf" srcId="{190C6F87-BBEC-4DA2-93AB-6DF19423EB56}" destId="{DBD428D0-D79A-473B-AF92-1BEB43AEF4C7}" srcOrd="0" destOrd="0" presId="urn:microsoft.com/office/officeart/2005/8/layout/list1"/>
    <dgm:cxn modelId="{575FDC3C-6673-4668-BAB7-A6095502C771}" type="presParOf" srcId="{190C6F87-BBEC-4DA2-93AB-6DF19423EB56}" destId="{AAA6EE72-8221-4681-B1A1-F1F7A1437456}" srcOrd="1" destOrd="0" presId="urn:microsoft.com/office/officeart/2005/8/layout/list1"/>
    <dgm:cxn modelId="{102A0EC5-9A8B-4903-81C6-792B133840F6}" type="presParOf" srcId="{6108A40A-82EC-4A6B-A52A-F04FD95569BA}" destId="{70C943BE-78E6-46E1-BA4E-BB9BA7FFB038}" srcOrd="5" destOrd="0" presId="urn:microsoft.com/office/officeart/2005/8/layout/list1"/>
    <dgm:cxn modelId="{2F620BE2-DAF2-4401-A875-73F100026831}" type="presParOf" srcId="{6108A40A-82EC-4A6B-A52A-F04FD95569BA}" destId="{52A13D55-F9EE-4434-B7F8-16B84FA7BF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32889-2167-47E7-90FC-320165BC97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9C909C-D5AB-4AAD-85AB-94ABA1534DC5}">
      <dgm:prSet/>
      <dgm:spPr/>
      <dgm:t>
        <a:bodyPr/>
        <a:lstStyle/>
        <a:p>
          <a:r>
            <a:rPr lang="en-US" b="1" dirty="0"/>
            <a:t>Pros: </a:t>
          </a:r>
          <a:endParaRPr lang="en-US" dirty="0"/>
        </a:p>
      </dgm:t>
    </dgm:pt>
    <dgm:pt modelId="{2B7C2DE6-46D6-4922-A05E-34F7FE1C86D1}" type="parTrans" cxnId="{FA941CE4-E2FC-4F08-8A5B-D446248F33EA}">
      <dgm:prSet/>
      <dgm:spPr/>
      <dgm:t>
        <a:bodyPr/>
        <a:lstStyle/>
        <a:p>
          <a:endParaRPr lang="en-US"/>
        </a:p>
      </dgm:t>
    </dgm:pt>
    <dgm:pt modelId="{ED872E5A-25A8-407F-BDF7-9DDB1496233B}" type="sibTrans" cxnId="{FA941CE4-E2FC-4F08-8A5B-D446248F33EA}">
      <dgm:prSet/>
      <dgm:spPr/>
      <dgm:t>
        <a:bodyPr/>
        <a:lstStyle/>
        <a:p>
          <a:endParaRPr lang="en-US"/>
        </a:p>
      </dgm:t>
    </dgm:pt>
    <dgm:pt modelId="{990CDB59-2FC0-4477-A7E2-45013098E8CC}">
      <dgm:prSet/>
      <dgm:spPr/>
      <dgm:t>
        <a:bodyPr/>
        <a:lstStyle/>
        <a:p>
          <a:r>
            <a:rPr lang="en-US" dirty="0"/>
            <a:t>Better abortion reporting: Respondents may be </a:t>
          </a:r>
          <a:r>
            <a:rPr lang="en-US" dirty="0">
              <a:solidFill>
                <a:srgbClr val="047A8C"/>
              </a:solidFill>
            </a:rPr>
            <a:t>more willing </a:t>
          </a:r>
          <a:r>
            <a:rPr lang="en-US" dirty="0"/>
            <a:t>to talk about their friends’ abortions (as long as these friends cannot be identified)</a:t>
          </a:r>
        </a:p>
      </dgm:t>
    </dgm:pt>
    <dgm:pt modelId="{2599376F-4625-4E1F-B0FF-F28BFE74DB0A}" type="parTrans" cxnId="{A4CBF90B-A31C-464C-96FC-838AB1264B32}">
      <dgm:prSet/>
      <dgm:spPr/>
      <dgm:t>
        <a:bodyPr/>
        <a:lstStyle/>
        <a:p>
          <a:endParaRPr lang="en-US"/>
        </a:p>
      </dgm:t>
    </dgm:pt>
    <dgm:pt modelId="{D5F42D53-DDCB-465A-BE22-0FB48B135EBE}" type="sibTrans" cxnId="{A4CBF90B-A31C-464C-96FC-838AB1264B32}">
      <dgm:prSet/>
      <dgm:spPr/>
      <dgm:t>
        <a:bodyPr/>
        <a:lstStyle/>
        <a:p>
          <a:endParaRPr lang="en-US"/>
        </a:p>
      </dgm:t>
    </dgm:pt>
    <dgm:pt modelId="{BAA4CC56-A0C4-4E5C-8B97-89ED38EDB543}">
      <dgm:prSet/>
      <dgm:spPr/>
      <dgm:t>
        <a:bodyPr/>
        <a:lstStyle/>
        <a:p>
          <a:r>
            <a:rPr lang="en-US" dirty="0"/>
            <a:t>Larger sample size</a:t>
          </a:r>
        </a:p>
      </dgm:t>
    </dgm:pt>
    <dgm:pt modelId="{707088F0-7499-443E-9883-E3027B8090C2}" type="parTrans" cxnId="{4C6D47E1-A0B0-4B97-AA26-84E052632C32}">
      <dgm:prSet/>
      <dgm:spPr/>
      <dgm:t>
        <a:bodyPr/>
        <a:lstStyle/>
        <a:p>
          <a:endParaRPr lang="en-US"/>
        </a:p>
      </dgm:t>
    </dgm:pt>
    <dgm:pt modelId="{782C73F7-CB0F-421C-A4BF-6BC75DA2D784}" type="sibTrans" cxnId="{4C6D47E1-A0B0-4B97-AA26-84E052632C32}">
      <dgm:prSet/>
      <dgm:spPr/>
      <dgm:t>
        <a:bodyPr/>
        <a:lstStyle/>
        <a:p>
          <a:endParaRPr lang="en-US"/>
        </a:p>
      </dgm:t>
    </dgm:pt>
    <dgm:pt modelId="{21B8C836-60F2-4E5A-B334-EC02592EC0FA}">
      <dgm:prSet/>
      <dgm:spPr/>
      <dgm:t>
        <a:bodyPr/>
        <a:lstStyle/>
        <a:p>
          <a:r>
            <a:rPr lang="en-US" b="1" dirty="0"/>
            <a:t>Cons:</a:t>
          </a:r>
          <a:endParaRPr lang="en-US" dirty="0"/>
        </a:p>
      </dgm:t>
    </dgm:pt>
    <dgm:pt modelId="{B0F08358-C7BC-4077-9A2C-06BAA64C40DB}" type="parTrans" cxnId="{5D4EB0C1-9CFB-4FE4-AD7E-BD5194596786}">
      <dgm:prSet/>
      <dgm:spPr/>
      <dgm:t>
        <a:bodyPr/>
        <a:lstStyle/>
        <a:p>
          <a:endParaRPr lang="en-US"/>
        </a:p>
      </dgm:t>
    </dgm:pt>
    <dgm:pt modelId="{A17C5221-CE68-4C3E-A349-C5D474963CF5}" type="sibTrans" cxnId="{5D4EB0C1-9CFB-4FE4-AD7E-BD5194596786}">
      <dgm:prSet/>
      <dgm:spPr/>
      <dgm:t>
        <a:bodyPr/>
        <a:lstStyle/>
        <a:p>
          <a:endParaRPr lang="en-US"/>
        </a:p>
      </dgm:t>
    </dgm:pt>
    <dgm:pt modelId="{E042CF08-E5D9-4D31-B308-68743603AFC3}">
      <dgm:prSet/>
      <dgm:spPr/>
      <dgm:t>
        <a:bodyPr/>
        <a:lstStyle/>
        <a:p>
          <a:r>
            <a:rPr lang="en-US" dirty="0"/>
            <a:t>Biased samples and missing data </a:t>
          </a:r>
        </a:p>
      </dgm:t>
    </dgm:pt>
    <dgm:pt modelId="{C92CCCB5-2B60-47C6-A1C2-28B4F59CF756}" type="parTrans" cxnId="{A59CBC1A-4203-4A22-8E1E-F42B5260D35F}">
      <dgm:prSet/>
      <dgm:spPr/>
      <dgm:t>
        <a:bodyPr/>
        <a:lstStyle/>
        <a:p>
          <a:endParaRPr lang="en-US"/>
        </a:p>
      </dgm:t>
    </dgm:pt>
    <dgm:pt modelId="{E4A5D0E5-1D40-4954-AC23-238ECAF9ADF0}" type="sibTrans" cxnId="{A59CBC1A-4203-4A22-8E1E-F42B5260D35F}">
      <dgm:prSet/>
      <dgm:spPr/>
      <dgm:t>
        <a:bodyPr/>
        <a:lstStyle/>
        <a:p>
          <a:endParaRPr lang="en-US"/>
        </a:p>
      </dgm:t>
    </dgm:pt>
    <dgm:pt modelId="{CBF7E9E8-F296-45EA-A772-F8D7E195ADDF}">
      <dgm:prSet/>
      <dgm:spPr/>
      <dgm:t>
        <a:bodyPr/>
        <a:lstStyle/>
        <a:p>
          <a:r>
            <a:rPr lang="en-US" dirty="0"/>
            <a:t>Respondents  more likely know if any of her </a:t>
          </a:r>
          <a:r>
            <a:rPr lang="en-US" dirty="0">
              <a:solidFill>
                <a:srgbClr val="047A8C"/>
              </a:solidFill>
            </a:rPr>
            <a:t>closest friends </a:t>
          </a:r>
          <a:r>
            <a:rPr lang="en-US" dirty="0"/>
            <a:t>have had an abortion</a:t>
          </a:r>
        </a:p>
      </dgm:t>
    </dgm:pt>
    <dgm:pt modelId="{346CAECD-AB03-40B5-98E0-AFC497233253}" type="parTrans" cxnId="{4C95B40F-8AC6-43D8-8096-99FA896497A1}">
      <dgm:prSet/>
      <dgm:spPr/>
      <dgm:t>
        <a:bodyPr/>
        <a:lstStyle/>
        <a:p>
          <a:endParaRPr lang="en-US"/>
        </a:p>
      </dgm:t>
    </dgm:pt>
    <dgm:pt modelId="{CF56FA48-BEE9-48F2-BBB9-6198232532E4}" type="sibTrans" cxnId="{4C95B40F-8AC6-43D8-8096-99FA896497A1}">
      <dgm:prSet/>
      <dgm:spPr/>
      <dgm:t>
        <a:bodyPr/>
        <a:lstStyle/>
        <a:p>
          <a:endParaRPr lang="en-US"/>
        </a:p>
      </dgm:t>
    </dgm:pt>
    <dgm:pt modelId="{9CF6A710-6B0F-46B2-B5CA-A32E3BC0D59D}">
      <dgm:prSet/>
      <dgm:spPr/>
      <dgm:t>
        <a:bodyPr/>
        <a:lstStyle/>
        <a:p>
          <a:r>
            <a:rPr lang="en-US" dirty="0"/>
            <a:t>Little is known about motivations, circumstances, and timing of abortion disclosure between social network members</a:t>
          </a:r>
        </a:p>
      </dgm:t>
    </dgm:pt>
    <dgm:pt modelId="{7A0E7904-C7F7-40B9-9A54-55EE8543A94E}" type="parTrans" cxnId="{57F84C8D-6BEC-4181-8E0F-3B1EC1D3A7FC}">
      <dgm:prSet/>
      <dgm:spPr/>
      <dgm:t>
        <a:bodyPr/>
        <a:lstStyle/>
        <a:p>
          <a:endParaRPr lang="en-US"/>
        </a:p>
      </dgm:t>
    </dgm:pt>
    <dgm:pt modelId="{9B99AD07-9815-4D04-AE49-31187A9014EC}" type="sibTrans" cxnId="{57F84C8D-6BEC-4181-8E0F-3B1EC1D3A7FC}">
      <dgm:prSet/>
      <dgm:spPr/>
      <dgm:t>
        <a:bodyPr/>
        <a:lstStyle/>
        <a:p>
          <a:endParaRPr lang="en-US"/>
        </a:p>
      </dgm:t>
    </dgm:pt>
    <dgm:pt modelId="{D1617450-E37E-435C-BBA6-F47A9916541B}">
      <dgm:prSet/>
      <dgm:spPr/>
      <dgm:t>
        <a:bodyPr/>
        <a:lstStyle/>
        <a:p>
          <a:r>
            <a:rPr lang="en-US" dirty="0"/>
            <a:t>Possible continued underreporting of abortion, even with third-party reporting; overreporting when transmission bias accounted for </a:t>
          </a:r>
        </a:p>
      </dgm:t>
    </dgm:pt>
    <dgm:pt modelId="{FD9BF0F7-24C9-4061-8F71-315B1865FF1F}" type="parTrans" cxnId="{32343839-F796-4FAB-BDF4-2E1C8EC01610}">
      <dgm:prSet/>
      <dgm:spPr/>
      <dgm:t>
        <a:bodyPr/>
        <a:lstStyle/>
        <a:p>
          <a:endParaRPr lang="en-US"/>
        </a:p>
      </dgm:t>
    </dgm:pt>
    <dgm:pt modelId="{290C9CEF-FD0B-4D90-ABE9-80DFF7BD7C89}" type="sibTrans" cxnId="{32343839-F796-4FAB-BDF4-2E1C8EC01610}">
      <dgm:prSet/>
      <dgm:spPr/>
      <dgm:t>
        <a:bodyPr/>
        <a:lstStyle/>
        <a:p>
          <a:endParaRPr lang="en-US"/>
        </a:p>
      </dgm:t>
    </dgm:pt>
    <dgm:pt modelId="{E22D0DAA-F4E8-4BA1-956A-04219C4E3DCD}">
      <dgm:prSet/>
      <dgm:spPr/>
      <dgm:t>
        <a:bodyPr/>
        <a:lstStyle/>
        <a:p>
          <a:r>
            <a:rPr lang="en-US" dirty="0"/>
            <a:t>Relevance of confidante social tie definition </a:t>
          </a:r>
        </a:p>
      </dgm:t>
    </dgm:pt>
    <dgm:pt modelId="{1C9E3C70-6B46-459C-AECB-EA13EE51570F}" type="parTrans" cxnId="{7E196831-1FA8-4FC0-8904-56735D1DAF98}">
      <dgm:prSet/>
      <dgm:spPr/>
      <dgm:t>
        <a:bodyPr/>
        <a:lstStyle/>
        <a:p>
          <a:endParaRPr lang="en-US"/>
        </a:p>
      </dgm:t>
    </dgm:pt>
    <dgm:pt modelId="{EAB8AD21-83D9-4A2C-BB0F-977E491FB518}" type="sibTrans" cxnId="{7E196831-1FA8-4FC0-8904-56735D1DAF98}">
      <dgm:prSet/>
      <dgm:spPr/>
      <dgm:t>
        <a:bodyPr/>
        <a:lstStyle/>
        <a:p>
          <a:endParaRPr lang="en-US"/>
        </a:p>
      </dgm:t>
    </dgm:pt>
    <dgm:pt modelId="{6108A40A-82EC-4A6B-A52A-F04FD95569BA}" type="pres">
      <dgm:prSet presAssocID="{1E132889-2167-47E7-90FC-320165BC9754}" presName="linear" presStyleCnt="0">
        <dgm:presLayoutVars>
          <dgm:dir/>
          <dgm:animLvl val="lvl"/>
          <dgm:resizeHandles val="exact"/>
        </dgm:presLayoutVars>
      </dgm:prSet>
      <dgm:spPr/>
    </dgm:pt>
    <dgm:pt modelId="{1E11828A-6455-4DE1-AB4A-1EAC8E8E943E}" type="pres">
      <dgm:prSet presAssocID="{149C909C-D5AB-4AAD-85AB-94ABA1534DC5}" presName="parentLin" presStyleCnt="0"/>
      <dgm:spPr/>
    </dgm:pt>
    <dgm:pt modelId="{9341D4B6-F0FA-4364-9565-C0C335453284}" type="pres">
      <dgm:prSet presAssocID="{149C909C-D5AB-4AAD-85AB-94ABA1534DC5}" presName="parentLeftMargin" presStyleLbl="node1" presStyleIdx="0" presStyleCnt="2"/>
      <dgm:spPr/>
    </dgm:pt>
    <dgm:pt modelId="{88F7DECF-18D1-4D59-B399-F203F974F779}" type="pres">
      <dgm:prSet presAssocID="{149C909C-D5AB-4AAD-85AB-94ABA1534DC5}" presName="parentText" presStyleLbl="node1" presStyleIdx="0" presStyleCnt="2">
        <dgm:presLayoutVars>
          <dgm:chMax val="0"/>
          <dgm:bulletEnabled val="1"/>
        </dgm:presLayoutVars>
      </dgm:prSet>
      <dgm:spPr/>
    </dgm:pt>
    <dgm:pt modelId="{28922E36-4417-4029-A359-CDAE36D9DDE5}" type="pres">
      <dgm:prSet presAssocID="{149C909C-D5AB-4AAD-85AB-94ABA1534DC5}" presName="negativeSpace" presStyleCnt="0"/>
      <dgm:spPr/>
    </dgm:pt>
    <dgm:pt modelId="{80516D85-4AB8-4754-8A3A-3703103994FB}" type="pres">
      <dgm:prSet presAssocID="{149C909C-D5AB-4AAD-85AB-94ABA1534DC5}" presName="childText" presStyleLbl="conFgAcc1" presStyleIdx="0" presStyleCnt="2">
        <dgm:presLayoutVars>
          <dgm:bulletEnabled val="1"/>
        </dgm:presLayoutVars>
      </dgm:prSet>
      <dgm:spPr/>
    </dgm:pt>
    <dgm:pt modelId="{6CCC572D-93EC-46C4-8705-8F7841B8D46B}" type="pres">
      <dgm:prSet presAssocID="{ED872E5A-25A8-407F-BDF7-9DDB1496233B}" presName="spaceBetweenRectangles" presStyleCnt="0"/>
      <dgm:spPr/>
    </dgm:pt>
    <dgm:pt modelId="{190C6F87-BBEC-4DA2-93AB-6DF19423EB56}" type="pres">
      <dgm:prSet presAssocID="{21B8C836-60F2-4E5A-B334-EC02592EC0FA}" presName="parentLin" presStyleCnt="0"/>
      <dgm:spPr/>
    </dgm:pt>
    <dgm:pt modelId="{DBD428D0-D79A-473B-AF92-1BEB43AEF4C7}" type="pres">
      <dgm:prSet presAssocID="{21B8C836-60F2-4E5A-B334-EC02592EC0FA}" presName="parentLeftMargin" presStyleLbl="node1" presStyleIdx="0" presStyleCnt="2"/>
      <dgm:spPr/>
    </dgm:pt>
    <dgm:pt modelId="{AAA6EE72-8221-4681-B1A1-F1F7A1437456}" type="pres">
      <dgm:prSet presAssocID="{21B8C836-60F2-4E5A-B334-EC02592EC0FA}" presName="parentText" presStyleLbl="node1" presStyleIdx="1" presStyleCnt="2">
        <dgm:presLayoutVars>
          <dgm:chMax val="0"/>
          <dgm:bulletEnabled val="1"/>
        </dgm:presLayoutVars>
      </dgm:prSet>
      <dgm:spPr/>
    </dgm:pt>
    <dgm:pt modelId="{70C943BE-78E6-46E1-BA4E-BB9BA7FFB038}" type="pres">
      <dgm:prSet presAssocID="{21B8C836-60F2-4E5A-B334-EC02592EC0FA}" presName="negativeSpace" presStyleCnt="0"/>
      <dgm:spPr/>
    </dgm:pt>
    <dgm:pt modelId="{52A13D55-F9EE-4434-B7F8-16B84FA7BFBD}" type="pres">
      <dgm:prSet presAssocID="{21B8C836-60F2-4E5A-B334-EC02592EC0FA}" presName="childText" presStyleLbl="conFgAcc1" presStyleIdx="1" presStyleCnt="2">
        <dgm:presLayoutVars>
          <dgm:bulletEnabled val="1"/>
        </dgm:presLayoutVars>
      </dgm:prSet>
      <dgm:spPr/>
    </dgm:pt>
  </dgm:ptLst>
  <dgm:cxnLst>
    <dgm:cxn modelId="{A4CBF90B-A31C-464C-96FC-838AB1264B32}" srcId="{149C909C-D5AB-4AAD-85AB-94ABA1534DC5}" destId="{990CDB59-2FC0-4477-A7E2-45013098E8CC}" srcOrd="0" destOrd="0" parTransId="{2599376F-4625-4E1F-B0FF-F28BFE74DB0A}" sibTransId="{D5F42D53-DDCB-465A-BE22-0FB48B135EBE}"/>
    <dgm:cxn modelId="{4C95B40F-8AC6-43D8-8096-99FA896497A1}" srcId="{149C909C-D5AB-4AAD-85AB-94ABA1534DC5}" destId="{CBF7E9E8-F296-45EA-A772-F8D7E195ADDF}" srcOrd="2" destOrd="0" parTransId="{346CAECD-AB03-40B5-98E0-AFC497233253}" sibTransId="{CF56FA48-BEE9-48F2-BBB9-6198232532E4}"/>
    <dgm:cxn modelId="{A59CBC1A-4203-4A22-8E1E-F42B5260D35F}" srcId="{21B8C836-60F2-4E5A-B334-EC02592EC0FA}" destId="{E042CF08-E5D9-4D31-B308-68743603AFC3}" srcOrd="0" destOrd="0" parTransId="{C92CCCB5-2B60-47C6-A1C2-28B4F59CF756}" sibTransId="{E4A5D0E5-1D40-4954-AC23-238ECAF9ADF0}"/>
    <dgm:cxn modelId="{B23B441E-C91B-4EF5-84F0-E256CD945DBA}" type="presOf" srcId="{CBF7E9E8-F296-45EA-A772-F8D7E195ADDF}" destId="{80516D85-4AB8-4754-8A3A-3703103994FB}" srcOrd="0" destOrd="2" presId="urn:microsoft.com/office/officeart/2005/8/layout/list1"/>
    <dgm:cxn modelId="{4F2E4E2D-BF51-4152-9A37-29F44CAA0A30}" type="presOf" srcId="{990CDB59-2FC0-4477-A7E2-45013098E8CC}" destId="{80516D85-4AB8-4754-8A3A-3703103994FB}" srcOrd="0" destOrd="0" presId="urn:microsoft.com/office/officeart/2005/8/layout/list1"/>
    <dgm:cxn modelId="{7E196831-1FA8-4FC0-8904-56735D1DAF98}" srcId="{21B8C836-60F2-4E5A-B334-EC02592EC0FA}" destId="{E22D0DAA-F4E8-4BA1-956A-04219C4E3DCD}" srcOrd="3" destOrd="0" parTransId="{1C9E3C70-6B46-459C-AECB-EA13EE51570F}" sibTransId="{EAB8AD21-83D9-4A2C-BB0F-977E491FB518}"/>
    <dgm:cxn modelId="{4761CE35-1304-4284-A31B-EC92C55DD031}" type="presOf" srcId="{21B8C836-60F2-4E5A-B334-EC02592EC0FA}" destId="{DBD428D0-D79A-473B-AF92-1BEB43AEF4C7}" srcOrd="0" destOrd="0" presId="urn:microsoft.com/office/officeart/2005/8/layout/list1"/>
    <dgm:cxn modelId="{32343839-F796-4FAB-BDF4-2E1C8EC01610}" srcId="{21B8C836-60F2-4E5A-B334-EC02592EC0FA}" destId="{D1617450-E37E-435C-BBA6-F47A9916541B}" srcOrd="2" destOrd="0" parTransId="{FD9BF0F7-24C9-4061-8F71-315B1865FF1F}" sibTransId="{290C9CEF-FD0B-4D90-ABE9-80DFF7BD7C89}"/>
    <dgm:cxn modelId="{82F1833E-B81F-436C-8E72-150637A86D77}" type="presOf" srcId="{21B8C836-60F2-4E5A-B334-EC02592EC0FA}" destId="{AAA6EE72-8221-4681-B1A1-F1F7A1437456}" srcOrd="1" destOrd="0" presId="urn:microsoft.com/office/officeart/2005/8/layout/list1"/>
    <dgm:cxn modelId="{18F89E68-2CC4-4D16-9836-EADCA32E113F}" type="presOf" srcId="{E22D0DAA-F4E8-4BA1-956A-04219C4E3DCD}" destId="{52A13D55-F9EE-4434-B7F8-16B84FA7BFBD}" srcOrd="0" destOrd="3" presId="urn:microsoft.com/office/officeart/2005/8/layout/list1"/>
    <dgm:cxn modelId="{83732350-FAE6-44B5-8A68-79B6F96B9A84}" type="presOf" srcId="{149C909C-D5AB-4AAD-85AB-94ABA1534DC5}" destId="{9341D4B6-F0FA-4364-9565-C0C335453284}" srcOrd="0" destOrd="0" presId="urn:microsoft.com/office/officeart/2005/8/layout/list1"/>
    <dgm:cxn modelId="{A74B7871-E292-43AC-BAEE-A0BC3DC03639}" type="presOf" srcId="{D1617450-E37E-435C-BBA6-F47A9916541B}" destId="{52A13D55-F9EE-4434-B7F8-16B84FA7BFBD}" srcOrd="0" destOrd="2" presId="urn:microsoft.com/office/officeart/2005/8/layout/list1"/>
    <dgm:cxn modelId="{57F84C8D-6BEC-4181-8E0F-3B1EC1D3A7FC}" srcId="{21B8C836-60F2-4E5A-B334-EC02592EC0FA}" destId="{9CF6A710-6B0F-46B2-B5CA-A32E3BC0D59D}" srcOrd="1" destOrd="0" parTransId="{7A0E7904-C7F7-40B9-9A54-55EE8543A94E}" sibTransId="{9B99AD07-9815-4D04-AE49-31187A9014EC}"/>
    <dgm:cxn modelId="{7C03C398-EFB2-4721-99BA-1902B4D34FB4}" type="presOf" srcId="{9CF6A710-6B0F-46B2-B5CA-A32E3BC0D59D}" destId="{52A13D55-F9EE-4434-B7F8-16B84FA7BFBD}" srcOrd="0" destOrd="1" presId="urn:microsoft.com/office/officeart/2005/8/layout/list1"/>
    <dgm:cxn modelId="{E8C9F798-5A26-4E13-BAB9-5E29E193369D}" type="presOf" srcId="{E042CF08-E5D9-4D31-B308-68743603AFC3}" destId="{52A13D55-F9EE-4434-B7F8-16B84FA7BFBD}" srcOrd="0" destOrd="0" presId="urn:microsoft.com/office/officeart/2005/8/layout/list1"/>
    <dgm:cxn modelId="{3EEA6AA4-7E4F-41CF-B846-AA1493F18B50}" type="presOf" srcId="{149C909C-D5AB-4AAD-85AB-94ABA1534DC5}" destId="{88F7DECF-18D1-4D59-B399-F203F974F779}" srcOrd="1" destOrd="0" presId="urn:microsoft.com/office/officeart/2005/8/layout/list1"/>
    <dgm:cxn modelId="{9F8A96B1-4680-4D70-BF10-84427BE004D5}" type="presOf" srcId="{BAA4CC56-A0C4-4E5C-8B97-89ED38EDB543}" destId="{80516D85-4AB8-4754-8A3A-3703103994FB}" srcOrd="0" destOrd="1" presId="urn:microsoft.com/office/officeart/2005/8/layout/list1"/>
    <dgm:cxn modelId="{5D4EB0C1-9CFB-4FE4-AD7E-BD5194596786}" srcId="{1E132889-2167-47E7-90FC-320165BC9754}" destId="{21B8C836-60F2-4E5A-B334-EC02592EC0FA}" srcOrd="1" destOrd="0" parTransId="{B0F08358-C7BC-4077-9A2C-06BAA64C40DB}" sibTransId="{A17C5221-CE68-4C3E-A349-C5D474963CF5}"/>
    <dgm:cxn modelId="{4C6D47E1-A0B0-4B97-AA26-84E052632C32}" srcId="{149C909C-D5AB-4AAD-85AB-94ABA1534DC5}" destId="{BAA4CC56-A0C4-4E5C-8B97-89ED38EDB543}" srcOrd="1" destOrd="0" parTransId="{707088F0-7499-443E-9883-E3027B8090C2}" sibTransId="{782C73F7-CB0F-421C-A4BF-6BC75DA2D784}"/>
    <dgm:cxn modelId="{FA941CE4-E2FC-4F08-8A5B-D446248F33EA}" srcId="{1E132889-2167-47E7-90FC-320165BC9754}" destId="{149C909C-D5AB-4AAD-85AB-94ABA1534DC5}" srcOrd="0" destOrd="0" parTransId="{2B7C2DE6-46D6-4922-A05E-34F7FE1C86D1}" sibTransId="{ED872E5A-25A8-407F-BDF7-9DDB1496233B}"/>
    <dgm:cxn modelId="{1F80F2FC-847E-4744-961E-245B5A2CE69A}" type="presOf" srcId="{1E132889-2167-47E7-90FC-320165BC9754}" destId="{6108A40A-82EC-4A6B-A52A-F04FD95569BA}" srcOrd="0" destOrd="0" presId="urn:microsoft.com/office/officeart/2005/8/layout/list1"/>
    <dgm:cxn modelId="{31782843-263D-4848-9EED-12AEA370A3A6}" type="presParOf" srcId="{6108A40A-82EC-4A6B-A52A-F04FD95569BA}" destId="{1E11828A-6455-4DE1-AB4A-1EAC8E8E943E}" srcOrd="0" destOrd="0" presId="urn:microsoft.com/office/officeart/2005/8/layout/list1"/>
    <dgm:cxn modelId="{FAF7E423-D23A-4C3A-8ED3-54537A282984}" type="presParOf" srcId="{1E11828A-6455-4DE1-AB4A-1EAC8E8E943E}" destId="{9341D4B6-F0FA-4364-9565-C0C335453284}" srcOrd="0" destOrd="0" presId="urn:microsoft.com/office/officeart/2005/8/layout/list1"/>
    <dgm:cxn modelId="{78753435-CBDD-4282-B436-696BA82F4C10}" type="presParOf" srcId="{1E11828A-6455-4DE1-AB4A-1EAC8E8E943E}" destId="{88F7DECF-18D1-4D59-B399-F203F974F779}" srcOrd="1" destOrd="0" presId="urn:microsoft.com/office/officeart/2005/8/layout/list1"/>
    <dgm:cxn modelId="{38CE1766-DE86-4C49-89A8-CE74B153B737}" type="presParOf" srcId="{6108A40A-82EC-4A6B-A52A-F04FD95569BA}" destId="{28922E36-4417-4029-A359-CDAE36D9DDE5}" srcOrd="1" destOrd="0" presId="urn:microsoft.com/office/officeart/2005/8/layout/list1"/>
    <dgm:cxn modelId="{6966B776-8C8D-431B-B698-066BF17D41D8}" type="presParOf" srcId="{6108A40A-82EC-4A6B-A52A-F04FD95569BA}" destId="{80516D85-4AB8-4754-8A3A-3703103994FB}" srcOrd="2" destOrd="0" presId="urn:microsoft.com/office/officeart/2005/8/layout/list1"/>
    <dgm:cxn modelId="{7F5F8364-146E-454D-9049-D2FDC186B0E3}" type="presParOf" srcId="{6108A40A-82EC-4A6B-A52A-F04FD95569BA}" destId="{6CCC572D-93EC-46C4-8705-8F7841B8D46B}" srcOrd="3" destOrd="0" presId="urn:microsoft.com/office/officeart/2005/8/layout/list1"/>
    <dgm:cxn modelId="{811B6305-9B9D-4107-B2CB-702981676284}" type="presParOf" srcId="{6108A40A-82EC-4A6B-A52A-F04FD95569BA}" destId="{190C6F87-BBEC-4DA2-93AB-6DF19423EB56}" srcOrd="4" destOrd="0" presId="urn:microsoft.com/office/officeart/2005/8/layout/list1"/>
    <dgm:cxn modelId="{48D4B83E-A730-4C77-8586-AD98A6304C76}" type="presParOf" srcId="{190C6F87-BBEC-4DA2-93AB-6DF19423EB56}" destId="{DBD428D0-D79A-473B-AF92-1BEB43AEF4C7}" srcOrd="0" destOrd="0" presId="urn:microsoft.com/office/officeart/2005/8/layout/list1"/>
    <dgm:cxn modelId="{575FDC3C-6673-4668-BAB7-A6095502C771}" type="presParOf" srcId="{190C6F87-BBEC-4DA2-93AB-6DF19423EB56}" destId="{AAA6EE72-8221-4681-B1A1-F1F7A1437456}" srcOrd="1" destOrd="0" presId="urn:microsoft.com/office/officeart/2005/8/layout/list1"/>
    <dgm:cxn modelId="{102A0EC5-9A8B-4903-81C6-792B133840F6}" type="presParOf" srcId="{6108A40A-82EC-4A6B-A52A-F04FD95569BA}" destId="{70C943BE-78E6-46E1-BA4E-BB9BA7FFB038}" srcOrd="5" destOrd="0" presId="urn:microsoft.com/office/officeart/2005/8/layout/list1"/>
    <dgm:cxn modelId="{2F620BE2-DAF2-4401-A875-73F100026831}" type="presParOf" srcId="{6108A40A-82EC-4A6B-A52A-F04FD95569BA}" destId="{52A13D55-F9EE-4434-B7F8-16B84FA7BF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132889-2167-47E7-90FC-320165BC97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9C909C-D5AB-4AAD-85AB-94ABA1534DC5}">
      <dgm:prSet/>
      <dgm:spPr/>
      <dgm:t>
        <a:bodyPr/>
        <a:lstStyle/>
        <a:p>
          <a:r>
            <a:rPr lang="en-US" b="1" dirty="0"/>
            <a:t>Pros: </a:t>
          </a:r>
          <a:endParaRPr lang="en-US" dirty="0"/>
        </a:p>
      </dgm:t>
    </dgm:pt>
    <dgm:pt modelId="{2B7C2DE6-46D6-4922-A05E-34F7FE1C86D1}" type="parTrans" cxnId="{FA941CE4-E2FC-4F08-8A5B-D446248F33EA}">
      <dgm:prSet/>
      <dgm:spPr/>
      <dgm:t>
        <a:bodyPr/>
        <a:lstStyle/>
        <a:p>
          <a:endParaRPr lang="en-US"/>
        </a:p>
      </dgm:t>
    </dgm:pt>
    <dgm:pt modelId="{ED872E5A-25A8-407F-BDF7-9DDB1496233B}" type="sibTrans" cxnId="{FA941CE4-E2FC-4F08-8A5B-D446248F33EA}">
      <dgm:prSet/>
      <dgm:spPr/>
      <dgm:t>
        <a:bodyPr/>
        <a:lstStyle/>
        <a:p>
          <a:endParaRPr lang="en-US"/>
        </a:p>
      </dgm:t>
    </dgm:pt>
    <dgm:pt modelId="{990CDB59-2FC0-4477-A7E2-45013098E8CC}">
      <dgm:prSet/>
      <dgm:spPr/>
      <dgm:t>
        <a:bodyPr/>
        <a:lstStyle/>
        <a:p>
          <a:r>
            <a:rPr lang="en-US" dirty="0"/>
            <a:t>Even if respondents do not want to talk about their own abortions, they may be more willing to say if they know anyone who has had an abortion.</a:t>
          </a:r>
        </a:p>
      </dgm:t>
    </dgm:pt>
    <dgm:pt modelId="{2599376F-4625-4E1F-B0FF-F28BFE74DB0A}" type="parTrans" cxnId="{A4CBF90B-A31C-464C-96FC-838AB1264B32}">
      <dgm:prSet/>
      <dgm:spPr/>
      <dgm:t>
        <a:bodyPr/>
        <a:lstStyle/>
        <a:p>
          <a:endParaRPr lang="en-US"/>
        </a:p>
      </dgm:t>
    </dgm:pt>
    <dgm:pt modelId="{D5F42D53-DDCB-465A-BE22-0FB48B135EBE}" type="sibTrans" cxnId="{A4CBF90B-A31C-464C-96FC-838AB1264B32}">
      <dgm:prSet/>
      <dgm:spPr/>
      <dgm:t>
        <a:bodyPr/>
        <a:lstStyle/>
        <a:p>
          <a:endParaRPr lang="en-US"/>
        </a:p>
      </dgm:t>
    </dgm:pt>
    <dgm:pt modelId="{21B8C836-60F2-4E5A-B334-EC02592EC0FA}">
      <dgm:prSet/>
      <dgm:spPr/>
      <dgm:t>
        <a:bodyPr/>
        <a:lstStyle/>
        <a:p>
          <a:r>
            <a:rPr lang="en-US" b="1" dirty="0"/>
            <a:t>Cons:</a:t>
          </a:r>
          <a:endParaRPr lang="en-US" dirty="0"/>
        </a:p>
      </dgm:t>
    </dgm:pt>
    <dgm:pt modelId="{B0F08358-C7BC-4077-9A2C-06BAA64C40DB}" type="parTrans" cxnId="{5D4EB0C1-9CFB-4FE4-AD7E-BD5194596786}">
      <dgm:prSet/>
      <dgm:spPr/>
      <dgm:t>
        <a:bodyPr/>
        <a:lstStyle/>
        <a:p>
          <a:endParaRPr lang="en-US"/>
        </a:p>
      </dgm:t>
    </dgm:pt>
    <dgm:pt modelId="{A17C5221-CE68-4C3E-A349-C5D474963CF5}" type="sibTrans" cxnId="{5D4EB0C1-9CFB-4FE4-AD7E-BD5194596786}">
      <dgm:prSet/>
      <dgm:spPr/>
      <dgm:t>
        <a:bodyPr/>
        <a:lstStyle/>
        <a:p>
          <a:endParaRPr lang="en-US"/>
        </a:p>
      </dgm:t>
    </dgm:pt>
    <dgm:pt modelId="{E042CF08-E5D9-4D31-B308-68743603AFC3}">
      <dgm:prSet/>
      <dgm:spPr/>
      <dgm:t>
        <a:bodyPr/>
        <a:lstStyle/>
        <a:p>
          <a:r>
            <a:rPr lang="en-US" dirty="0"/>
            <a:t>Little is known about motivations, circumstances, and timing of abortion disclosure between social network members</a:t>
          </a:r>
        </a:p>
      </dgm:t>
    </dgm:pt>
    <dgm:pt modelId="{C92CCCB5-2B60-47C6-A1C2-28B4F59CF756}" type="parTrans" cxnId="{A59CBC1A-4203-4A22-8E1E-F42B5260D35F}">
      <dgm:prSet/>
      <dgm:spPr/>
      <dgm:t>
        <a:bodyPr/>
        <a:lstStyle/>
        <a:p>
          <a:endParaRPr lang="en-US"/>
        </a:p>
      </dgm:t>
    </dgm:pt>
    <dgm:pt modelId="{E4A5D0E5-1D40-4954-AC23-238ECAF9ADF0}" type="sibTrans" cxnId="{A59CBC1A-4203-4A22-8E1E-F42B5260D35F}">
      <dgm:prSet/>
      <dgm:spPr/>
      <dgm:t>
        <a:bodyPr/>
        <a:lstStyle/>
        <a:p>
          <a:endParaRPr lang="en-US"/>
        </a:p>
      </dgm:t>
    </dgm:pt>
    <dgm:pt modelId="{A394A2EC-9F63-44FC-8581-3783C0520206}">
      <dgm:prSet/>
      <dgm:spPr/>
      <dgm:t>
        <a:bodyPr/>
        <a:lstStyle/>
        <a:p>
          <a:r>
            <a:rPr lang="en-US" dirty="0"/>
            <a:t>We can test how well the NSUM is working – rare to have validation of method! </a:t>
          </a:r>
          <a:endParaRPr lang="en-US" dirty="0">
            <a:solidFill>
              <a:srgbClr val="FF0000"/>
            </a:solidFill>
          </a:endParaRPr>
        </a:p>
      </dgm:t>
    </dgm:pt>
    <dgm:pt modelId="{F1D1F597-FF67-4606-906B-864FB9168707}" type="parTrans" cxnId="{66E87E1E-E401-4904-A93C-F56ACB126663}">
      <dgm:prSet/>
      <dgm:spPr/>
      <dgm:t>
        <a:bodyPr/>
        <a:lstStyle/>
        <a:p>
          <a:endParaRPr lang="en-US"/>
        </a:p>
      </dgm:t>
    </dgm:pt>
    <dgm:pt modelId="{25A6D3BD-5966-4CBC-921F-3B11F0126F08}" type="sibTrans" cxnId="{66E87E1E-E401-4904-A93C-F56ACB126663}">
      <dgm:prSet/>
      <dgm:spPr/>
      <dgm:t>
        <a:bodyPr/>
        <a:lstStyle/>
        <a:p>
          <a:endParaRPr lang="en-US"/>
        </a:p>
      </dgm:t>
    </dgm:pt>
    <dgm:pt modelId="{036BCBA8-09F0-4A66-923C-38196921E472}">
      <dgm:prSet/>
      <dgm:spPr/>
      <dgm:t>
        <a:bodyPr/>
        <a:lstStyle/>
        <a:p>
          <a:r>
            <a:rPr lang="en-US" dirty="0"/>
            <a:t>Time-bounding of social tie (12 months) may influence incidence estimates of rare outcomes like abortion</a:t>
          </a:r>
        </a:p>
      </dgm:t>
    </dgm:pt>
    <dgm:pt modelId="{0CFCB34E-1528-4826-A753-FFD9CB7BBDA6}" type="parTrans" cxnId="{6B3E80B9-2890-4BB7-8898-14F8B5F4E7FC}">
      <dgm:prSet/>
      <dgm:spPr/>
      <dgm:t>
        <a:bodyPr/>
        <a:lstStyle/>
        <a:p>
          <a:endParaRPr lang="en-US"/>
        </a:p>
      </dgm:t>
    </dgm:pt>
    <dgm:pt modelId="{7E1157F6-61D6-4A3E-9EA0-21F937C8007D}" type="sibTrans" cxnId="{6B3E80B9-2890-4BB7-8898-14F8B5F4E7FC}">
      <dgm:prSet/>
      <dgm:spPr/>
      <dgm:t>
        <a:bodyPr/>
        <a:lstStyle/>
        <a:p>
          <a:endParaRPr lang="en-US"/>
        </a:p>
      </dgm:t>
    </dgm:pt>
    <dgm:pt modelId="{4D6C26D1-212F-406D-B599-D7D1D857531E}">
      <dgm:prSet/>
      <dgm:spPr/>
      <dgm:t>
        <a:bodyPr/>
        <a:lstStyle/>
        <a:p>
          <a:r>
            <a:rPr lang="en-US" dirty="0"/>
            <a:t>Possible continued underreporting of abortion, even with third-party reporting</a:t>
          </a:r>
        </a:p>
      </dgm:t>
    </dgm:pt>
    <dgm:pt modelId="{010500ED-CDA2-4D2B-BB7D-E275D0B6E20D}" type="parTrans" cxnId="{EBA5E8FF-4797-4184-B37B-9011905A0157}">
      <dgm:prSet/>
      <dgm:spPr/>
      <dgm:t>
        <a:bodyPr/>
        <a:lstStyle/>
        <a:p>
          <a:endParaRPr lang="en-US"/>
        </a:p>
      </dgm:t>
    </dgm:pt>
    <dgm:pt modelId="{2FC852F4-935D-4759-82F3-3E5418CB65E5}" type="sibTrans" cxnId="{EBA5E8FF-4797-4184-B37B-9011905A0157}">
      <dgm:prSet/>
      <dgm:spPr/>
      <dgm:t>
        <a:bodyPr/>
        <a:lstStyle/>
        <a:p>
          <a:endParaRPr lang="en-US"/>
        </a:p>
      </dgm:t>
    </dgm:pt>
    <dgm:pt modelId="{82177AC6-AE75-4800-8240-008749D7761C}">
      <dgm:prSet/>
      <dgm:spPr/>
      <dgm:t>
        <a:bodyPr/>
        <a:lstStyle/>
        <a:p>
          <a:r>
            <a:rPr lang="en-US" dirty="0"/>
            <a:t>Transmission bias higher than with closer social ties </a:t>
          </a:r>
        </a:p>
      </dgm:t>
    </dgm:pt>
    <dgm:pt modelId="{730DEF5D-A7D2-4938-8FB3-6635EF891D46}" type="parTrans" cxnId="{5246A633-E025-45A7-AC94-D2AB7BE6EF7F}">
      <dgm:prSet/>
      <dgm:spPr/>
      <dgm:t>
        <a:bodyPr/>
        <a:lstStyle/>
        <a:p>
          <a:endParaRPr lang="en-US"/>
        </a:p>
      </dgm:t>
    </dgm:pt>
    <dgm:pt modelId="{AEFDCFE7-76B6-488C-AF9F-D4E34D8961AC}" type="sibTrans" cxnId="{5246A633-E025-45A7-AC94-D2AB7BE6EF7F}">
      <dgm:prSet/>
      <dgm:spPr/>
      <dgm:t>
        <a:bodyPr/>
        <a:lstStyle/>
        <a:p>
          <a:endParaRPr lang="en-US"/>
        </a:p>
      </dgm:t>
    </dgm:pt>
    <dgm:pt modelId="{A92519EA-0FA0-46C0-A65B-D1AEF9A2735A}">
      <dgm:prSet/>
      <dgm:spPr/>
      <dgm:t>
        <a:bodyPr/>
        <a:lstStyle/>
        <a:p>
          <a:r>
            <a:rPr lang="en-US" dirty="0"/>
            <a:t>Only get incidence data (testing approaches for detailed information) </a:t>
          </a:r>
        </a:p>
      </dgm:t>
    </dgm:pt>
    <dgm:pt modelId="{57BC95C2-C512-4473-96E3-0A3C51975993}" type="parTrans" cxnId="{ABE8B2C1-BB9B-48F8-8C86-AC045AA4A8B5}">
      <dgm:prSet/>
      <dgm:spPr/>
      <dgm:t>
        <a:bodyPr/>
        <a:lstStyle/>
        <a:p>
          <a:endParaRPr lang="en-US"/>
        </a:p>
      </dgm:t>
    </dgm:pt>
    <dgm:pt modelId="{77C49F8F-B0AA-4B2E-BAF4-E23EB3815F36}" type="sibTrans" cxnId="{ABE8B2C1-BB9B-48F8-8C86-AC045AA4A8B5}">
      <dgm:prSet/>
      <dgm:spPr/>
      <dgm:t>
        <a:bodyPr/>
        <a:lstStyle/>
        <a:p>
          <a:endParaRPr lang="en-US"/>
        </a:p>
      </dgm:t>
    </dgm:pt>
    <dgm:pt modelId="{6108A40A-82EC-4A6B-A52A-F04FD95569BA}" type="pres">
      <dgm:prSet presAssocID="{1E132889-2167-47E7-90FC-320165BC9754}" presName="linear" presStyleCnt="0">
        <dgm:presLayoutVars>
          <dgm:dir/>
          <dgm:animLvl val="lvl"/>
          <dgm:resizeHandles val="exact"/>
        </dgm:presLayoutVars>
      </dgm:prSet>
      <dgm:spPr/>
    </dgm:pt>
    <dgm:pt modelId="{1E11828A-6455-4DE1-AB4A-1EAC8E8E943E}" type="pres">
      <dgm:prSet presAssocID="{149C909C-D5AB-4AAD-85AB-94ABA1534DC5}" presName="parentLin" presStyleCnt="0"/>
      <dgm:spPr/>
    </dgm:pt>
    <dgm:pt modelId="{9341D4B6-F0FA-4364-9565-C0C335453284}" type="pres">
      <dgm:prSet presAssocID="{149C909C-D5AB-4AAD-85AB-94ABA1534DC5}" presName="parentLeftMargin" presStyleLbl="node1" presStyleIdx="0" presStyleCnt="2"/>
      <dgm:spPr/>
    </dgm:pt>
    <dgm:pt modelId="{88F7DECF-18D1-4D59-B399-F203F974F779}" type="pres">
      <dgm:prSet presAssocID="{149C909C-D5AB-4AAD-85AB-94ABA1534DC5}" presName="parentText" presStyleLbl="node1" presStyleIdx="0" presStyleCnt="2">
        <dgm:presLayoutVars>
          <dgm:chMax val="0"/>
          <dgm:bulletEnabled val="1"/>
        </dgm:presLayoutVars>
      </dgm:prSet>
      <dgm:spPr/>
    </dgm:pt>
    <dgm:pt modelId="{28922E36-4417-4029-A359-CDAE36D9DDE5}" type="pres">
      <dgm:prSet presAssocID="{149C909C-D5AB-4AAD-85AB-94ABA1534DC5}" presName="negativeSpace" presStyleCnt="0"/>
      <dgm:spPr/>
    </dgm:pt>
    <dgm:pt modelId="{80516D85-4AB8-4754-8A3A-3703103994FB}" type="pres">
      <dgm:prSet presAssocID="{149C909C-D5AB-4AAD-85AB-94ABA1534DC5}" presName="childText" presStyleLbl="conFgAcc1" presStyleIdx="0" presStyleCnt="2">
        <dgm:presLayoutVars>
          <dgm:bulletEnabled val="1"/>
        </dgm:presLayoutVars>
      </dgm:prSet>
      <dgm:spPr/>
    </dgm:pt>
    <dgm:pt modelId="{6CCC572D-93EC-46C4-8705-8F7841B8D46B}" type="pres">
      <dgm:prSet presAssocID="{ED872E5A-25A8-407F-BDF7-9DDB1496233B}" presName="spaceBetweenRectangles" presStyleCnt="0"/>
      <dgm:spPr/>
    </dgm:pt>
    <dgm:pt modelId="{190C6F87-BBEC-4DA2-93AB-6DF19423EB56}" type="pres">
      <dgm:prSet presAssocID="{21B8C836-60F2-4E5A-B334-EC02592EC0FA}" presName="parentLin" presStyleCnt="0"/>
      <dgm:spPr/>
    </dgm:pt>
    <dgm:pt modelId="{DBD428D0-D79A-473B-AF92-1BEB43AEF4C7}" type="pres">
      <dgm:prSet presAssocID="{21B8C836-60F2-4E5A-B334-EC02592EC0FA}" presName="parentLeftMargin" presStyleLbl="node1" presStyleIdx="0" presStyleCnt="2"/>
      <dgm:spPr/>
    </dgm:pt>
    <dgm:pt modelId="{AAA6EE72-8221-4681-B1A1-F1F7A1437456}" type="pres">
      <dgm:prSet presAssocID="{21B8C836-60F2-4E5A-B334-EC02592EC0FA}" presName="parentText" presStyleLbl="node1" presStyleIdx="1" presStyleCnt="2">
        <dgm:presLayoutVars>
          <dgm:chMax val="0"/>
          <dgm:bulletEnabled val="1"/>
        </dgm:presLayoutVars>
      </dgm:prSet>
      <dgm:spPr/>
    </dgm:pt>
    <dgm:pt modelId="{70C943BE-78E6-46E1-BA4E-BB9BA7FFB038}" type="pres">
      <dgm:prSet presAssocID="{21B8C836-60F2-4E5A-B334-EC02592EC0FA}" presName="negativeSpace" presStyleCnt="0"/>
      <dgm:spPr/>
    </dgm:pt>
    <dgm:pt modelId="{52A13D55-F9EE-4434-B7F8-16B84FA7BFBD}" type="pres">
      <dgm:prSet presAssocID="{21B8C836-60F2-4E5A-B334-EC02592EC0FA}" presName="childText" presStyleLbl="conFgAcc1" presStyleIdx="1" presStyleCnt="2" custLinFactNeighborX="-5116">
        <dgm:presLayoutVars>
          <dgm:bulletEnabled val="1"/>
        </dgm:presLayoutVars>
      </dgm:prSet>
      <dgm:spPr/>
    </dgm:pt>
  </dgm:ptLst>
  <dgm:cxnLst>
    <dgm:cxn modelId="{A4CBF90B-A31C-464C-96FC-838AB1264B32}" srcId="{149C909C-D5AB-4AAD-85AB-94ABA1534DC5}" destId="{990CDB59-2FC0-4477-A7E2-45013098E8CC}" srcOrd="0" destOrd="0" parTransId="{2599376F-4625-4E1F-B0FF-F28BFE74DB0A}" sibTransId="{D5F42D53-DDCB-465A-BE22-0FB48B135EBE}"/>
    <dgm:cxn modelId="{A59CBC1A-4203-4A22-8E1E-F42B5260D35F}" srcId="{21B8C836-60F2-4E5A-B334-EC02592EC0FA}" destId="{E042CF08-E5D9-4D31-B308-68743603AFC3}" srcOrd="0" destOrd="0" parTransId="{C92CCCB5-2B60-47C6-A1C2-28B4F59CF756}" sibTransId="{E4A5D0E5-1D40-4954-AC23-238ECAF9ADF0}"/>
    <dgm:cxn modelId="{66E87E1E-E401-4904-A93C-F56ACB126663}" srcId="{149C909C-D5AB-4AAD-85AB-94ABA1534DC5}" destId="{A394A2EC-9F63-44FC-8581-3783C0520206}" srcOrd="1" destOrd="0" parTransId="{F1D1F597-FF67-4606-906B-864FB9168707}" sibTransId="{25A6D3BD-5966-4CBC-921F-3B11F0126F08}"/>
    <dgm:cxn modelId="{4F2E4E2D-BF51-4152-9A37-29F44CAA0A30}" type="presOf" srcId="{990CDB59-2FC0-4477-A7E2-45013098E8CC}" destId="{80516D85-4AB8-4754-8A3A-3703103994FB}" srcOrd="0" destOrd="0" presId="urn:microsoft.com/office/officeart/2005/8/layout/list1"/>
    <dgm:cxn modelId="{0F36C330-B68E-4CD6-95F5-5F395AD659D9}" type="presOf" srcId="{A394A2EC-9F63-44FC-8581-3783C0520206}" destId="{80516D85-4AB8-4754-8A3A-3703103994FB}" srcOrd="0" destOrd="1" presId="urn:microsoft.com/office/officeart/2005/8/layout/list1"/>
    <dgm:cxn modelId="{5246A633-E025-45A7-AC94-D2AB7BE6EF7F}" srcId="{21B8C836-60F2-4E5A-B334-EC02592EC0FA}" destId="{82177AC6-AE75-4800-8240-008749D7761C}" srcOrd="3" destOrd="0" parTransId="{730DEF5D-A7D2-4938-8FB3-6635EF891D46}" sibTransId="{AEFDCFE7-76B6-488C-AF9F-D4E34D8961AC}"/>
    <dgm:cxn modelId="{4761CE35-1304-4284-A31B-EC92C55DD031}" type="presOf" srcId="{21B8C836-60F2-4E5A-B334-EC02592EC0FA}" destId="{DBD428D0-D79A-473B-AF92-1BEB43AEF4C7}" srcOrd="0" destOrd="0" presId="urn:microsoft.com/office/officeart/2005/8/layout/list1"/>
    <dgm:cxn modelId="{82F1833E-B81F-436C-8E72-150637A86D77}" type="presOf" srcId="{21B8C836-60F2-4E5A-B334-EC02592EC0FA}" destId="{AAA6EE72-8221-4681-B1A1-F1F7A1437456}" srcOrd="1" destOrd="0" presId="urn:microsoft.com/office/officeart/2005/8/layout/list1"/>
    <dgm:cxn modelId="{83732350-FAE6-44B5-8A68-79B6F96B9A84}" type="presOf" srcId="{149C909C-D5AB-4AAD-85AB-94ABA1534DC5}" destId="{9341D4B6-F0FA-4364-9565-C0C335453284}" srcOrd="0" destOrd="0" presId="urn:microsoft.com/office/officeart/2005/8/layout/list1"/>
    <dgm:cxn modelId="{0B1E3F74-D344-4BF0-BEE0-1BDEA0EFE44E}" type="presOf" srcId="{A92519EA-0FA0-46C0-A65B-D1AEF9A2735A}" destId="{52A13D55-F9EE-4434-B7F8-16B84FA7BFBD}" srcOrd="0" destOrd="4" presId="urn:microsoft.com/office/officeart/2005/8/layout/list1"/>
    <dgm:cxn modelId="{E8C9F798-5A26-4E13-BAB9-5E29E193369D}" type="presOf" srcId="{E042CF08-E5D9-4D31-B308-68743603AFC3}" destId="{52A13D55-F9EE-4434-B7F8-16B84FA7BFBD}" srcOrd="0" destOrd="0" presId="urn:microsoft.com/office/officeart/2005/8/layout/list1"/>
    <dgm:cxn modelId="{CC46C99C-B994-47F8-B755-B74C16086226}" type="presOf" srcId="{4D6C26D1-212F-406D-B599-D7D1D857531E}" destId="{52A13D55-F9EE-4434-B7F8-16B84FA7BFBD}" srcOrd="0" destOrd="2" presId="urn:microsoft.com/office/officeart/2005/8/layout/list1"/>
    <dgm:cxn modelId="{3EEA6AA4-7E4F-41CF-B846-AA1493F18B50}" type="presOf" srcId="{149C909C-D5AB-4AAD-85AB-94ABA1534DC5}" destId="{88F7DECF-18D1-4D59-B399-F203F974F779}" srcOrd="1" destOrd="0" presId="urn:microsoft.com/office/officeart/2005/8/layout/list1"/>
    <dgm:cxn modelId="{49CCA3AC-A988-4679-8C9D-0414F8D8CD7F}" type="presOf" srcId="{036BCBA8-09F0-4A66-923C-38196921E472}" destId="{52A13D55-F9EE-4434-B7F8-16B84FA7BFBD}" srcOrd="0" destOrd="1" presId="urn:microsoft.com/office/officeart/2005/8/layout/list1"/>
    <dgm:cxn modelId="{6B3E80B9-2890-4BB7-8898-14F8B5F4E7FC}" srcId="{21B8C836-60F2-4E5A-B334-EC02592EC0FA}" destId="{036BCBA8-09F0-4A66-923C-38196921E472}" srcOrd="1" destOrd="0" parTransId="{0CFCB34E-1528-4826-A753-FFD9CB7BBDA6}" sibTransId="{7E1157F6-61D6-4A3E-9EA0-21F937C8007D}"/>
    <dgm:cxn modelId="{5D4EB0C1-9CFB-4FE4-AD7E-BD5194596786}" srcId="{1E132889-2167-47E7-90FC-320165BC9754}" destId="{21B8C836-60F2-4E5A-B334-EC02592EC0FA}" srcOrd="1" destOrd="0" parTransId="{B0F08358-C7BC-4077-9A2C-06BAA64C40DB}" sibTransId="{A17C5221-CE68-4C3E-A349-C5D474963CF5}"/>
    <dgm:cxn modelId="{ABE8B2C1-BB9B-48F8-8C86-AC045AA4A8B5}" srcId="{21B8C836-60F2-4E5A-B334-EC02592EC0FA}" destId="{A92519EA-0FA0-46C0-A65B-D1AEF9A2735A}" srcOrd="4" destOrd="0" parTransId="{57BC95C2-C512-4473-96E3-0A3C51975993}" sibTransId="{77C49F8F-B0AA-4B2E-BAF4-E23EB3815F36}"/>
    <dgm:cxn modelId="{41C76BCA-9EB0-43A9-AAD5-5BFAF8DE4C96}" type="presOf" srcId="{82177AC6-AE75-4800-8240-008749D7761C}" destId="{52A13D55-F9EE-4434-B7F8-16B84FA7BFBD}" srcOrd="0" destOrd="3" presId="urn:microsoft.com/office/officeart/2005/8/layout/list1"/>
    <dgm:cxn modelId="{FA941CE4-E2FC-4F08-8A5B-D446248F33EA}" srcId="{1E132889-2167-47E7-90FC-320165BC9754}" destId="{149C909C-D5AB-4AAD-85AB-94ABA1534DC5}" srcOrd="0" destOrd="0" parTransId="{2B7C2DE6-46D6-4922-A05E-34F7FE1C86D1}" sibTransId="{ED872E5A-25A8-407F-BDF7-9DDB1496233B}"/>
    <dgm:cxn modelId="{1F80F2FC-847E-4744-961E-245B5A2CE69A}" type="presOf" srcId="{1E132889-2167-47E7-90FC-320165BC9754}" destId="{6108A40A-82EC-4A6B-A52A-F04FD95569BA}" srcOrd="0" destOrd="0" presId="urn:microsoft.com/office/officeart/2005/8/layout/list1"/>
    <dgm:cxn modelId="{EBA5E8FF-4797-4184-B37B-9011905A0157}" srcId="{21B8C836-60F2-4E5A-B334-EC02592EC0FA}" destId="{4D6C26D1-212F-406D-B599-D7D1D857531E}" srcOrd="2" destOrd="0" parTransId="{010500ED-CDA2-4D2B-BB7D-E275D0B6E20D}" sibTransId="{2FC852F4-935D-4759-82F3-3E5418CB65E5}"/>
    <dgm:cxn modelId="{31782843-263D-4848-9EED-12AEA370A3A6}" type="presParOf" srcId="{6108A40A-82EC-4A6B-A52A-F04FD95569BA}" destId="{1E11828A-6455-4DE1-AB4A-1EAC8E8E943E}" srcOrd="0" destOrd="0" presId="urn:microsoft.com/office/officeart/2005/8/layout/list1"/>
    <dgm:cxn modelId="{FAF7E423-D23A-4C3A-8ED3-54537A282984}" type="presParOf" srcId="{1E11828A-6455-4DE1-AB4A-1EAC8E8E943E}" destId="{9341D4B6-F0FA-4364-9565-C0C335453284}" srcOrd="0" destOrd="0" presId="urn:microsoft.com/office/officeart/2005/8/layout/list1"/>
    <dgm:cxn modelId="{78753435-CBDD-4282-B436-696BA82F4C10}" type="presParOf" srcId="{1E11828A-6455-4DE1-AB4A-1EAC8E8E943E}" destId="{88F7DECF-18D1-4D59-B399-F203F974F779}" srcOrd="1" destOrd="0" presId="urn:microsoft.com/office/officeart/2005/8/layout/list1"/>
    <dgm:cxn modelId="{38CE1766-DE86-4C49-89A8-CE74B153B737}" type="presParOf" srcId="{6108A40A-82EC-4A6B-A52A-F04FD95569BA}" destId="{28922E36-4417-4029-A359-CDAE36D9DDE5}" srcOrd="1" destOrd="0" presId="urn:microsoft.com/office/officeart/2005/8/layout/list1"/>
    <dgm:cxn modelId="{6966B776-8C8D-431B-B698-066BF17D41D8}" type="presParOf" srcId="{6108A40A-82EC-4A6B-A52A-F04FD95569BA}" destId="{80516D85-4AB8-4754-8A3A-3703103994FB}" srcOrd="2" destOrd="0" presId="urn:microsoft.com/office/officeart/2005/8/layout/list1"/>
    <dgm:cxn modelId="{7F5F8364-146E-454D-9049-D2FDC186B0E3}" type="presParOf" srcId="{6108A40A-82EC-4A6B-A52A-F04FD95569BA}" destId="{6CCC572D-93EC-46C4-8705-8F7841B8D46B}" srcOrd="3" destOrd="0" presId="urn:microsoft.com/office/officeart/2005/8/layout/list1"/>
    <dgm:cxn modelId="{811B6305-9B9D-4107-B2CB-702981676284}" type="presParOf" srcId="{6108A40A-82EC-4A6B-A52A-F04FD95569BA}" destId="{190C6F87-BBEC-4DA2-93AB-6DF19423EB56}" srcOrd="4" destOrd="0" presId="urn:microsoft.com/office/officeart/2005/8/layout/list1"/>
    <dgm:cxn modelId="{48D4B83E-A730-4C77-8586-AD98A6304C76}" type="presParOf" srcId="{190C6F87-BBEC-4DA2-93AB-6DF19423EB56}" destId="{DBD428D0-D79A-473B-AF92-1BEB43AEF4C7}" srcOrd="0" destOrd="0" presId="urn:microsoft.com/office/officeart/2005/8/layout/list1"/>
    <dgm:cxn modelId="{575FDC3C-6673-4668-BAB7-A6095502C771}" type="presParOf" srcId="{190C6F87-BBEC-4DA2-93AB-6DF19423EB56}" destId="{AAA6EE72-8221-4681-B1A1-F1F7A1437456}" srcOrd="1" destOrd="0" presId="urn:microsoft.com/office/officeart/2005/8/layout/list1"/>
    <dgm:cxn modelId="{102A0EC5-9A8B-4903-81C6-792B133840F6}" type="presParOf" srcId="{6108A40A-82EC-4A6B-A52A-F04FD95569BA}" destId="{70C943BE-78E6-46E1-BA4E-BB9BA7FFB038}" srcOrd="5" destOrd="0" presId="urn:microsoft.com/office/officeart/2005/8/layout/list1"/>
    <dgm:cxn modelId="{2F620BE2-DAF2-4401-A875-73F100026831}" type="presParOf" srcId="{6108A40A-82EC-4A6B-A52A-F04FD95569BA}" destId="{52A13D55-F9EE-4434-B7F8-16B84FA7BF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132889-2167-47E7-90FC-320165BC97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9C909C-D5AB-4AAD-85AB-94ABA1534DC5}">
      <dgm:prSet/>
      <dgm:spPr/>
      <dgm:t>
        <a:bodyPr/>
        <a:lstStyle/>
        <a:p>
          <a:r>
            <a:rPr lang="en-US" b="1" dirty="0"/>
            <a:t>Pros: </a:t>
          </a:r>
          <a:endParaRPr lang="en-US" dirty="0"/>
        </a:p>
      </dgm:t>
    </dgm:pt>
    <dgm:pt modelId="{2B7C2DE6-46D6-4922-A05E-34F7FE1C86D1}" type="parTrans" cxnId="{FA941CE4-E2FC-4F08-8A5B-D446248F33EA}">
      <dgm:prSet/>
      <dgm:spPr/>
      <dgm:t>
        <a:bodyPr/>
        <a:lstStyle/>
        <a:p>
          <a:endParaRPr lang="en-US"/>
        </a:p>
      </dgm:t>
    </dgm:pt>
    <dgm:pt modelId="{ED872E5A-25A8-407F-BDF7-9DDB1496233B}" type="sibTrans" cxnId="{FA941CE4-E2FC-4F08-8A5B-D446248F33EA}">
      <dgm:prSet/>
      <dgm:spPr/>
      <dgm:t>
        <a:bodyPr/>
        <a:lstStyle/>
        <a:p>
          <a:endParaRPr lang="en-US"/>
        </a:p>
      </dgm:t>
    </dgm:pt>
    <dgm:pt modelId="{990CDB59-2FC0-4477-A7E2-45013098E8CC}">
      <dgm:prSet/>
      <dgm:spPr/>
      <dgm:t>
        <a:bodyPr/>
        <a:lstStyle/>
        <a:p>
          <a:r>
            <a:rPr lang="en-US" dirty="0"/>
            <a:t>Nationally-representative</a:t>
          </a:r>
        </a:p>
      </dgm:t>
    </dgm:pt>
    <dgm:pt modelId="{2599376F-4625-4E1F-B0FF-F28BFE74DB0A}" type="parTrans" cxnId="{A4CBF90B-A31C-464C-96FC-838AB1264B32}">
      <dgm:prSet/>
      <dgm:spPr/>
      <dgm:t>
        <a:bodyPr/>
        <a:lstStyle/>
        <a:p>
          <a:endParaRPr lang="en-US"/>
        </a:p>
      </dgm:t>
    </dgm:pt>
    <dgm:pt modelId="{D5F42D53-DDCB-465A-BE22-0FB48B135EBE}" type="sibTrans" cxnId="{A4CBF90B-A31C-464C-96FC-838AB1264B32}">
      <dgm:prSet/>
      <dgm:spPr/>
      <dgm:t>
        <a:bodyPr/>
        <a:lstStyle/>
        <a:p>
          <a:endParaRPr lang="en-US"/>
        </a:p>
      </dgm:t>
    </dgm:pt>
    <dgm:pt modelId="{21B8C836-60F2-4E5A-B334-EC02592EC0FA}">
      <dgm:prSet/>
      <dgm:spPr/>
      <dgm:t>
        <a:bodyPr/>
        <a:lstStyle/>
        <a:p>
          <a:r>
            <a:rPr lang="en-US" b="1" dirty="0"/>
            <a:t>Cons:</a:t>
          </a:r>
          <a:endParaRPr lang="en-US" dirty="0"/>
        </a:p>
      </dgm:t>
    </dgm:pt>
    <dgm:pt modelId="{B0F08358-C7BC-4077-9A2C-06BAA64C40DB}" type="parTrans" cxnId="{5D4EB0C1-9CFB-4FE4-AD7E-BD5194596786}">
      <dgm:prSet/>
      <dgm:spPr/>
      <dgm:t>
        <a:bodyPr/>
        <a:lstStyle/>
        <a:p>
          <a:endParaRPr lang="en-US"/>
        </a:p>
      </dgm:t>
    </dgm:pt>
    <dgm:pt modelId="{A17C5221-CE68-4C3E-A349-C5D474963CF5}" type="sibTrans" cxnId="{5D4EB0C1-9CFB-4FE4-AD7E-BD5194596786}">
      <dgm:prSet/>
      <dgm:spPr/>
      <dgm:t>
        <a:bodyPr/>
        <a:lstStyle/>
        <a:p>
          <a:endParaRPr lang="en-US"/>
        </a:p>
      </dgm:t>
    </dgm:pt>
    <dgm:pt modelId="{E042CF08-E5D9-4D31-B308-68743603AFC3}">
      <dgm:prSet/>
      <dgm:spPr/>
      <dgm:t>
        <a:bodyPr/>
        <a:lstStyle/>
        <a:p>
          <a:r>
            <a:rPr lang="en-US" dirty="0"/>
            <a:t>Increase in availability of medication abortion means more women have abortions outside of facilities and are not captured</a:t>
          </a:r>
        </a:p>
      </dgm:t>
    </dgm:pt>
    <dgm:pt modelId="{C92CCCB5-2B60-47C6-A1C2-28B4F59CF756}" type="parTrans" cxnId="{A59CBC1A-4203-4A22-8E1E-F42B5260D35F}">
      <dgm:prSet/>
      <dgm:spPr/>
      <dgm:t>
        <a:bodyPr/>
        <a:lstStyle/>
        <a:p>
          <a:endParaRPr lang="en-US"/>
        </a:p>
      </dgm:t>
    </dgm:pt>
    <dgm:pt modelId="{E4A5D0E5-1D40-4954-AC23-238ECAF9ADF0}" type="sibTrans" cxnId="{A59CBC1A-4203-4A22-8E1E-F42B5260D35F}">
      <dgm:prSet/>
      <dgm:spPr/>
      <dgm:t>
        <a:bodyPr/>
        <a:lstStyle/>
        <a:p>
          <a:endParaRPr lang="en-US"/>
        </a:p>
      </dgm:t>
    </dgm:pt>
    <dgm:pt modelId="{94D33450-71E8-4216-829B-E916B33C6747}">
      <dgm:prSet/>
      <dgm:spPr/>
      <dgm:t>
        <a:bodyPr/>
        <a:lstStyle/>
        <a:p>
          <a:r>
            <a:rPr lang="en-US" dirty="0"/>
            <a:t>Inability to capture women’s experiences around abortion (decision-making processes; experiences of quality of care; etc.)</a:t>
          </a:r>
        </a:p>
      </dgm:t>
    </dgm:pt>
    <dgm:pt modelId="{404BC54E-3A71-40AF-A478-179228A08935}" type="parTrans" cxnId="{EA7B88E9-11AE-4DA5-B333-647BA19D137F}">
      <dgm:prSet/>
      <dgm:spPr/>
      <dgm:t>
        <a:bodyPr/>
        <a:lstStyle/>
        <a:p>
          <a:endParaRPr lang="en-US"/>
        </a:p>
      </dgm:t>
    </dgm:pt>
    <dgm:pt modelId="{0C4067BC-E221-4130-A5C1-35CE1A3D04F2}" type="sibTrans" cxnId="{EA7B88E9-11AE-4DA5-B333-647BA19D137F}">
      <dgm:prSet/>
      <dgm:spPr/>
      <dgm:t>
        <a:bodyPr/>
        <a:lstStyle/>
        <a:p>
          <a:endParaRPr lang="en-US"/>
        </a:p>
      </dgm:t>
    </dgm:pt>
    <dgm:pt modelId="{9CB5109C-CDC6-4260-9CF7-BA04EC66F7B6}">
      <dgm:prSet/>
      <dgm:spPr/>
      <dgm:t>
        <a:bodyPr/>
        <a:lstStyle/>
        <a:p>
          <a:r>
            <a:rPr lang="en-US" dirty="0"/>
            <a:t>Self-reported data from providers</a:t>
          </a:r>
        </a:p>
      </dgm:t>
    </dgm:pt>
    <dgm:pt modelId="{089C9A5F-8088-4F7E-8FE8-760EE61622D7}" type="parTrans" cxnId="{8DE11CF6-9D53-4B8F-B131-772A4F4BC8BD}">
      <dgm:prSet/>
      <dgm:spPr/>
      <dgm:t>
        <a:bodyPr/>
        <a:lstStyle/>
        <a:p>
          <a:endParaRPr lang="en-US"/>
        </a:p>
      </dgm:t>
    </dgm:pt>
    <dgm:pt modelId="{46D35F42-4A9F-48F8-A4D9-749CF3E675E5}" type="sibTrans" cxnId="{8DE11CF6-9D53-4B8F-B131-772A4F4BC8BD}">
      <dgm:prSet/>
      <dgm:spPr/>
      <dgm:t>
        <a:bodyPr/>
        <a:lstStyle/>
        <a:p>
          <a:endParaRPr lang="en-US"/>
        </a:p>
      </dgm:t>
    </dgm:pt>
    <dgm:pt modelId="{3D87193A-8570-4866-B80B-5B7090283231}">
      <dgm:prSet/>
      <dgm:spPr/>
      <dgm:t>
        <a:bodyPr/>
        <a:lstStyle/>
        <a:p>
          <a:r>
            <a:rPr lang="en-US" dirty="0"/>
            <a:t>Used to assess care being provided at facilities</a:t>
          </a:r>
        </a:p>
      </dgm:t>
    </dgm:pt>
    <dgm:pt modelId="{97284542-6C35-4835-B8FB-B0F697602481}" type="parTrans" cxnId="{E8F902DD-50FE-48AF-BF90-1DCBA6C78E5C}">
      <dgm:prSet/>
      <dgm:spPr/>
      <dgm:t>
        <a:bodyPr/>
        <a:lstStyle/>
        <a:p>
          <a:endParaRPr lang="en-US"/>
        </a:p>
      </dgm:t>
    </dgm:pt>
    <dgm:pt modelId="{FB75D439-13ED-4AC1-A741-30AB3AEB6985}" type="sibTrans" cxnId="{E8F902DD-50FE-48AF-BF90-1DCBA6C78E5C}">
      <dgm:prSet/>
      <dgm:spPr/>
      <dgm:t>
        <a:bodyPr/>
        <a:lstStyle/>
        <a:p>
          <a:endParaRPr lang="en-US"/>
        </a:p>
      </dgm:t>
    </dgm:pt>
    <dgm:pt modelId="{7571AC16-D94A-4A97-AE2B-C06918799CC2}">
      <dgm:prSet/>
      <dgm:spPr/>
      <dgm:t>
        <a:bodyPr/>
        <a:lstStyle/>
        <a:p>
          <a:r>
            <a:rPr lang="en-US" dirty="0"/>
            <a:t>Findings can help inform improvements to health system and provision of care </a:t>
          </a:r>
        </a:p>
      </dgm:t>
    </dgm:pt>
    <dgm:pt modelId="{3E40E248-B5F0-4599-85EA-2EE641EBD5CF}" type="parTrans" cxnId="{C47AB246-D068-446D-A8B9-3CFBAE5C7FF8}">
      <dgm:prSet/>
      <dgm:spPr/>
      <dgm:t>
        <a:bodyPr/>
        <a:lstStyle/>
        <a:p>
          <a:endParaRPr lang="en-US"/>
        </a:p>
      </dgm:t>
    </dgm:pt>
    <dgm:pt modelId="{37304B8D-E15E-4BD9-91FE-6B36FB586A45}" type="sibTrans" cxnId="{C47AB246-D068-446D-A8B9-3CFBAE5C7FF8}">
      <dgm:prSet/>
      <dgm:spPr/>
      <dgm:t>
        <a:bodyPr/>
        <a:lstStyle/>
        <a:p>
          <a:endParaRPr lang="en-US"/>
        </a:p>
      </dgm:t>
    </dgm:pt>
    <dgm:pt modelId="{6108A40A-82EC-4A6B-A52A-F04FD95569BA}" type="pres">
      <dgm:prSet presAssocID="{1E132889-2167-47E7-90FC-320165BC9754}" presName="linear" presStyleCnt="0">
        <dgm:presLayoutVars>
          <dgm:dir/>
          <dgm:animLvl val="lvl"/>
          <dgm:resizeHandles val="exact"/>
        </dgm:presLayoutVars>
      </dgm:prSet>
      <dgm:spPr/>
    </dgm:pt>
    <dgm:pt modelId="{1E11828A-6455-4DE1-AB4A-1EAC8E8E943E}" type="pres">
      <dgm:prSet presAssocID="{149C909C-D5AB-4AAD-85AB-94ABA1534DC5}" presName="parentLin" presStyleCnt="0"/>
      <dgm:spPr/>
    </dgm:pt>
    <dgm:pt modelId="{9341D4B6-F0FA-4364-9565-C0C335453284}" type="pres">
      <dgm:prSet presAssocID="{149C909C-D5AB-4AAD-85AB-94ABA1534DC5}" presName="parentLeftMargin" presStyleLbl="node1" presStyleIdx="0" presStyleCnt="2"/>
      <dgm:spPr/>
    </dgm:pt>
    <dgm:pt modelId="{88F7DECF-18D1-4D59-B399-F203F974F779}" type="pres">
      <dgm:prSet presAssocID="{149C909C-D5AB-4AAD-85AB-94ABA1534DC5}" presName="parentText" presStyleLbl="node1" presStyleIdx="0" presStyleCnt="2">
        <dgm:presLayoutVars>
          <dgm:chMax val="0"/>
          <dgm:bulletEnabled val="1"/>
        </dgm:presLayoutVars>
      </dgm:prSet>
      <dgm:spPr/>
    </dgm:pt>
    <dgm:pt modelId="{28922E36-4417-4029-A359-CDAE36D9DDE5}" type="pres">
      <dgm:prSet presAssocID="{149C909C-D5AB-4AAD-85AB-94ABA1534DC5}" presName="negativeSpace" presStyleCnt="0"/>
      <dgm:spPr/>
    </dgm:pt>
    <dgm:pt modelId="{80516D85-4AB8-4754-8A3A-3703103994FB}" type="pres">
      <dgm:prSet presAssocID="{149C909C-D5AB-4AAD-85AB-94ABA1534DC5}" presName="childText" presStyleLbl="conFgAcc1" presStyleIdx="0" presStyleCnt="2">
        <dgm:presLayoutVars>
          <dgm:bulletEnabled val="1"/>
        </dgm:presLayoutVars>
      </dgm:prSet>
      <dgm:spPr/>
    </dgm:pt>
    <dgm:pt modelId="{6CCC572D-93EC-46C4-8705-8F7841B8D46B}" type="pres">
      <dgm:prSet presAssocID="{ED872E5A-25A8-407F-BDF7-9DDB1496233B}" presName="spaceBetweenRectangles" presStyleCnt="0"/>
      <dgm:spPr/>
    </dgm:pt>
    <dgm:pt modelId="{190C6F87-BBEC-4DA2-93AB-6DF19423EB56}" type="pres">
      <dgm:prSet presAssocID="{21B8C836-60F2-4E5A-B334-EC02592EC0FA}" presName="parentLin" presStyleCnt="0"/>
      <dgm:spPr/>
    </dgm:pt>
    <dgm:pt modelId="{DBD428D0-D79A-473B-AF92-1BEB43AEF4C7}" type="pres">
      <dgm:prSet presAssocID="{21B8C836-60F2-4E5A-B334-EC02592EC0FA}" presName="parentLeftMargin" presStyleLbl="node1" presStyleIdx="0" presStyleCnt="2"/>
      <dgm:spPr/>
    </dgm:pt>
    <dgm:pt modelId="{AAA6EE72-8221-4681-B1A1-F1F7A1437456}" type="pres">
      <dgm:prSet presAssocID="{21B8C836-60F2-4E5A-B334-EC02592EC0FA}" presName="parentText" presStyleLbl="node1" presStyleIdx="1" presStyleCnt="2">
        <dgm:presLayoutVars>
          <dgm:chMax val="0"/>
          <dgm:bulletEnabled val="1"/>
        </dgm:presLayoutVars>
      </dgm:prSet>
      <dgm:spPr/>
    </dgm:pt>
    <dgm:pt modelId="{70C943BE-78E6-46E1-BA4E-BB9BA7FFB038}" type="pres">
      <dgm:prSet presAssocID="{21B8C836-60F2-4E5A-B334-EC02592EC0FA}" presName="negativeSpace" presStyleCnt="0"/>
      <dgm:spPr/>
    </dgm:pt>
    <dgm:pt modelId="{52A13D55-F9EE-4434-B7F8-16B84FA7BFBD}" type="pres">
      <dgm:prSet presAssocID="{21B8C836-60F2-4E5A-B334-EC02592EC0FA}" presName="childText" presStyleLbl="conFgAcc1" presStyleIdx="1" presStyleCnt="2">
        <dgm:presLayoutVars>
          <dgm:bulletEnabled val="1"/>
        </dgm:presLayoutVars>
      </dgm:prSet>
      <dgm:spPr/>
    </dgm:pt>
  </dgm:ptLst>
  <dgm:cxnLst>
    <dgm:cxn modelId="{A4CBF90B-A31C-464C-96FC-838AB1264B32}" srcId="{149C909C-D5AB-4AAD-85AB-94ABA1534DC5}" destId="{990CDB59-2FC0-4477-A7E2-45013098E8CC}" srcOrd="0" destOrd="0" parTransId="{2599376F-4625-4E1F-B0FF-F28BFE74DB0A}" sibTransId="{D5F42D53-DDCB-465A-BE22-0FB48B135EBE}"/>
    <dgm:cxn modelId="{A59CBC1A-4203-4A22-8E1E-F42B5260D35F}" srcId="{21B8C836-60F2-4E5A-B334-EC02592EC0FA}" destId="{E042CF08-E5D9-4D31-B308-68743603AFC3}" srcOrd="0" destOrd="0" parTransId="{C92CCCB5-2B60-47C6-A1C2-28B4F59CF756}" sibTransId="{E4A5D0E5-1D40-4954-AC23-238ECAF9ADF0}"/>
    <dgm:cxn modelId="{4F2E4E2D-BF51-4152-9A37-29F44CAA0A30}" type="presOf" srcId="{990CDB59-2FC0-4477-A7E2-45013098E8CC}" destId="{80516D85-4AB8-4754-8A3A-3703103994FB}" srcOrd="0" destOrd="0" presId="urn:microsoft.com/office/officeart/2005/8/layout/list1"/>
    <dgm:cxn modelId="{4761CE35-1304-4284-A31B-EC92C55DD031}" type="presOf" srcId="{21B8C836-60F2-4E5A-B334-EC02592EC0FA}" destId="{DBD428D0-D79A-473B-AF92-1BEB43AEF4C7}" srcOrd="0" destOrd="0" presId="urn:microsoft.com/office/officeart/2005/8/layout/list1"/>
    <dgm:cxn modelId="{82F1833E-B81F-436C-8E72-150637A86D77}" type="presOf" srcId="{21B8C836-60F2-4E5A-B334-EC02592EC0FA}" destId="{AAA6EE72-8221-4681-B1A1-F1F7A1437456}" srcOrd="1" destOrd="0" presId="urn:microsoft.com/office/officeart/2005/8/layout/list1"/>
    <dgm:cxn modelId="{C47AB246-D068-446D-A8B9-3CFBAE5C7FF8}" srcId="{149C909C-D5AB-4AAD-85AB-94ABA1534DC5}" destId="{7571AC16-D94A-4A97-AE2B-C06918799CC2}" srcOrd="2" destOrd="0" parTransId="{3E40E248-B5F0-4599-85EA-2EE641EBD5CF}" sibTransId="{37304B8D-E15E-4BD9-91FE-6B36FB586A45}"/>
    <dgm:cxn modelId="{A38E754B-6D6D-4B9E-9765-0DF9C4E2C618}" type="presOf" srcId="{3D87193A-8570-4866-B80B-5B7090283231}" destId="{80516D85-4AB8-4754-8A3A-3703103994FB}" srcOrd="0" destOrd="1" presId="urn:microsoft.com/office/officeart/2005/8/layout/list1"/>
    <dgm:cxn modelId="{83732350-FAE6-44B5-8A68-79B6F96B9A84}" type="presOf" srcId="{149C909C-D5AB-4AAD-85AB-94ABA1534DC5}" destId="{9341D4B6-F0FA-4364-9565-C0C335453284}" srcOrd="0" destOrd="0" presId="urn:microsoft.com/office/officeart/2005/8/layout/list1"/>
    <dgm:cxn modelId="{DDEFFC79-2AF7-4A6F-B539-6032670FDA00}" type="presOf" srcId="{9CB5109C-CDC6-4260-9CF7-BA04EC66F7B6}" destId="{52A13D55-F9EE-4434-B7F8-16B84FA7BFBD}" srcOrd="0" destOrd="2" presId="urn:microsoft.com/office/officeart/2005/8/layout/list1"/>
    <dgm:cxn modelId="{3064707A-A807-475B-87B5-8333AD3B48F9}" type="presOf" srcId="{7571AC16-D94A-4A97-AE2B-C06918799CC2}" destId="{80516D85-4AB8-4754-8A3A-3703103994FB}" srcOrd="0" destOrd="2" presId="urn:microsoft.com/office/officeart/2005/8/layout/list1"/>
    <dgm:cxn modelId="{E8C9F798-5A26-4E13-BAB9-5E29E193369D}" type="presOf" srcId="{E042CF08-E5D9-4D31-B308-68743603AFC3}" destId="{52A13D55-F9EE-4434-B7F8-16B84FA7BFBD}" srcOrd="0" destOrd="0" presId="urn:microsoft.com/office/officeart/2005/8/layout/list1"/>
    <dgm:cxn modelId="{C9B13E9A-2D20-43BA-BFD0-DABE5E7726FA}" type="presOf" srcId="{94D33450-71E8-4216-829B-E916B33C6747}" destId="{52A13D55-F9EE-4434-B7F8-16B84FA7BFBD}" srcOrd="0" destOrd="1" presId="urn:microsoft.com/office/officeart/2005/8/layout/list1"/>
    <dgm:cxn modelId="{3EEA6AA4-7E4F-41CF-B846-AA1493F18B50}" type="presOf" srcId="{149C909C-D5AB-4AAD-85AB-94ABA1534DC5}" destId="{88F7DECF-18D1-4D59-B399-F203F974F779}" srcOrd="1" destOrd="0" presId="urn:microsoft.com/office/officeart/2005/8/layout/list1"/>
    <dgm:cxn modelId="{5D4EB0C1-9CFB-4FE4-AD7E-BD5194596786}" srcId="{1E132889-2167-47E7-90FC-320165BC9754}" destId="{21B8C836-60F2-4E5A-B334-EC02592EC0FA}" srcOrd="1" destOrd="0" parTransId="{B0F08358-C7BC-4077-9A2C-06BAA64C40DB}" sibTransId="{A17C5221-CE68-4C3E-A349-C5D474963CF5}"/>
    <dgm:cxn modelId="{E8F902DD-50FE-48AF-BF90-1DCBA6C78E5C}" srcId="{149C909C-D5AB-4AAD-85AB-94ABA1534DC5}" destId="{3D87193A-8570-4866-B80B-5B7090283231}" srcOrd="1" destOrd="0" parTransId="{97284542-6C35-4835-B8FB-B0F697602481}" sibTransId="{FB75D439-13ED-4AC1-A741-30AB3AEB6985}"/>
    <dgm:cxn modelId="{FA941CE4-E2FC-4F08-8A5B-D446248F33EA}" srcId="{1E132889-2167-47E7-90FC-320165BC9754}" destId="{149C909C-D5AB-4AAD-85AB-94ABA1534DC5}" srcOrd="0" destOrd="0" parTransId="{2B7C2DE6-46D6-4922-A05E-34F7FE1C86D1}" sibTransId="{ED872E5A-25A8-407F-BDF7-9DDB1496233B}"/>
    <dgm:cxn modelId="{EA7B88E9-11AE-4DA5-B333-647BA19D137F}" srcId="{21B8C836-60F2-4E5A-B334-EC02592EC0FA}" destId="{94D33450-71E8-4216-829B-E916B33C6747}" srcOrd="1" destOrd="0" parTransId="{404BC54E-3A71-40AF-A478-179228A08935}" sibTransId="{0C4067BC-E221-4130-A5C1-35CE1A3D04F2}"/>
    <dgm:cxn modelId="{8DE11CF6-9D53-4B8F-B131-772A4F4BC8BD}" srcId="{21B8C836-60F2-4E5A-B334-EC02592EC0FA}" destId="{9CB5109C-CDC6-4260-9CF7-BA04EC66F7B6}" srcOrd="2" destOrd="0" parTransId="{089C9A5F-8088-4F7E-8FE8-760EE61622D7}" sibTransId="{46D35F42-4A9F-48F8-A4D9-749CF3E675E5}"/>
    <dgm:cxn modelId="{1F80F2FC-847E-4744-961E-245B5A2CE69A}" type="presOf" srcId="{1E132889-2167-47E7-90FC-320165BC9754}" destId="{6108A40A-82EC-4A6B-A52A-F04FD95569BA}" srcOrd="0" destOrd="0" presId="urn:microsoft.com/office/officeart/2005/8/layout/list1"/>
    <dgm:cxn modelId="{31782843-263D-4848-9EED-12AEA370A3A6}" type="presParOf" srcId="{6108A40A-82EC-4A6B-A52A-F04FD95569BA}" destId="{1E11828A-6455-4DE1-AB4A-1EAC8E8E943E}" srcOrd="0" destOrd="0" presId="urn:microsoft.com/office/officeart/2005/8/layout/list1"/>
    <dgm:cxn modelId="{FAF7E423-D23A-4C3A-8ED3-54537A282984}" type="presParOf" srcId="{1E11828A-6455-4DE1-AB4A-1EAC8E8E943E}" destId="{9341D4B6-F0FA-4364-9565-C0C335453284}" srcOrd="0" destOrd="0" presId="urn:microsoft.com/office/officeart/2005/8/layout/list1"/>
    <dgm:cxn modelId="{78753435-CBDD-4282-B436-696BA82F4C10}" type="presParOf" srcId="{1E11828A-6455-4DE1-AB4A-1EAC8E8E943E}" destId="{88F7DECF-18D1-4D59-B399-F203F974F779}" srcOrd="1" destOrd="0" presId="urn:microsoft.com/office/officeart/2005/8/layout/list1"/>
    <dgm:cxn modelId="{38CE1766-DE86-4C49-89A8-CE74B153B737}" type="presParOf" srcId="{6108A40A-82EC-4A6B-A52A-F04FD95569BA}" destId="{28922E36-4417-4029-A359-CDAE36D9DDE5}" srcOrd="1" destOrd="0" presId="urn:microsoft.com/office/officeart/2005/8/layout/list1"/>
    <dgm:cxn modelId="{6966B776-8C8D-431B-B698-066BF17D41D8}" type="presParOf" srcId="{6108A40A-82EC-4A6B-A52A-F04FD95569BA}" destId="{80516D85-4AB8-4754-8A3A-3703103994FB}" srcOrd="2" destOrd="0" presId="urn:microsoft.com/office/officeart/2005/8/layout/list1"/>
    <dgm:cxn modelId="{7F5F8364-146E-454D-9049-D2FDC186B0E3}" type="presParOf" srcId="{6108A40A-82EC-4A6B-A52A-F04FD95569BA}" destId="{6CCC572D-93EC-46C4-8705-8F7841B8D46B}" srcOrd="3" destOrd="0" presId="urn:microsoft.com/office/officeart/2005/8/layout/list1"/>
    <dgm:cxn modelId="{811B6305-9B9D-4107-B2CB-702981676284}" type="presParOf" srcId="{6108A40A-82EC-4A6B-A52A-F04FD95569BA}" destId="{190C6F87-BBEC-4DA2-93AB-6DF19423EB56}" srcOrd="4" destOrd="0" presId="urn:microsoft.com/office/officeart/2005/8/layout/list1"/>
    <dgm:cxn modelId="{48D4B83E-A730-4C77-8586-AD98A6304C76}" type="presParOf" srcId="{190C6F87-BBEC-4DA2-93AB-6DF19423EB56}" destId="{DBD428D0-D79A-473B-AF92-1BEB43AEF4C7}" srcOrd="0" destOrd="0" presId="urn:microsoft.com/office/officeart/2005/8/layout/list1"/>
    <dgm:cxn modelId="{575FDC3C-6673-4668-BAB7-A6095502C771}" type="presParOf" srcId="{190C6F87-BBEC-4DA2-93AB-6DF19423EB56}" destId="{AAA6EE72-8221-4681-B1A1-F1F7A1437456}" srcOrd="1" destOrd="0" presId="urn:microsoft.com/office/officeart/2005/8/layout/list1"/>
    <dgm:cxn modelId="{102A0EC5-9A8B-4903-81C6-792B133840F6}" type="presParOf" srcId="{6108A40A-82EC-4A6B-A52A-F04FD95569BA}" destId="{70C943BE-78E6-46E1-BA4E-BB9BA7FFB038}" srcOrd="5" destOrd="0" presId="urn:microsoft.com/office/officeart/2005/8/layout/list1"/>
    <dgm:cxn modelId="{2F620BE2-DAF2-4401-A875-73F100026831}" type="presParOf" srcId="{6108A40A-82EC-4A6B-A52A-F04FD95569BA}" destId="{52A13D55-F9EE-4434-B7F8-16B84FA7BF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132889-2167-47E7-90FC-320165BC97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9C909C-D5AB-4AAD-85AB-94ABA1534DC5}">
      <dgm:prSet/>
      <dgm:spPr/>
      <dgm:t>
        <a:bodyPr/>
        <a:lstStyle/>
        <a:p>
          <a:r>
            <a:rPr lang="en-US" b="1" dirty="0"/>
            <a:t>The patient PMS collects information on: </a:t>
          </a:r>
          <a:endParaRPr lang="en-US" dirty="0"/>
        </a:p>
      </dgm:t>
    </dgm:pt>
    <dgm:pt modelId="{2B7C2DE6-46D6-4922-A05E-34F7FE1C86D1}" type="parTrans" cxnId="{FA941CE4-E2FC-4F08-8A5B-D446248F33EA}">
      <dgm:prSet/>
      <dgm:spPr/>
      <dgm:t>
        <a:bodyPr/>
        <a:lstStyle/>
        <a:p>
          <a:endParaRPr lang="en-US"/>
        </a:p>
      </dgm:t>
    </dgm:pt>
    <dgm:pt modelId="{ED872E5A-25A8-407F-BDF7-9DDB1496233B}" type="sibTrans" cxnId="{FA941CE4-E2FC-4F08-8A5B-D446248F33EA}">
      <dgm:prSet/>
      <dgm:spPr/>
      <dgm:t>
        <a:bodyPr/>
        <a:lstStyle/>
        <a:p>
          <a:endParaRPr lang="en-US"/>
        </a:p>
      </dgm:t>
    </dgm:pt>
    <dgm:pt modelId="{990CDB59-2FC0-4477-A7E2-45013098E8CC}">
      <dgm:prSet/>
      <dgm:spPr/>
      <dgm:t>
        <a:bodyPr/>
        <a:lstStyle/>
        <a:p>
          <a:r>
            <a:rPr lang="en-US" dirty="0"/>
            <a:t>Patient characteristics (age, marital status, parity, education, rural/urban)</a:t>
          </a:r>
        </a:p>
      </dgm:t>
    </dgm:pt>
    <dgm:pt modelId="{2599376F-4625-4E1F-B0FF-F28BFE74DB0A}" type="parTrans" cxnId="{A4CBF90B-A31C-464C-96FC-838AB1264B32}">
      <dgm:prSet/>
      <dgm:spPr/>
      <dgm:t>
        <a:bodyPr/>
        <a:lstStyle/>
        <a:p>
          <a:endParaRPr lang="en-US"/>
        </a:p>
      </dgm:t>
    </dgm:pt>
    <dgm:pt modelId="{D5F42D53-DDCB-465A-BE22-0FB48B135EBE}" type="sibTrans" cxnId="{A4CBF90B-A31C-464C-96FC-838AB1264B32}">
      <dgm:prSet/>
      <dgm:spPr/>
      <dgm:t>
        <a:bodyPr/>
        <a:lstStyle/>
        <a:p>
          <a:endParaRPr lang="en-US"/>
        </a:p>
      </dgm:t>
    </dgm:pt>
    <dgm:pt modelId="{21B8C836-60F2-4E5A-B334-EC02592EC0FA}">
      <dgm:prSet/>
      <dgm:spPr/>
      <dgm:t>
        <a:bodyPr/>
        <a:lstStyle/>
        <a:p>
          <a:r>
            <a:rPr lang="en-US" b="1" dirty="0"/>
            <a:t>The provider PMS collects information on:</a:t>
          </a:r>
          <a:endParaRPr lang="en-US" dirty="0"/>
        </a:p>
      </dgm:t>
    </dgm:pt>
    <dgm:pt modelId="{B0F08358-C7BC-4077-9A2C-06BAA64C40DB}" type="parTrans" cxnId="{5D4EB0C1-9CFB-4FE4-AD7E-BD5194596786}">
      <dgm:prSet/>
      <dgm:spPr/>
      <dgm:t>
        <a:bodyPr/>
        <a:lstStyle/>
        <a:p>
          <a:endParaRPr lang="en-US"/>
        </a:p>
      </dgm:t>
    </dgm:pt>
    <dgm:pt modelId="{A17C5221-CE68-4C3E-A349-C5D474963CF5}" type="sibTrans" cxnId="{5D4EB0C1-9CFB-4FE4-AD7E-BD5194596786}">
      <dgm:prSet/>
      <dgm:spPr/>
      <dgm:t>
        <a:bodyPr/>
        <a:lstStyle/>
        <a:p>
          <a:endParaRPr lang="en-US"/>
        </a:p>
      </dgm:t>
    </dgm:pt>
    <dgm:pt modelId="{E042CF08-E5D9-4D31-B308-68743603AFC3}">
      <dgm:prSet/>
      <dgm:spPr/>
      <dgm:t>
        <a:bodyPr/>
        <a:lstStyle/>
        <a:p>
          <a:r>
            <a:rPr lang="en-US" dirty="0"/>
            <a:t>Abortion-related complications</a:t>
          </a:r>
        </a:p>
      </dgm:t>
    </dgm:pt>
    <dgm:pt modelId="{C92CCCB5-2B60-47C6-A1C2-28B4F59CF756}" type="parTrans" cxnId="{A59CBC1A-4203-4A22-8E1E-F42B5260D35F}">
      <dgm:prSet/>
      <dgm:spPr/>
      <dgm:t>
        <a:bodyPr/>
        <a:lstStyle/>
        <a:p>
          <a:endParaRPr lang="en-US"/>
        </a:p>
      </dgm:t>
    </dgm:pt>
    <dgm:pt modelId="{E4A5D0E5-1D40-4954-AC23-238ECAF9ADF0}" type="sibTrans" cxnId="{A59CBC1A-4203-4A22-8E1E-F42B5260D35F}">
      <dgm:prSet/>
      <dgm:spPr/>
      <dgm:t>
        <a:bodyPr/>
        <a:lstStyle/>
        <a:p>
          <a:endParaRPr lang="en-US"/>
        </a:p>
      </dgm:t>
    </dgm:pt>
    <dgm:pt modelId="{0FDA5359-39F9-4158-9BE5-7BC68F2DB5B8}">
      <dgm:prSet/>
      <dgm:spPr/>
      <dgm:t>
        <a:bodyPr/>
        <a:lstStyle/>
        <a:p>
          <a:r>
            <a:rPr lang="en-US" dirty="0"/>
            <a:t>Delays in care</a:t>
          </a:r>
        </a:p>
      </dgm:t>
    </dgm:pt>
    <dgm:pt modelId="{83DCF623-6FD5-473F-BA74-5D1E78B74468}" type="parTrans" cxnId="{4D11187A-5A0A-41D7-AA1D-9FC2D19BBDEE}">
      <dgm:prSet/>
      <dgm:spPr/>
      <dgm:t>
        <a:bodyPr/>
        <a:lstStyle/>
        <a:p>
          <a:endParaRPr lang="en-US"/>
        </a:p>
      </dgm:t>
    </dgm:pt>
    <dgm:pt modelId="{3A3D0A0B-2DC0-4C8E-9F26-9E9C84758AF5}" type="sibTrans" cxnId="{4D11187A-5A0A-41D7-AA1D-9FC2D19BBDEE}">
      <dgm:prSet/>
      <dgm:spPr/>
      <dgm:t>
        <a:bodyPr/>
        <a:lstStyle/>
        <a:p>
          <a:endParaRPr lang="en-US"/>
        </a:p>
      </dgm:t>
    </dgm:pt>
    <dgm:pt modelId="{73A495AB-730E-4EE9-9D21-1E95BD5C97AA}">
      <dgm:prSet/>
      <dgm:spPr/>
      <dgm:t>
        <a:bodyPr/>
        <a:lstStyle/>
        <a:p>
          <a:r>
            <a:rPr lang="en-US" dirty="0"/>
            <a:t>Quality of care</a:t>
          </a:r>
        </a:p>
      </dgm:t>
    </dgm:pt>
    <dgm:pt modelId="{8C23F6F8-23EF-412F-897D-C8B931F75E05}" type="parTrans" cxnId="{D5CC3BC4-6593-4A1C-ACF2-7526484AF6A1}">
      <dgm:prSet/>
      <dgm:spPr/>
      <dgm:t>
        <a:bodyPr/>
        <a:lstStyle/>
        <a:p>
          <a:endParaRPr lang="en-US"/>
        </a:p>
      </dgm:t>
    </dgm:pt>
    <dgm:pt modelId="{580B1BB4-7067-4827-BD4F-37F7783FCE0C}" type="sibTrans" cxnId="{D5CC3BC4-6593-4A1C-ACF2-7526484AF6A1}">
      <dgm:prSet/>
      <dgm:spPr/>
      <dgm:t>
        <a:bodyPr/>
        <a:lstStyle/>
        <a:p>
          <a:endParaRPr lang="en-US"/>
        </a:p>
      </dgm:t>
    </dgm:pt>
    <dgm:pt modelId="{B49D9297-7763-407D-8028-D06A7650E9EE}">
      <dgm:prSet/>
      <dgm:spPr/>
      <dgm:t>
        <a:bodyPr/>
        <a:lstStyle/>
        <a:p>
          <a:r>
            <a:rPr lang="en-US" dirty="0"/>
            <a:t>Treatment provided for abortion complications</a:t>
          </a:r>
        </a:p>
      </dgm:t>
    </dgm:pt>
    <dgm:pt modelId="{E9EC7038-AC70-4DDE-BFFE-E40E862F1CF9}" type="parTrans" cxnId="{01DBB60F-D479-4B61-9E30-69D93CDD3F58}">
      <dgm:prSet/>
      <dgm:spPr/>
      <dgm:t>
        <a:bodyPr/>
        <a:lstStyle/>
        <a:p>
          <a:endParaRPr lang="en-US"/>
        </a:p>
      </dgm:t>
    </dgm:pt>
    <dgm:pt modelId="{ECD6B39E-A64F-42F6-8C85-EDA87EBB56FB}" type="sibTrans" cxnId="{01DBB60F-D479-4B61-9E30-69D93CDD3F58}">
      <dgm:prSet/>
      <dgm:spPr/>
      <dgm:t>
        <a:bodyPr/>
        <a:lstStyle/>
        <a:p>
          <a:endParaRPr lang="en-US"/>
        </a:p>
      </dgm:t>
    </dgm:pt>
    <dgm:pt modelId="{A279B250-8B83-4255-83CA-FC2B573E1368}">
      <dgm:prSet/>
      <dgm:spPr/>
      <dgm:t>
        <a:bodyPr/>
        <a:lstStyle/>
        <a:p>
          <a:r>
            <a:rPr lang="en-US" dirty="0"/>
            <a:t>Real-time caseload data (as opposed to estimates like in the HFS)</a:t>
          </a:r>
        </a:p>
      </dgm:t>
    </dgm:pt>
    <dgm:pt modelId="{5DF0B360-4573-47F7-A381-31CB62B7D2BB}" type="parTrans" cxnId="{3813D7DB-B06E-4C09-AD48-FD5EC3856893}">
      <dgm:prSet/>
      <dgm:spPr/>
      <dgm:t>
        <a:bodyPr/>
        <a:lstStyle/>
        <a:p>
          <a:endParaRPr lang="en-US"/>
        </a:p>
      </dgm:t>
    </dgm:pt>
    <dgm:pt modelId="{0887C3AA-86F9-4812-BF70-E6A373CD46CA}" type="sibTrans" cxnId="{3813D7DB-B06E-4C09-AD48-FD5EC3856893}">
      <dgm:prSet/>
      <dgm:spPr/>
      <dgm:t>
        <a:bodyPr/>
        <a:lstStyle/>
        <a:p>
          <a:endParaRPr lang="en-US"/>
        </a:p>
      </dgm:t>
    </dgm:pt>
    <dgm:pt modelId="{6108A40A-82EC-4A6B-A52A-F04FD95569BA}" type="pres">
      <dgm:prSet presAssocID="{1E132889-2167-47E7-90FC-320165BC9754}" presName="linear" presStyleCnt="0">
        <dgm:presLayoutVars>
          <dgm:dir/>
          <dgm:animLvl val="lvl"/>
          <dgm:resizeHandles val="exact"/>
        </dgm:presLayoutVars>
      </dgm:prSet>
      <dgm:spPr/>
    </dgm:pt>
    <dgm:pt modelId="{1E11828A-6455-4DE1-AB4A-1EAC8E8E943E}" type="pres">
      <dgm:prSet presAssocID="{149C909C-D5AB-4AAD-85AB-94ABA1534DC5}" presName="parentLin" presStyleCnt="0"/>
      <dgm:spPr/>
    </dgm:pt>
    <dgm:pt modelId="{9341D4B6-F0FA-4364-9565-C0C335453284}" type="pres">
      <dgm:prSet presAssocID="{149C909C-D5AB-4AAD-85AB-94ABA1534DC5}" presName="parentLeftMargin" presStyleLbl="node1" presStyleIdx="0" presStyleCnt="2"/>
      <dgm:spPr/>
    </dgm:pt>
    <dgm:pt modelId="{88F7DECF-18D1-4D59-B399-F203F974F779}" type="pres">
      <dgm:prSet presAssocID="{149C909C-D5AB-4AAD-85AB-94ABA1534DC5}" presName="parentText" presStyleLbl="node1" presStyleIdx="0" presStyleCnt="2">
        <dgm:presLayoutVars>
          <dgm:chMax val="0"/>
          <dgm:bulletEnabled val="1"/>
        </dgm:presLayoutVars>
      </dgm:prSet>
      <dgm:spPr/>
    </dgm:pt>
    <dgm:pt modelId="{28922E36-4417-4029-A359-CDAE36D9DDE5}" type="pres">
      <dgm:prSet presAssocID="{149C909C-D5AB-4AAD-85AB-94ABA1534DC5}" presName="negativeSpace" presStyleCnt="0"/>
      <dgm:spPr/>
    </dgm:pt>
    <dgm:pt modelId="{80516D85-4AB8-4754-8A3A-3703103994FB}" type="pres">
      <dgm:prSet presAssocID="{149C909C-D5AB-4AAD-85AB-94ABA1534DC5}" presName="childText" presStyleLbl="conFgAcc1" presStyleIdx="0" presStyleCnt="2">
        <dgm:presLayoutVars>
          <dgm:bulletEnabled val="1"/>
        </dgm:presLayoutVars>
      </dgm:prSet>
      <dgm:spPr/>
    </dgm:pt>
    <dgm:pt modelId="{6CCC572D-93EC-46C4-8705-8F7841B8D46B}" type="pres">
      <dgm:prSet presAssocID="{ED872E5A-25A8-407F-BDF7-9DDB1496233B}" presName="spaceBetweenRectangles" presStyleCnt="0"/>
      <dgm:spPr/>
    </dgm:pt>
    <dgm:pt modelId="{190C6F87-BBEC-4DA2-93AB-6DF19423EB56}" type="pres">
      <dgm:prSet presAssocID="{21B8C836-60F2-4E5A-B334-EC02592EC0FA}" presName="parentLin" presStyleCnt="0"/>
      <dgm:spPr/>
    </dgm:pt>
    <dgm:pt modelId="{DBD428D0-D79A-473B-AF92-1BEB43AEF4C7}" type="pres">
      <dgm:prSet presAssocID="{21B8C836-60F2-4E5A-B334-EC02592EC0FA}" presName="parentLeftMargin" presStyleLbl="node1" presStyleIdx="0" presStyleCnt="2"/>
      <dgm:spPr/>
    </dgm:pt>
    <dgm:pt modelId="{AAA6EE72-8221-4681-B1A1-F1F7A1437456}" type="pres">
      <dgm:prSet presAssocID="{21B8C836-60F2-4E5A-B334-EC02592EC0FA}" presName="parentText" presStyleLbl="node1" presStyleIdx="1" presStyleCnt="2">
        <dgm:presLayoutVars>
          <dgm:chMax val="0"/>
          <dgm:bulletEnabled val="1"/>
        </dgm:presLayoutVars>
      </dgm:prSet>
      <dgm:spPr/>
    </dgm:pt>
    <dgm:pt modelId="{70C943BE-78E6-46E1-BA4E-BB9BA7FFB038}" type="pres">
      <dgm:prSet presAssocID="{21B8C836-60F2-4E5A-B334-EC02592EC0FA}" presName="negativeSpace" presStyleCnt="0"/>
      <dgm:spPr/>
    </dgm:pt>
    <dgm:pt modelId="{52A13D55-F9EE-4434-B7F8-16B84FA7BFBD}" type="pres">
      <dgm:prSet presAssocID="{21B8C836-60F2-4E5A-B334-EC02592EC0FA}" presName="childText" presStyleLbl="conFgAcc1" presStyleIdx="1" presStyleCnt="2">
        <dgm:presLayoutVars>
          <dgm:bulletEnabled val="1"/>
        </dgm:presLayoutVars>
      </dgm:prSet>
      <dgm:spPr/>
    </dgm:pt>
  </dgm:ptLst>
  <dgm:cxnLst>
    <dgm:cxn modelId="{67A05504-C23B-4CA9-9D78-CDE15F8669B9}" type="presOf" srcId="{B49D9297-7763-407D-8028-D06A7650E9EE}" destId="{52A13D55-F9EE-4434-B7F8-16B84FA7BFBD}" srcOrd="0" destOrd="1" presId="urn:microsoft.com/office/officeart/2005/8/layout/list1"/>
    <dgm:cxn modelId="{A4CBF90B-A31C-464C-96FC-838AB1264B32}" srcId="{149C909C-D5AB-4AAD-85AB-94ABA1534DC5}" destId="{990CDB59-2FC0-4477-A7E2-45013098E8CC}" srcOrd="0" destOrd="0" parTransId="{2599376F-4625-4E1F-B0FF-F28BFE74DB0A}" sibTransId="{D5F42D53-DDCB-465A-BE22-0FB48B135EBE}"/>
    <dgm:cxn modelId="{01DBB60F-D479-4B61-9E30-69D93CDD3F58}" srcId="{21B8C836-60F2-4E5A-B334-EC02592EC0FA}" destId="{B49D9297-7763-407D-8028-D06A7650E9EE}" srcOrd="1" destOrd="0" parTransId="{E9EC7038-AC70-4DDE-BFFE-E40E862F1CF9}" sibTransId="{ECD6B39E-A64F-42F6-8C85-EDA87EBB56FB}"/>
    <dgm:cxn modelId="{A59CBC1A-4203-4A22-8E1E-F42B5260D35F}" srcId="{21B8C836-60F2-4E5A-B334-EC02592EC0FA}" destId="{E042CF08-E5D9-4D31-B308-68743603AFC3}" srcOrd="0" destOrd="0" parTransId="{C92CCCB5-2B60-47C6-A1C2-28B4F59CF756}" sibTransId="{E4A5D0E5-1D40-4954-AC23-238ECAF9ADF0}"/>
    <dgm:cxn modelId="{4F2E4E2D-BF51-4152-9A37-29F44CAA0A30}" type="presOf" srcId="{990CDB59-2FC0-4477-A7E2-45013098E8CC}" destId="{80516D85-4AB8-4754-8A3A-3703103994FB}" srcOrd="0" destOrd="0" presId="urn:microsoft.com/office/officeart/2005/8/layout/list1"/>
    <dgm:cxn modelId="{4761CE35-1304-4284-A31B-EC92C55DD031}" type="presOf" srcId="{21B8C836-60F2-4E5A-B334-EC02592EC0FA}" destId="{DBD428D0-D79A-473B-AF92-1BEB43AEF4C7}" srcOrd="0" destOrd="0" presId="urn:microsoft.com/office/officeart/2005/8/layout/list1"/>
    <dgm:cxn modelId="{82F1833E-B81F-436C-8E72-150637A86D77}" type="presOf" srcId="{21B8C836-60F2-4E5A-B334-EC02592EC0FA}" destId="{AAA6EE72-8221-4681-B1A1-F1F7A1437456}" srcOrd="1" destOrd="0" presId="urn:microsoft.com/office/officeart/2005/8/layout/list1"/>
    <dgm:cxn modelId="{83732350-FAE6-44B5-8A68-79B6F96B9A84}" type="presOf" srcId="{149C909C-D5AB-4AAD-85AB-94ABA1534DC5}" destId="{9341D4B6-F0FA-4364-9565-C0C335453284}" srcOrd="0" destOrd="0" presId="urn:microsoft.com/office/officeart/2005/8/layout/list1"/>
    <dgm:cxn modelId="{2C38A675-2412-4D9D-B719-2BB7045B3F3B}" type="presOf" srcId="{A279B250-8B83-4255-83CA-FC2B573E1368}" destId="{80516D85-4AB8-4754-8A3A-3703103994FB}" srcOrd="0" destOrd="3" presId="urn:microsoft.com/office/officeart/2005/8/layout/list1"/>
    <dgm:cxn modelId="{4D11187A-5A0A-41D7-AA1D-9FC2D19BBDEE}" srcId="{149C909C-D5AB-4AAD-85AB-94ABA1534DC5}" destId="{0FDA5359-39F9-4158-9BE5-7BC68F2DB5B8}" srcOrd="1" destOrd="0" parTransId="{83DCF623-6FD5-473F-BA74-5D1E78B74468}" sibTransId="{3A3D0A0B-2DC0-4C8E-9F26-9E9C84758AF5}"/>
    <dgm:cxn modelId="{E8C9F798-5A26-4E13-BAB9-5E29E193369D}" type="presOf" srcId="{E042CF08-E5D9-4D31-B308-68743603AFC3}" destId="{52A13D55-F9EE-4434-B7F8-16B84FA7BFBD}" srcOrd="0" destOrd="0" presId="urn:microsoft.com/office/officeart/2005/8/layout/list1"/>
    <dgm:cxn modelId="{E322B99E-4DCD-41CD-A36E-51FF543A8E5C}" type="presOf" srcId="{0FDA5359-39F9-4158-9BE5-7BC68F2DB5B8}" destId="{80516D85-4AB8-4754-8A3A-3703103994FB}" srcOrd="0" destOrd="1" presId="urn:microsoft.com/office/officeart/2005/8/layout/list1"/>
    <dgm:cxn modelId="{3EEA6AA4-7E4F-41CF-B846-AA1493F18B50}" type="presOf" srcId="{149C909C-D5AB-4AAD-85AB-94ABA1534DC5}" destId="{88F7DECF-18D1-4D59-B399-F203F974F779}" srcOrd="1" destOrd="0" presId="urn:microsoft.com/office/officeart/2005/8/layout/list1"/>
    <dgm:cxn modelId="{5D4EB0C1-9CFB-4FE4-AD7E-BD5194596786}" srcId="{1E132889-2167-47E7-90FC-320165BC9754}" destId="{21B8C836-60F2-4E5A-B334-EC02592EC0FA}" srcOrd="1" destOrd="0" parTransId="{B0F08358-C7BC-4077-9A2C-06BAA64C40DB}" sibTransId="{A17C5221-CE68-4C3E-A349-C5D474963CF5}"/>
    <dgm:cxn modelId="{D5CC3BC4-6593-4A1C-ACF2-7526484AF6A1}" srcId="{149C909C-D5AB-4AAD-85AB-94ABA1534DC5}" destId="{73A495AB-730E-4EE9-9D21-1E95BD5C97AA}" srcOrd="2" destOrd="0" parTransId="{8C23F6F8-23EF-412F-897D-C8B931F75E05}" sibTransId="{580B1BB4-7067-4827-BD4F-37F7783FCE0C}"/>
    <dgm:cxn modelId="{3813D7DB-B06E-4C09-AD48-FD5EC3856893}" srcId="{149C909C-D5AB-4AAD-85AB-94ABA1534DC5}" destId="{A279B250-8B83-4255-83CA-FC2B573E1368}" srcOrd="3" destOrd="0" parTransId="{5DF0B360-4573-47F7-A381-31CB62B7D2BB}" sibTransId="{0887C3AA-86F9-4812-BF70-E6A373CD46CA}"/>
    <dgm:cxn modelId="{FA941CE4-E2FC-4F08-8A5B-D446248F33EA}" srcId="{1E132889-2167-47E7-90FC-320165BC9754}" destId="{149C909C-D5AB-4AAD-85AB-94ABA1534DC5}" srcOrd="0" destOrd="0" parTransId="{2B7C2DE6-46D6-4922-A05E-34F7FE1C86D1}" sibTransId="{ED872E5A-25A8-407F-BDF7-9DDB1496233B}"/>
    <dgm:cxn modelId="{660A05F4-4004-4003-B866-27D58D8F9F67}" type="presOf" srcId="{73A495AB-730E-4EE9-9D21-1E95BD5C97AA}" destId="{80516D85-4AB8-4754-8A3A-3703103994FB}" srcOrd="0" destOrd="2" presId="urn:microsoft.com/office/officeart/2005/8/layout/list1"/>
    <dgm:cxn modelId="{1F80F2FC-847E-4744-961E-245B5A2CE69A}" type="presOf" srcId="{1E132889-2167-47E7-90FC-320165BC9754}" destId="{6108A40A-82EC-4A6B-A52A-F04FD95569BA}" srcOrd="0" destOrd="0" presId="urn:microsoft.com/office/officeart/2005/8/layout/list1"/>
    <dgm:cxn modelId="{31782843-263D-4848-9EED-12AEA370A3A6}" type="presParOf" srcId="{6108A40A-82EC-4A6B-A52A-F04FD95569BA}" destId="{1E11828A-6455-4DE1-AB4A-1EAC8E8E943E}" srcOrd="0" destOrd="0" presId="urn:microsoft.com/office/officeart/2005/8/layout/list1"/>
    <dgm:cxn modelId="{FAF7E423-D23A-4C3A-8ED3-54537A282984}" type="presParOf" srcId="{1E11828A-6455-4DE1-AB4A-1EAC8E8E943E}" destId="{9341D4B6-F0FA-4364-9565-C0C335453284}" srcOrd="0" destOrd="0" presId="urn:microsoft.com/office/officeart/2005/8/layout/list1"/>
    <dgm:cxn modelId="{78753435-CBDD-4282-B436-696BA82F4C10}" type="presParOf" srcId="{1E11828A-6455-4DE1-AB4A-1EAC8E8E943E}" destId="{88F7DECF-18D1-4D59-B399-F203F974F779}" srcOrd="1" destOrd="0" presId="urn:microsoft.com/office/officeart/2005/8/layout/list1"/>
    <dgm:cxn modelId="{38CE1766-DE86-4C49-89A8-CE74B153B737}" type="presParOf" srcId="{6108A40A-82EC-4A6B-A52A-F04FD95569BA}" destId="{28922E36-4417-4029-A359-CDAE36D9DDE5}" srcOrd="1" destOrd="0" presId="urn:microsoft.com/office/officeart/2005/8/layout/list1"/>
    <dgm:cxn modelId="{6966B776-8C8D-431B-B698-066BF17D41D8}" type="presParOf" srcId="{6108A40A-82EC-4A6B-A52A-F04FD95569BA}" destId="{80516D85-4AB8-4754-8A3A-3703103994FB}" srcOrd="2" destOrd="0" presId="urn:microsoft.com/office/officeart/2005/8/layout/list1"/>
    <dgm:cxn modelId="{7F5F8364-146E-454D-9049-D2FDC186B0E3}" type="presParOf" srcId="{6108A40A-82EC-4A6B-A52A-F04FD95569BA}" destId="{6CCC572D-93EC-46C4-8705-8F7841B8D46B}" srcOrd="3" destOrd="0" presId="urn:microsoft.com/office/officeart/2005/8/layout/list1"/>
    <dgm:cxn modelId="{811B6305-9B9D-4107-B2CB-702981676284}" type="presParOf" srcId="{6108A40A-82EC-4A6B-A52A-F04FD95569BA}" destId="{190C6F87-BBEC-4DA2-93AB-6DF19423EB56}" srcOrd="4" destOrd="0" presId="urn:microsoft.com/office/officeart/2005/8/layout/list1"/>
    <dgm:cxn modelId="{48D4B83E-A730-4C77-8586-AD98A6304C76}" type="presParOf" srcId="{190C6F87-BBEC-4DA2-93AB-6DF19423EB56}" destId="{DBD428D0-D79A-473B-AF92-1BEB43AEF4C7}" srcOrd="0" destOrd="0" presId="urn:microsoft.com/office/officeart/2005/8/layout/list1"/>
    <dgm:cxn modelId="{575FDC3C-6673-4668-BAB7-A6095502C771}" type="presParOf" srcId="{190C6F87-BBEC-4DA2-93AB-6DF19423EB56}" destId="{AAA6EE72-8221-4681-B1A1-F1F7A1437456}" srcOrd="1" destOrd="0" presId="urn:microsoft.com/office/officeart/2005/8/layout/list1"/>
    <dgm:cxn modelId="{102A0EC5-9A8B-4903-81C6-792B133840F6}" type="presParOf" srcId="{6108A40A-82EC-4A6B-A52A-F04FD95569BA}" destId="{70C943BE-78E6-46E1-BA4E-BB9BA7FFB038}" srcOrd="5" destOrd="0" presId="urn:microsoft.com/office/officeart/2005/8/layout/list1"/>
    <dgm:cxn modelId="{2F620BE2-DAF2-4401-A875-73F100026831}" type="presParOf" srcId="{6108A40A-82EC-4A6B-A52A-F04FD95569BA}" destId="{52A13D55-F9EE-4434-B7F8-16B84FA7BF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132889-2167-47E7-90FC-320165BC975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49C909C-D5AB-4AAD-85AB-94ABA1534DC5}">
      <dgm:prSet/>
      <dgm:spPr/>
      <dgm:t>
        <a:bodyPr/>
        <a:lstStyle/>
        <a:p>
          <a:r>
            <a:rPr lang="en-US" b="1"/>
            <a:t>Pros</a:t>
          </a:r>
          <a:endParaRPr lang="en-US" dirty="0"/>
        </a:p>
      </dgm:t>
    </dgm:pt>
    <dgm:pt modelId="{2B7C2DE6-46D6-4922-A05E-34F7FE1C86D1}" type="parTrans" cxnId="{FA941CE4-E2FC-4F08-8A5B-D446248F33EA}">
      <dgm:prSet/>
      <dgm:spPr/>
      <dgm:t>
        <a:bodyPr/>
        <a:lstStyle/>
        <a:p>
          <a:endParaRPr lang="en-US"/>
        </a:p>
      </dgm:t>
    </dgm:pt>
    <dgm:pt modelId="{ED872E5A-25A8-407F-BDF7-9DDB1496233B}" type="sibTrans" cxnId="{FA941CE4-E2FC-4F08-8A5B-D446248F33EA}">
      <dgm:prSet/>
      <dgm:spPr/>
      <dgm:t>
        <a:bodyPr/>
        <a:lstStyle/>
        <a:p>
          <a:endParaRPr lang="en-US"/>
        </a:p>
      </dgm:t>
    </dgm:pt>
    <dgm:pt modelId="{21B8C836-60F2-4E5A-B334-EC02592EC0FA}">
      <dgm:prSet/>
      <dgm:spPr/>
      <dgm:t>
        <a:bodyPr/>
        <a:lstStyle/>
        <a:p>
          <a:r>
            <a:rPr lang="en-US" b="1" dirty="0"/>
            <a:t>Cons</a:t>
          </a:r>
          <a:endParaRPr lang="en-US" dirty="0"/>
        </a:p>
      </dgm:t>
    </dgm:pt>
    <dgm:pt modelId="{B0F08358-C7BC-4077-9A2C-06BAA64C40DB}" type="parTrans" cxnId="{5D4EB0C1-9CFB-4FE4-AD7E-BD5194596786}">
      <dgm:prSet/>
      <dgm:spPr/>
      <dgm:t>
        <a:bodyPr/>
        <a:lstStyle/>
        <a:p>
          <a:endParaRPr lang="en-US"/>
        </a:p>
      </dgm:t>
    </dgm:pt>
    <dgm:pt modelId="{A17C5221-CE68-4C3E-A349-C5D474963CF5}" type="sibTrans" cxnId="{5D4EB0C1-9CFB-4FE4-AD7E-BD5194596786}">
      <dgm:prSet/>
      <dgm:spPr/>
      <dgm:t>
        <a:bodyPr/>
        <a:lstStyle/>
        <a:p>
          <a:endParaRPr lang="en-US"/>
        </a:p>
      </dgm:t>
    </dgm:pt>
    <dgm:pt modelId="{E042CF08-E5D9-4D31-B308-68743603AFC3}">
      <dgm:prSet/>
      <dgm:spPr/>
      <dgm:t>
        <a:bodyPr/>
        <a:lstStyle/>
        <a:p>
          <a:r>
            <a:rPr lang="en-US" dirty="0"/>
            <a:t>Only captures those people “at the top of the iceberg” (those who experience complications and receive treatment at health facilities)</a:t>
          </a:r>
        </a:p>
      </dgm:t>
    </dgm:pt>
    <dgm:pt modelId="{C92CCCB5-2B60-47C6-A1C2-28B4F59CF756}" type="parTrans" cxnId="{A59CBC1A-4203-4A22-8E1E-F42B5260D35F}">
      <dgm:prSet/>
      <dgm:spPr/>
      <dgm:t>
        <a:bodyPr/>
        <a:lstStyle/>
        <a:p>
          <a:endParaRPr lang="en-US"/>
        </a:p>
      </dgm:t>
    </dgm:pt>
    <dgm:pt modelId="{E4A5D0E5-1D40-4954-AC23-238ECAF9ADF0}" type="sibTrans" cxnId="{A59CBC1A-4203-4A22-8E1E-F42B5260D35F}">
      <dgm:prSet/>
      <dgm:spPr/>
      <dgm:t>
        <a:bodyPr/>
        <a:lstStyle/>
        <a:p>
          <a:endParaRPr lang="en-US"/>
        </a:p>
      </dgm:t>
    </dgm:pt>
    <dgm:pt modelId="{A279B250-8B83-4255-83CA-FC2B573E1368}">
      <dgm:prSet/>
      <dgm:spPr/>
      <dgm:t>
        <a:bodyPr/>
        <a:lstStyle/>
        <a:p>
          <a:r>
            <a:rPr lang="en-US" dirty="0"/>
            <a:t>Nationally representative data on facility-based abortion complications and severity and delays to care</a:t>
          </a:r>
        </a:p>
      </dgm:t>
    </dgm:pt>
    <dgm:pt modelId="{5DF0B360-4573-47F7-A381-31CB62B7D2BB}" type="parTrans" cxnId="{3813D7DB-B06E-4C09-AD48-FD5EC3856893}">
      <dgm:prSet/>
      <dgm:spPr/>
      <dgm:t>
        <a:bodyPr/>
        <a:lstStyle/>
        <a:p>
          <a:endParaRPr lang="en-US"/>
        </a:p>
      </dgm:t>
    </dgm:pt>
    <dgm:pt modelId="{0887C3AA-86F9-4812-BF70-E6A373CD46CA}" type="sibTrans" cxnId="{3813D7DB-B06E-4C09-AD48-FD5EC3856893}">
      <dgm:prSet/>
      <dgm:spPr/>
      <dgm:t>
        <a:bodyPr/>
        <a:lstStyle/>
        <a:p>
          <a:endParaRPr lang="en-US"/>
        </a:p>
      </dgm:t>
    </dgm:pt>
    <dgm:pt modelId="{01952D0B-EB98-426D-BA3F-44E92C809F03}">
      <dgm:prSet/>
      <dgm:spPr/>
      <dgm:t>
        <a:bodyPr/>
        <a:lstStyle/>
        <a:p>
          <a:r>
            <a:rPr lang="en-US" dirty="0"/>
            <a:t>Facility based, meaning information on women with mild complications or severe complications leading to death before arrival at the facility are not captured</a:t>
          </a:r>
        </a:p>
      </dgm:t>
    </dgm:pt>
    <dgm:pt modelId="{31CDB23B-259D-43FF-8483-CE2EA405B50B}" type="parTrans" cxnId="{AF0806DB-615C-4DD3-85B6-88B8E3CD8F26}">
      <dgm:prSet/>
      <dgm:spPr/>
      <dgm:t>
        <a:bodyPr/>
        <a:lstStyle/>
        <a:p>
          <a:endParaRPr lang="en-US"/>
        </a:p>
      </dgm:t>
    </dgm:pt>
    <dgm:pt modelId="{9A00925D-F71F-48A4-8204-32CA1F567857}" type="sibTrans" cxnId="{AF0806DB-615C-4DD3-85B6-88B8E3CD8F26}">
      <dgm:prSet/>
      <dgm:spPr/>
      <dgm:t>
        <a:bodyPr/>
        <a:lstStyle/>
        <a:p>
          <a:endParaRPr lang="en-US"/>
        </a:p>
      </dgm:t>
    </dgm:pt>
    <dgm:pt modelId="{12536CD9-0AA2-4325-859B-CF0A9A92713F}">
      <dgm:prSet/>
      <dgm:spPr/>
      <dgm:t>
        <a:bodyPr/>
        <a:lstStyle/>
        <a:p>
          <a:r>
            <a:rPr lang="en-US" dirty="0"/>
            <a:t>Direct interaction with patient receiving care</a:t>
          </a:r>
        </a:p>
      </dgm:t>
    </dgm:pt>
    <dgm:pt modelId="{F30BF6D7-A43C-47E2-8E82-6571991A6191}" type="parTrans" cxnId="{E08FA2CD-D312-49CF-9920-37E3769AB3BA}">
      <dgm:prSet/>
      <dgm:spPr/>
      <dgm:t>
        <a:bodyPr/>
        <a:lstStyle/>
        <a:p>
          <a:endParaRPr lang="en-US"/>
        </a:p>
      </dgm:t>
    </dgm:pt>
    <dgm:pt modelId="{0F5797AB-35C9-48CA-92DD-B0A4A2BD8C07}" type="sibTrans" cxnId="{E08FA2CD-D312-49CF-9920-37E3769AB3BA}">
      <dgm:prSet/>
      <dgm:spPr/>
      <dgm:t>
        <a:bodyPr/>
        <a:lstStyle/>
        <a:p>
          <a:endParaRPr lang="en-US"/>
        </a:p>
      </dgm:t>
    </dgm:pt>
    <dgm:pt modelId="{6108A40A-82EC-4A6B-A52A-F04FD95569BA}" type="pres">
      <dgm:prSet presAssocID="{1E132889-2167-47E7-90FC-320165BC9754}" presName="linear" presStyleCnt="0">
        <dgm:presLayoutVars>
          <dgm:dir/>
          <dgm:animLvl val="lvl"/>
          <dgm:resizeHandles val="exact"/>
        </dgm:presLayoutVars>
      </dgm:prSet>
      <dgm:spPr/>
    </dgm:pt>
    <dgm:pt modelId="{1E11828A-6455-4DE1-AB4A-1EAC8E8E943E}" type="pres">
      <dgm:prSet presAssocID="{149C909C-D5AB-4AAD-85AB-94ABA1534DC5}" presName="parentLin" presStyleCnt="0"/>
      <dgm:spPr/>
    </dgm:pt>
    <dgm:pt modelId="{9341D4B6-F0FA-4364-9565-C0C335453284}" type="pres">
      <dgm:prSet presAssocID="{149C909C-D5AB-4AAD-85AB-94ABA1534DC5}" presName="parentLeftMargin" presStyleLbl="node1" presStyleIdx="0" presStyleCnt="2"/>
      <dgm:spPr/>
    </dgm:pt>
    <dgm:pt modelId="{88F7DECF-18D1-4D59-B399-F203F974F779}" type="pres">
      <dgm:prSet presAssocID="{149C909C-D5AB-4AAD-85AB-94ABA1534DC5}" presName="parentText" presStyleLbl="node1" presStyleIdx="0" presStyleCnt="2">
        <dgm:presLayoutVars>
          <dgm:chMax val="0"/>
          <dgm:bulletEnabled val="1"/>
        </dgm:presLayoutVars>
      </dgm:prSet>
      <dgm:spPr/>
    </dgm:pt>
    <dgm:pt modelId="{28922E36-4417-4029-A359-CDAE36D9DDE5}" type="pres">
      <dgm:prSet presAssocID="{149C909C-D5AB-4AAD-85AB-94ABA1534DC5}" presName="negativeSpace" presStyleCnt="0"/>
      <dgm:spPr/>
    </dgm:pt>
    <dgm:pt modelId="{80516D85-4AB8-4754-8A3A-3703103994FB}" type="pres">
      <dgm:prSet presAssocID="{149C909C-D5AB-4AAD-85AB-94ABA1534DC5}" presName="childText" presStyleLbl="conFgAcc1" presStyleIdx="0" presStyleCnt="2">
        <dgm:presLayoutVars>
          <dgm:bulletEnabled val="1"/>
        </dgm:presLayoutVars>
      </dgm:prSet>
      <dgm:spPr/>
    </dgm:pt>
    <dgm:pt modelId="{6CCC572D-93EC-46C4-8705-8F7841B8D46B}" type="pres">
      <dgm:prSet presAssocID="{ED872E5A-25A8-407F-BDF7-9DDB1496233B}" presName="spaceBetweenRectangles" presStyleCnt="0"/>
      <dgm:spPr/>
    </dgm:pt>
    <dgm:pt modelId="{190C6F87-BBEC-4DA2-93AB-6DF19423EB56}" type="pres">
      <dgm:prSet presAssocID="{21B8C836-60F2-4E5A-B334-EC02592EC0FA}" presName="parentLin" presStyleCnt="0"/>
      <dgm:spPr/>
    </dgm:pt>
    <dgm:pt modelId="{DBD428D0-D79A-473B-AF92-1BEB43AEF4C7}" type="pres">
      <dgm:prSet presAssocID="{21B8C836-60F2-4E5A-B334-EC02592EC0FA}" presName="parentLeftMargin" presStyleLbl="node1" presStyleIdx="0" presStyleCnt="2"/>
      <dgm:spPr/>
    </dgm:pt>
    <dgm:pt modelId="{AAA6EE72-8221-4681-B1A1-F1F7A1437456}" type="pres">
      <dgm:prSet presAssocID="{21B8C836-60F2-4E5A-B334-EC02592EC0FA}" presName="parentText" presStyleLbl="node1" presStyleIdx="1" presStyleCnt="2">
        <dgm:presLayoutVars>
          <dgm:chMax val="0"/>
          <dgm:bulletEnabled val="1"/>
        </dgm:presLayoutVars>
      </dgm:prSet>
      <dgm:spPr/>
    </dgm:pt>
    <dgm:pt modelId="{70C943BE-78E6-46E1-BA4E-BB9BA7FFB038}" type="pres">
      <dgm:prSet presAssocID="{21B8C836-60F2-4E5A-B334-EC02592EC0FA}" presName="negativeSpace" presStyleCnt="0"/>
      <dgm:spPr/>
    </dgm:pt>
    <dgm:pt modelId="{52A13D55-F9EE-4434-B7F8-16B84FA7BFBD}" type="pres">
      <dgm:prSet presAssocID="{21B8C836-60F2-4E5A-B334-EC02592EC0FA}" presName="childText" presStyleLbl="conFgAcc1" presStyleIdx="1" presStyleCnt="2">
        <dgm:presLayoutVars>
          <dgm:bulletEnabled val="1"/>
        </dgm:presLayoutVars>
      </dgm:prSet>
      <dgm:spPr/>
    </dgm:pt>
  </dgm:ptLst>
  <dgm:cxnLst>
    <dgm:cxn modelId="{32EC0002-B5B9-41F0-A32D-2B7A5AC20B2E}" type="presOf" srcId="{12536CD9-0AA2-4325-859B-CF0A9A92713F}" destId="{80516D85-4AB8-4754-8A3A-3703103994FB}" srcOrd="0" destOrd="1" presId="urn:microsoft.com/office/officeart/2005/8/layout/list1"/>
    <dgm:cxn modelId="{A59CBC1A-4203-4A22-8E1E-F42B5260D35F}" srcId="{21B8C836-60F2-4E5A-B334-EC02592EC0FA}" destId="{E042CF08-E5D9-4D31-B308-68743603AFC3}" srcOrd="0" destOrd="0" parTransId="{C92CCCB5-2B60-47C6-A1C2-28B4F59CF756}" sibTransId="{E4A5D0E5-1D40-4954-AC23-238ECAF9ADF0}"/>
    <dgm:cxn modelId="{4761CE35-1304-4284-A31B-EC92C55DD031}" type="presOf" srcId="{21B8C836-60F2-4E5A-B334-EC02592EC0FA}" destId="{DBD428D0-D79A-473B-AF92-1BEB43AEF4C7}" srcOrd="0" destOrd="0" presId="urn:microsoft.com/office/officeart/2005/8/layout/list1"/>
    <dgm:cxn modelId="{82F1833E-B81F-436C-8E72-150637A86D77}" type="presOf" srcId="{21B8C836-60F2-4E5A-B334-EC02592EC0FA}" destId="{AAA6EE72-8221-4681-B1A1-F1F7A1437456}" srcOrd="1" destOrd="0" presId="urn:microsoft.com/office/officeart/2005/8/layout/list1"/>
    <dgm:cxn modelId="{83732350-FAE6-44B5-8A68-79B6F96B9A84}" type="presOf" srcId="{149C909C-D5AB-4AAD-85AB-94ABA1534DC5}" destId="{9341D4B6-F0FA-4364-9565-C0C335453284}" srcOrd="0" destOrd="0" presId="urn:microsoft.com/office/officeart/2005/8/layout/list1"/>
    <dgm:cxn modelId="{2C38A675-2412-4D9D-B719-2BB7045B3F3B}" type="presOf" srcId="{A279B250-8B83-4255-83CA-FC2B573E1368}" destId="{80516D85-4AB8-4754-8A3A-3703103994FB}" srcOrd="0" destOrd="0" presId="urn:microsoft.com/office/officeart/2005/8/layout/list1"/>
    <dgm:cxn modelId="{E8C9F798-5A26-4E13-BAB9-5E29E193369D}" type="presOf" srcId="{E042CF08-E5D9-4D31-B308-68743603AFC3}" destId="{52A13D55-F9EE-4434-B7F8-16B84FA7BFBD}" srcOrd="0" destOrd="0" presId="urn:microsoft.com/office/officeart/2005/8/layout/list1"/>
    <dgm:cxn modelId="{3EEA6AA4-7E4F-41CF-B846-AA1493F18B50}" type="presOf" srcId="{149C909C-D5AB-4AAD-85AB-94ABA1534DC5}" destId="{88F7DECF-18D1-4D59-B399-F203F974F779}" srcOrd="1" destOrd="0" presId="urn:microsoft.com/office/officeart/2005/8/layout/list1"/>
    <dgm:cxn modelId="{B8F60BBB-68AA-4FB6-ADF9-4616D43582BA}" type="presOf" srcId="{01952D0B-EB98-426D-BA3F-44E92C809F03}" destId="{52A13D55-F9EE-4434-B7F8-16B84FA7BFBD}" srcOrd="0" destOrd="1" presId="urn:microsoft.com/office/officeart/2005/8/layout/list1"/>
    <dgm:cxn modelId="{5D4EB0C1-9CFB-4FE4-AD7E-BD5194596786}" srcId="{1E132889-2167-47E7-90FC-320165BC9754}" destId="{21B8C836-60F2-4E5A-B334-EC02592EC0FA}" srcOrd="1" destOrd="0" parTransId="{B0F08358-C7BC-4077-9A2C-06BAA64C40DB}" sibTransId="{A17C5221-CE68-4C3E-A349-C5D474963CF5}"/>
    <dgm:cxn modelId="{E08FA2CD-D312-49CF-9920-37E3769AB3BA}" srcId="{149C909C-D5AB-4AAD-85AB-94ABA1534DC5}" destId="{12536CD9-0AA2-4325-859B-CF0A9A92713F}" srcOrd="1" destOrd="0" parTransId="{F30BF6D7-A43C-47E2-8E82-6571991A6191}" sibTransId="{0F5797AB-35C9-48CA-92DD-B0A4A2BD8C07}"/>
    <dgm:cxn modelId="{AF0806DB-615C-4DD3-85B6-88B8E3CD8F26}" srcId="{21B8C836-60F2-4E5A-B334-EC02592EC0FA}" destId="{01952D0B-EB98-426D-BA3F-44E92C809F03}" srcOrd="1" destOrd="0" parTransId="{31CDB23B-259D-43FF-8483-CE2EA405B50B}" sibTransId="{9A00925D-F71F-48A4-8204-32CA1F567857}"/>
    <dgm:cxn modelId="{3813D7DB-B06E-4C09-AD48-FD5EC3856893}" srcId="{149C909C-D5AB-4AAD-85AB-94ABA1534DC5}" destId="{A279B250-8B83-4255-83CA-FC2B573E1368}" srcOrd="0" destOrd="0" parTransId="{5DF0B360-4573-47F7-A381-31CB62B7D2BB}" sibTransId="{0887C3AA-86F9-4812-BF70-E6A373CD46CA}"/>
    <dgm:cxn modelId="{FA941CE4-E2FC-4F08-8A5B-D446248F33EA}" srcId="{1E132889-2167-47E7-90FC-320165BC9754}" destId="{149C909C-D5AB-4AAD-85AB-94ABA1534DC5}" srcOrd="0" destOrd="0" parTransId="{2B7C2DE6-46D6-4922-A05E-34F7FE1C86D1}" sibTransId="{ED872E5A-25A8-407F-BDF7-9DDB1496233B}"/>
    <dgm:cxn modelId="{1F80F2FC-847E-4744-961E-245B5A2CE69A}" type="presOf" srcId="{1E132889-2167-47E7-90FC-320165BC9754}" destId="{6108A40A-82EC-4A6B-A52A-F04FD95569BA}" srcOrd="0" destOrd="0" presId="urn:microsoft.com/office/officeart/2005/8/layout/list1"/>
    <dgm:cxn modelId="{31782843-263D-4848-9EED-12AEA370A3A6}" type="presParOf" srcId="{6108A40A-82EC-4A6B-A52A-F04FD95569BA}" destId="{1E11828A-6455-4DE1-AB4A-1EAC8E8E943E}" srcOrd="0" destOrd="0" presId="urn:microsoft.com/office/officeart/2005/8/layout/list1"/>
    <dgm:cxn modelId="{FAF7E423-D23A-4C3A-8ED3-54537A282984}" type="presParOf" srcId="{1E11828A-6455-4DE1-AB4A-1EAC8E8E943E}" destId="{9341D4B6-F0FA-4364-9565-C0C335453284}" srcOrd="0" destOrd="0" presId="urn:microsoft.com/office/officeart/2005/8/layout/list1"/>
    <dgm:cxn modelId="{78753435-CBDD-4282-B436-696BA82F4C10}" type="presParOf" srcId="{1E11828A-6455-4DE1-AB4A-1EAC8E8E943E}" destId="{88F7DECF-18D1-4D59-B399-F203F974F779}" srcOrd="1" destOrd="0" presId="urn:microsoft.com/office/officeart/2005/8/layout/list1"/>
    <dgm:cxn modelId="{38CE1766-DE86-4C49-89A8-CE74B153B737}" type="presParOf" srcId="{6108A40A-82EC-4A6B-A52A-F04FD95569BA}" destId="{28922E36-4417-4029-A359-CDAE36D9DDE5}" srcOrd="1" destOrd="0" presId="urn:microsoft.com/office/officeart/2005/8/layout/list1"/>
    <dgm:cxn modelId="{6966B776-8C8D-431B-B698-066BF17D41D8}" type="presParOf" srcId="{6108A40A-82EC-4A6B-A52A-F04FD95569BA}" destId="{80516D85-4AB8-4754-8A3A-3703103994FB}" srcOrd="2" destOrd="0" presId="urn:microsoft.com/office/officeart/2005/8/layout/list1"/>
    <dgm:cxn modelId="{7F5F8364-146E-454D-9049-D2FDC186B0E3}" type="presParOf" srcId="{6108A40A-82EC-4A6B-A52A-F04FD95569BA}" destId="{6CCC572D-93EC-46C4-8705-8F7841B8D46B}" srcOrd="3" destOrd="0" presId="urn:microsoft.com/office/officeart/2005/8/layout/list1"/>
    <dgm:cxn modelId="{811B6305-9B9D-4107-B2CB-702981676284}" type="presParOf" srcId="{6108A40A-82EC-4A6B-A52A-F04FD95569BA}" destId="{190C6F87-BBEC-4DA2-93AB-6DF19423EB56}" srcOrd="4" destOrd="0" presId="urn:microsoft.com/office/officeart/2005/8/layout/list1"/>
    <dgm:cxn modelId="{48D4B83E-A730-4C77-8586-AD98A6304C76}" type="presParOf" srcId="{190C6F87-BBEC-4DA2-93AB-6DF19423EB56}" destId="{DBD428D0-D79A-473B-AF92-1BEB43AEF4C7}" srcOrd="0" destOrd="0" presId="urn:microsoft.com/office/officeart/2005/8/layout/list1"/>
    <dgm:cxn modelId="{575FDC3C-6673-4668-BAB7-A6095502C771}" type="presParOf" srcId="{190C6F87-BBEC-4DA2-93AB-6DF19423EB56}" destId="{AAA6EE72-8221-4681-B1A1-F1F7A1437456}" srcOrd="1" destOrd="0" presId="urn:microsoft.com/office/officeart/2005/8/layout/list1"/>
    <dgm:cxn modelId="{102A0EC5-9A8B-4903-81C6-792B133840F6}" type="presParOf" srcId="{6108A40A-82EC-4A6B-A52A-F04FD95569BA}" destId="{70C943BE-78E6-46E1-BA4E-BB9BA7FFB038}" srcOrd="5" destOrd="0" presId="urn:microsoft.com/office/officeart/2005/8/layout/list1"/>
    <dgm:cxn modelId="{2F620BE2-DAF2-4401-A875-73F100026831}" type="presParOf" srcId="{6108A40A-82EC-4A6B-A52A-F04FD95569BA}" destId="{52A13D55-F9EE-4434-B7F8-16B84FA7BF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48DC8-15F8-47ED-9203-8A0C2CE0BF4D}">
      <dsp:nvSpPr>
        <dsp:cNvPr id="0" name=""/>
        <dsp:cNvSpPr/>
      </dsp:nvSpPr>
      <dsp:spPr>
        <a:xfrm>
          <a:off x="4476" y="0"/>
          <a:ext cx="4305852" cy="5291045"/>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Health Facilities Survey (HFS)</a:t>
          </a:r>
        </a:p>
      </dsp:txBody>
      <dsp:txXfrm>
        <a:off x="4476" y="0"/>
        <a:ext cx="4305852" cy="1587313"/>
      </dsp:txXfrm>
    </dsp:sp>
    <dsp:sp modelId="{BE0ED127-FD34-4F01-B744-A3E6FD7BD137}">
      <dsp:nvSpPr>
        <dsp:cNvPr id="0" name=""/>
        <dsp:cNvSpPr/>
      </dsp:nvSpPr>
      <dsp:spPr>
        <a:xfrm>
          <a:off x="435061" y="1587765"/>
          <a:ext cx="3444681" cy="103947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In-person interview with healthcare providers in facilities</a:t>
          </a:r>
        </a:p>
      </dsp:txBody>
      <dsp:txXfrm>
        <a:off x="465506" y="1618210"/>
        <a:ext cx="3383791" cy="978588"/>
      </dsp:txXfrm>
    </dsp:sp>
    <dsp:sp modelId="{D46BB06E-8414-4F71-9F8F-284DE12DCB3F}">
      <dsp:nvSpPr>
        <dsp:cNvPr id="0" name=""/>
        <dsp:cNvSpPr/>
      </dsp:nvSpPr>
      <dsp:spPr>
        <a:xfrm>
          <a:off x="435061" y="2787163"/>
          <a:ext cx="3444681" cy="103947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Sampling universe: All facilities that have the capacity to provide PAC in the public, private and NGO sectors </a:t>
          </a:r>
          <a:endParaRPr lang="en-US" sz="1400" kern="1200" dirty="0">
            <a:solidFill>
              <a:schemeClr val="tx1"/>
            </a:solidFill>
          </a:endParaRPr>
        </a:p>
      </dsp:txBody>
      <dsp:txXfrm>
        <a:off x="465506" y="2817608"/>
        <a:ext cx="3383791" cy="978588"/>
      </dsp:txXfrm>
    </dsp:sp>
    <dsp:sp modelId="{BC2882F8-101B-41AB-A066-6D367E802260}">
      <dsp:nvSpPr>
        <dsp:cNvPr id="0" name=""/>
        <dsp:cNvSpPr/>
      </dsp:nvSpPr>
      <dsp:spPr>
        <a:xfrm>
          <a:off x="435061" y="3986562"/>
          <a:ext cx="3444681" cy="103947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u="none" kern="1200" dirty="0">
              <a:solidFill>
                <a:schemeClr val="tx1"/>
              </a:solidFill>
            </a:rPr>
            <a:t>Collects information on: Number of PAC cases seen in last month and in average month; PAC treatment provided; PAC contraceptive counseling and services </a:t>
          </a:r>
          <a:endParaRPr lang="en-US" sz="1400" kern="1200" dirty="0">
            <a:solidFill>
              <a:schemeClr val="tx1"/>
            </a:solidFill>
          </a:endParaRPr>
        </a:p>
      </dsp:txBody>
      <dsp:txXfrm>
        <a:off x="465506" y="4017007"/>
        <a:ext cx="3383791" cy="978588"/>
      </dsp:txXfrm>
    </dsp:sp>
    <dsp:sp modelId="{CF554B9B-E616-4BA7-92EA-66273420696A}">
      <dsp:nvSpPr>
        <dsp:cNvPr id="0" name=""/>
        <dsp:cNvSpPr/>
      </dsp:nvSpPr>
      <dsp:spPr>
        <a:xfrm>
          <a:off x="4637743" y="0"/>
          <a:ext cx="4305852" cy="5291045"/>
        </a:xfrm>
        <a:prstGeom prst="roundRect">
          <a:avLst>
            <a:gd name="adj" fmla="val 10000"/>
          </a:avLst>
        </a:prstGeom>
        <a:solidFill>
          <a:srgbClr val="42B8B3"/>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Knowledgeable Informant Survey (KIS)</a:t>
          </a:r>
        </a:p>
      </dsp:txBody>
      <dsp:txXfrm>
        <a:off x="4637743" y="0"/>
        <a:ext cx="4305852" cy="1587313"/>
      </dsp:txXfrm>
    </dsp:sp>
    <dsp:sp modelId="{C3B98C93-271D-45AC-A22E-78B3A6C0AD65}">
      <dsp:nvSpPr>
        <dsp:cNvPr id="0" name=""/>
        <dsp:cNvSpPr/>
      </dsp:nvSpPr>
      <dsp:spPr>
        <a:xfrm>
          <a:off x="5063852" y="1587765"/>
          <a:ext cx="3444681" cy="103947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solidFill>
                <a:schemeClr val="tx1"/>
              </a:solidFill>
            </a:rPr>
            <a:t>Sample of experts from across the country of interest (experts include Ob/Gyn, nurses, midwives, pharmacists, NGO staff, DMOs, researchers, TBAs, Community leaders)</a:t>
          </a:r>
          <a:endParaRPr lang="en-US" sz="1400" b="0" kern="1200" dirty="0">
            <a:solidFill>
              <a:schemeClr val="tx1"/>
            </a:solidFill>
          </a:endParaRPr>
        </a:p>
      </dsp:txBody>
      <dsp:txXfrm>
        <a:off x="5094297" y="1618210"/>
        <a:ext cx="3383791" cy="978588"/>
      </dsp:txXfrm>
    </dsp:sp>
    <dsp:sp modelId="{9FF44611-5933-4AC0-BEDD-0FD07BCA1F72}">
      <dsp:nvSpPr>
        <dsp:cNvPr id="0" name=""/>
        <dsp:cNvSpPr/>
      </dsp:nvSpPr>
      <dsp:spPr>
        <a:xfrm>
          <a:off x="5063852" y="2787163"/>
          <a:ext cx="3444681" cy="103947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55625">
            <a:lnSpc>
              <a:spcPct val="90000"/>
            </a:lnSpc>
            <a:spcBef>
              <a:spcPct val="0"/>
            </a:spcBef>
            <a:spcAft>
              <a:spcPct val="35000"/>
            </a:spcAft>
            <a:buNone/>
          </a:pPr>
          <a:r>
            <a:rPr lang="en-US" sz="1250" b="0" i="0" u="none" kern="1200" dirty="0">
              <a:solidFill>
                <a:schemeClr val="tx1"/>
              </a:solidFill>
            </a:rPr>
            <a:t>Collects information on women (separated by urban/rural &amp; poor/non-poor), including: type of provider and procedure; probability of complications, by each type of provider; Probability of getting PAC treatment in a health facility </a:t>
          </a:r>
          <a:endParaRPr lang="en-US" sz="1250" b="0" kern="1200" dirty="0">
            <a:solidFill>
              <a:schemeClr val="tx1"/>
            </a:solidFill>
          </a:endParaRPr>
        </a:p>
      </dsp:txBody>
      <dsp:txXfrm>
        <a:off x="5094297" y="2817608"/>
        <a:ext cx="3383791" cy="978588"/>
      </dsp:txXfrm>
    </dsp:sp>
    <dsp:sp modelId="{9DBC74B7-0866-453A-A990-55FDB811DB36}">
      <dsp:nvSpPr>
        <dsp:cNvPr id="0" name=""/>
        <dsp:cNvSpPr/>
      </dsp:nvSpPr>
      <dsp:spPr>
        <a:xfrm>
          <a:off x="5063852" y="3986562"/>
          <a:ext cx="3444681" cy="103947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rPr>
            <a:t>Used to calculate the multiplier</a:t>
          </a:r>
        </a:p>
      </dsp:txBody>
      <dsp:txXfrm>
        <a:off x="5094297" y="4017007"/>
        <a:ext cx="3383791" cy="9785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6D85-4AB8-4754-8A3A-3703103994FB}">
      <dsp:nvSpPr>
        <dsp:cNvPr id="0" name=""/>
        <dsp:cNvSpPr/>
      </dsp:nvSpPr>
      <dsp:spPr>
        <a:xfrm>
          <a:off x="0" y="385687"/>
          <a:ext cx="760095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18" tIns="333248" rIns="58991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An opportunity to get at “true” behavior of people and places where abortion care may be offered</a:t>
          </a:r>
        </a:p>
      </dsp:txBody>
      <dsp:txXfrm>
        <a:off x="0" y="385687"/>
        <a:ext cx="7600950" cy="907200"/>
      </dsp:txXfrm>
    </dsp:sp>
    <dsp:sp modelId="{88F7DECF-18D1-4D59-B399-F203F974F779}">
      <dsp:nvSpPr>
        <dsp:cNvPr id="0" name=""/>
        <dsp:cNvSpPr/>
      </dsp:nvSpPr>
      <dsp:spPr>
        <a:xfrm>
          <a:off x="380047" y="149527"/>
          <a:ext cx="532066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08" tIns="0" rIns="201108" bIns="0" numCol="1" spcCol="1270" anchor="ctr" anchorCtr="0">
          <a:noAutofit/>
        </a:bodyPr>
        <a:lstStyle/>
        <a:p>
          <a:pPr marL="0" lvl="0" indent="0" algn="l" defTabSz="711200">
            <a:lnSpc>
              <a:spcPct val="90000"/>
            </a:lnSpc>
            <a:spcBef>
              <a:spcPct val="0"/>
            </a:spcBef>
            <a:spcAft>
              <a:spcPct val="35000"/>
            </a:spcAft>
            <a:buNone/>
          </a:pPr>
          <a:r>
            <a:rPr lang="en-US" sz="1600" b="1" kern="1200"/>
            <a:t>Pros</a:t>
          </a:r>
          <a:endParaRPr lang="en-US" sz="1600" kern="1200" dirty="0"/>
        </a:p>
      </dsp:txBody>
      <dsp:txXfrm>
        <a:off x="403104" y="172584"/>
        <a:ext cx="5274551" cy="426206"/>
      </dsp:txXfrm>
    </dsp:sp>
    <dsp:sp modelId="{52A13D55-F9EE-4434-B7F8-16B84FA7BFBD}">
      <dsp:nvSpPr>
        <dsp:cNvPr id="0" name=""/>
        <dsp:cNvSpPr/>
      </dsp:nvSpPr>
      <dsp:spPr>
        <a:xfrm>
          <a:off x="0" y="1615447"/>
          <a:ext cx="7600950" cy="115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18" tIns="333248" rIns="58991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Typically small sample sizes</a:t>
          </a:r>
        </a:p>
        <a:p>
          <a:pPr marL="171450" lvl="1" indent="-171450" algn="l" defTabSz="711200">
            <a:lnSpc>
              <a:spcPct val="90000"/>
            </a:lnSpc>
            <a:spcBef>
              <a:spcPct val="0"/>
            </a:spcBef>
            <a:spcAft>
              <a:spcPct val="15000"/>
            </a:spcAft>
            <a:buChar char="•"/>
          </a:pPr>
          <a:r>
            <a:rPr lang="en-US" sz="1600" kern="1200" dirty="0"/>
            <a:t>Certain characteristics (like education or position of the staff member interviewed) may be unknown to the mystery client and to the researchers</a:t>
          </a:r>
        </a:p>
      </dsp:txBody>
      <dsp:txXfrm>
        <a:off x="0" y="1615447"/>
        <a:ext cx="7600950" cy="1159200"/>
      </dsp:txXfrm>
    </dsp:sp>
    <dsp:sp modelId="{AAA6EE72-8221-4681-B1A1-F1F7A1437456}">
      <dsp:nvSpPr>
        <dsp:cNvPr id="0" name=""/>
        <dsp:cNvSpPr/>
      </dsp:nvSpPr>
      <dsp:spPr>
        <a:xfrm>
          <a:off x="380047" y="1379287"/>
          <a:ext cx="532066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08" tIns="0" rIns="201108" bIns="0" numCol="1" spcCol="1270" anchor="ctr" anchorCtr="0">
          <a:noAutofit/>
        </a:bodyPr>
        <a:lstStyle/>
        <a:p>
          <a:pPr marL="0" lvl="0" indent="0" algn="l" defTabSz="711200">
            <a:lnSpc>
              <a:spcPct val="90000"/>
            </a:lnSpc>
            <a:spcBef>
              <a:spcPct val="0"/>
            </a:spcBef>
            <a:spcAft>
              <a:spcPct val="35000"/>
            </a:spcAft>
            <a:buNone/>
          </a:pPr>
          <a:r>
            <a:rPr lang="en-US" sz="1600" b="1" kern="1200" dirty="0"/>
            <a:t>Cons</a:t>
          </a:r>
          <a:endParaRPr lang="en-US" sz="1600" kern="1200" dirty="0"/>
        </a:p>
      </dsp:txBody>
      <dsp:txXfrm>
        <a:off x="403104" y="1402344"/>
        <a:ext cx="5274551"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6D85-4AB8-4754-8A3A-3703103994FB}">
      <dsp:nvSpPr>
        <dsp:cNvPr id="0" name=""/>
        <dsp:cNvSpPr/>
      </dsp:nvSpPr>
      <dsp:spPr>
        <a:xfrm>
          <a:off x="0" y="296661"/>
          <a:ext cx="7601066" cy="115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27" tIns="333248" rIns="5899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Flexible tool that allows researchers to capture different measures of abortion care</a:t>
          </a:r>
        </a:p>
        <a:p>
          <a:pPr marL="171450" lvl="1" indent="-171450" algn="l" defTabSz="711200">
            <a:lnSpc>
              <a:spcPct val="90000"/>
            </a:lnSpc>
            <a:spcBef>
              <a:spcPct val="0"/>
            </a:spcBef>
            <a:spcAft>
              <a:spcPct val="15000"/>
            </a:spcAft>
            <a:buChar char="•"/>
          </a:pPr>
          <a:r>
            <a:rPr lang="en-US" sz="1600" kern="1200" dirty="0"/>
            <a:t>Direct interaction with patient receiving abortion care</a:t>
          </a:r>
        </a:p>
      </dsp:txBody>
      <dsp:txXfrm>
        <a:off x="0" y="296661"/>
        <a:ext cx="7601066" cy="1159200"/>
      </dsp:txXfrm>
    </dsp:sp>
    <dsp:sp modelId="{88F7DECF-18D1-4D59-B399-F203F974F779}">
      <dsp:nvSpPr>
        <dsp:cNvPr id="0" name=""/>
        <dsp:cNvSpPr/>
      </dsp:nvSpPr>
      <dsp:spPr>
        <a:xfrm>
          <a:off x="380053" y="60501"/>
          <a:ext cx="5320746"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12" tIns="0" rIns="201112" bIns="0" numCol="1" spcCol="1270" anchor="ctr" anchorCtr="0">
          <a:noAutofit/>
        </a:bodyPr>
        <a:lstStyle/>
        <a:p>
          <a:pPr marL="0" lvl="0" indent="0" algn="l" defTabSz="711200">
            <a:lnSpc>
              <a:spcPct val="90000"/>
            </a:lnSpc>
            <a:spcBef>
              <a:spcPct val="0"/>
            </a:spcBef>
            <a:spcAft>
              <a:spcPct val="35000"/>
            </a:spcAft>
            <a:buNone/>
          </a:pPr>
          <a:r>
            <a:rPr lang="en-US" sz="1600" b="1" kern="1200"/>
            <a:t>Pros</a:t>
          </a:r>
          <a:endParaRPr lang="en-US" sz="1600" kern="1200" dirty="0"/>
        </a:p>
      </dsp:txBody>
      <dsp:txXfrm>
        <a:off x="403110" y="83558"/>
        <a:ext cx="5274632" cy="426206"/>
      </dsp:txXfrm>
    </dsp:sp>
    <dsp:sp modelId="{52A13D55-F9EE-4434-B7F8-16B84FA7BFBD}">
      <dsp:nvSpPr>
        <dsp:cNvPr id="0" name=""/>
        <dsp:cNvSpPr/>
      </dsp:nvSpPr>
      <dsp:spPr>
        <a:xfrm>
          <a:off x="0" y="1787940"/>
          <a:ext cx="7601066" cy="186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27" tIns="333248" rIns="5899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Often not nationally representative, nor generalizable at a country or regional level</a:t>
          </a:r>
        </a:p>
        <a:p>
          <a:pPr marL="171450" lvl="1" indent="-171450" algn="l" defTabSz="711200">
            <a:lnSpc>
              <a:spcPct val="90000"/>
            </a:lnSpc>
            <a:spcBef>
              <a:spcPct val="0"/>
            </a:spcBef>
            <a:spcAft>
              <a:spcPct val="15000"/>
            </a:spcAft>
            <a:buChar char="•"/>
          </a:pPr>
          <a:r>
            <a:rPr lang="en-US" sz="1600" kern="1200" dirty="0"/>
            <a:t>Quality of abortion care is difficult to measure, and researchers must be thoughtful about the questions used (resources do exist on measurement of abortion quality)</a:t>
          </a:r>
        </a:p>
        <a:p>
          <a:pPr marL="171450" lvl="1" indent="-171450" algn="l" defTabSz="711200">
            <a:lnSpc>
              <a:spcPct val="90000"/>
            </a:lnSpc>
            <a:spcBef>
              <a:spcPct val="0"/>
            </a:spcBef>
            <a:spcAft>
              <a:spcPct val="15000"/>
            </a:spcAft>
            <a:buChar char="•"/>
          </a:pPr>
          <a:r>
            <a:rPr lang="en-US" sz="1600" kern="1200" dirty="0"/>
            <a:t>Social desirability bias may mean results skew towards positive feedback</a:t>
          </a:r>
        </a:p>
      </dsp:txBody>
      <dsp:txXfrm>
        <a:off x="0" y="1787940"/>
        <a:ext cx="7601066" cy="1864800"/>
      </dsp:txXfrm>
    </dsp:sp>
    <dsp:sp modelId="{AAA6EE72-8221-4681-B1A1-F1F7A1437456}">
      <dsp:nvSpPr>
        <dsp:cNvPr id="0" name=""/>
        <dsp:cNvSpPr/>
      </dsp:nvSpPr>
      <dsp:spPr>
        <a:xfrm>
          <a:off x="380053" y="1542261"/>
          <a:ext cx="5320746"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12" tIns="0" rIns="201112" bIns="0" numCol="1" spcCol="1270" anchor="ctr" anchorCtr="0">
          <a:noAutofit/>
        </a:bodyPr>
        <a:lstStyle/>
        <a:p>
          <a:pPr marL="0" lvl="0" indent="0" algn="l" defTabSz="711200">
            <a:lnSpc>
              <a:spcPct val="90000"/>
            </a:lnSpc>
            <a:spcBef>
              <a:spcPct val="0"/>
            </a:spcBef>
            <a:spcAft>
              <a:spcPct val="35000"/>
            </a:spcAft>
            <a:buNone/>
          </a:pPr>
          <a:r>
            <a:rPr lang="en-US" sz="1600" b="1" kern="1200" dirty="0"/>
            <a:t>Cons</a:t>
          </a:r>
          <a:endParaRPr lang="en-US" sz="1600" kern="1200" dirty="0"/>
        </a:p>
      </dsp:txBody>
      <dsp:txXfrm>
        <a:off x="403110" y="1565318"/>
        <a:ext cx="5274632" cy="426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5EE0E-4F9A-4EE7-AD08-7C55F3F58BD1}">
      <dsp:nvSpPr>
        <dsp:cNvPr id="0" name=""/>
        <dsp:cNvSpPr/>
      </dsp:nvSpPr>
      <dsp:spPr>
        <a:xfrm>
          <a:off x="0" y="131451"/>
          <a:ext cx="786891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Facility/location-based sampling</a:t>
          </a:r>
        </a:p>
      </dsp:txBody>
      <dsp:txXfrm>
        <a:off x="23417" y="154868"/>
        <a:ext cx="7822082" cy="432866"/>
      </dsp:txXfrm>
    </dsp:sp>
    <dsp:sp modelId="{BD5BBD83-B47A-4BB4-AAD4-EDB534D4A936}">
      <dsp:nvSpPr>
        <dsp:cNvPr id="0" name=""/>
        <dsp:cNvSpPr/>
      </dsp:nvSpPr>
      <dsp:spPr>
        <a:xfrm>
          <a:off x="0" y="611152"/>
          <a:ext cx="7868916"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83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Going to a location where women obtain abortions and asking them to participate in your research</a:t>
          </a:r>
        </a:p>
        <a:p>
          <a:pPr marL="342900" lvl="2" indent="-171450" algn="l" defTabSz="711200">
            <a:lnSpc>
              <a:spcPct val="90000"/>
            </a:lnSpc>
            <a:spcBef>
              <a:spcPct val="0"/>
            </a:spcBef>
            <a:spcAft>
              <a:spcPct val="20000"/>
            </a:spcAft>
            <a:buChar char="•"/>
          </a:pPr>
          <a:r>
            <a:rPr lang="en-US" sz="1600" kern="1200" dirty="0"/>
            <a:t>Either immediately before/after the abortion (as done in the PMS and CEIs)</a:t>
          </a:r>
        </a:p>
        <a:p>
          <a:pPr marL="342900" lvl="2" indent="-171450" algn="l" defTabSz="711200">
            <a:lnSpc>
              <a:spcPct val="90000"/>
            </a:lnSpc>
            <a:spcBef>
              <a:spcPct val="0"/>
            </a:spcBef>
            <a:spcAft>
              <a:spcPct val="20000"/>
            </a:spcAft>
            <a:buChar char="•"/>
          </a:pPr>
          <a:r>
            <a:rPr lang="en-US" sz="1600" kern="1200" dirty="0"/>
            <a:t>Or by establishing a location &amp; later date to conduct the research</a:t>
          </a:r>
        </a:p>
      </dsp:txBody>
      <dsp:txXfrm>
        <a:off x="0" y="611152"/>
        <a:ext cx="7868916" cy="1055700"/>
      </dsp:txXfrm>
    </dsp:sp>
    <dsp:sp modelId="{DA79ACB9-3228-422E-8CCC-E388DB3514C4}">
      <dsp:nvSpPr>
        <dsp:cNvPr id="0" name=""/>
        <dsp:cNvSpPr/>
      </dsp:nvSpPr>
      <dsp:spPr>
        <a:xfrm>
          <a:off x="0" y="1666852"/>
          <a:ext cx="786891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Social network referral sampling, like respondent-driven sampling (RDS)</a:t>
          </a:r>
        </a:p>
      </dsp:txBody>
      <dsp:txXfrm>
        <a:off x="23417" y="1690269"/>
        <a:ext cx="7822082" cy="432866"/>
      </dsp:txXfrm>
    </dsp:sp>
    <dsp:sp modelId="{75278C25-1EDE-47CF-817A-E2E32F828262}">
      <dsp:nvSpPr>
        <dsp:cNvPr id="0" name=""/>
        <dsp:cNvSpPr/>
      </dsp:nvSpPr>
      <dsp:spPr>
        <a:xfrm>
          <a:off x="0" y="2146552"/>
          <a:ext cx="7868916" cy="128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83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Designed to reach into social networks and provides access to hidden populations for which no sampling frame exists</a:t>
          </a:r>
        </a:p>
        <a:p>
          <a:pPr marL="171450" lvl="1" indent="-171450" algn="l" defTabSz="711200">
            <a:lnSpc>
              <a:spcPct val="90000"/>
            </a:lnSpc>
            <a:spcBef>
              <a:spcPct val="0"/>
            </a:spcBef>
            <a:spcAft>
              <a:spcPct val="20000"/>
            </a:spcAft>
            <a:buChar char="•"/>
          </a:pPr>
          <a:r>
            <a:rPr lang="en-US" sz="1600" kern="1200" dirty="0"/>
            <a:t>“Seeds” are asked to recruit members of their social networks to participate in the study</a:t>
          </a:r>
        </a:p>
        <a:p>
          <a:pPr marL="342900" lvl="2" indent="-171450" algn="l" defTabSz="711200">
            <a:lnSpc>
              <a:spcPct val="90000"/>
            </a:lnSpc>
            <a:spcBef>
              <a:spcPct val="0"/>
            </a:spcBef>
            <a:spcAft>
              <a:spcPct val="20000"/>
            </a:spcAft>
            <a:buChar char="•"/>
          </a:pPr>
          <a:r>
            <a:rPr lang="en-US" sz="1600" kern="1200" dirty="0"/>
            <a:t>In the case of abortion, asked to recruit peers known to have an abortion within the past 6 years</a:t>
          </a:r>
        </a:p>
      </dsp:txBody>
      <dsp:txXfrm>
        <a:off x="0" y="2146552"/>
        <a:ext cx="7868916" cy="1283400"/>
      </dsp:txXfrm>
    </dsp:sp>
    <dsp:sp modelId="{F7609A4C-9FFA-4417-9CEA-30624CE106E1}">
      <dsp:nvSpPr>
        <dsp:cNvPr id="0" name=""/>
        <dsp:cNvSpPr/>
      </dsp:nvSpPr>
      <dsp:spPr>
        <a:xfrm>
          <a:off x="0" y="3429952"/>
          <a:ext cx="7868916"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Community-based surveys</a:t>
          </a:r>
        </a:p>
      </dsp:txBody>
      <dsp:txXfrm>
        <a:off x="23417" y="3453369"/>
        <a:ext cx="7822082" cy="432866"/>
      </dsp:txXfrm>
    </dsp:sp>
    <dsp:sp modelId="{03A1385D-DDB2-42C0-96B1-66A5D15CCEE1}">
      <dsp:nvSpPr>
        <dsp:cNvPr id="0" name=""/>
        <dsp:cNvSpPr/>
      </dsp:nvSpPr>
      <dsp:spPr>
        <a:xfrm>
          <a:off x="0" y="3909652"/>
          <a:ext cx="786891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83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Integrating questions about abortion experiences into community-based surveys</a:t>
          </a:r>
        </a:p>
      </dsp:txBody>
      <dsp:txXfrm>
        <a:off x="0" y="3909652"/>
        <a:ext cx="7868916" cy="331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1242B-9585-4F7A-A5C3-54728775D80B}">
      <dsp:nvSpPr>
        <dsp:cNvPr id="0" name=""/>
        <dsp:cNvSpPr/>
      </dsp:nvSpPr>
      <dsp:spPr>
        <a:xfrm>
          <a:off x="0" y="0"/>
          <a:ext cx="3499176" cy="30549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IDIs</a:t>
          </a:r>
        </a:p>
      </dsp:txBody>
      <dsp:txXfrm>
        <a:off x="0" y="0"/>
        <a:ext cx="3499176" cy="916485"/>
      </dsp:txXfrm>
    </dsp:sp>
    <dsp:sp modelId="{5D256918-B0BF-465E-AE21-3C45692C5741}">
      <dsp:nvSpPr>
        <dsp:cNvPr id="0" name=""/>
        <dsp:cNvSpPr/>
      </dsp:nvSpPr>
      <dsp:spPr>
        <a:xfrm>
          <a:off x="353555" y="916746"/>
          <a:ext cx="2799341" cy="600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Questions are focused on the individual experience</a:t>
          </a:r>
        </a:p>
      </dsp:txBody>
      <dsp:txXfrm>
        <a:off x="371134" y="934325"/>
        <a:ext cx="2764183" cy="565017"/>
      </dsp:txXfrm>
    </dsp:sp>
    <dsp:sp modelId="{C60A28C0-D10B-4FB1-8956-0B9B39FE58EF}">
      <dsp:nvSpPr>
        <dsp:cNvPr id="0" name=""/>
        <dsp:cNvSpPr/>
      </dsp:nvSpPr>
      <dsp:spPr>
        <a:xfrm>
          <a:off x="353555" y="1609257"/>
          <a:ext cx="2799341" cy="600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Useful for individual level information</a:t>
          </a:r>
        </a:p>
      </dsp:txBody>
      <dsp:txXfrm>
        <a:off x="371134" y="1626836"/>
        <a:ext cx="2764183" cy="565017"/>
      </dsp:txXfrm>
    </dsp:sp>
    <dsp:sp modelId="{43FC0A18-BE0A-417B-9B27-36ED601954CA}">
      <dsp:nvSpPr>
        <dsp:cNvPr id="0" name=""/>
        <dsp:cNvSpPr/>
      </dsp:nvSpPr>
      <dsp:spPr>
        <a:xfrm>
          <a:off x="353555" y="2301767"/>
          <a:ext cx="2799341" cy="600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Better for highly sensitive information that researchers don’t believe would be readily shared in a group</a:t>
          </a:r>
        </a:p>
      </dsp:txBody>
      <dsp:txXfrm>
        <a:off x="371134" y="2319346"/>
        <a:ext cx="2764183" cy="565017"/>
      </dsp:txXfrm>
    </dsp:sp>
    <dsp:sp modelId="{1A22889F-1A43-4F0F-80D4-996902381F8A}">
      <dsp:nvSpPr>
        <dsp:cNvPr id="0" name=""/>
        <dsp:cNvSpPr/>
      </dsp:nvSpPr>
      <dsp:spPr>
        <a:xfrm>
          <a:off x="3765252" y="0"/>
          <a:ext cx="3499176" cy="30549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FGDs</a:t>
          </a:r>
        </a:p>
      </dsp:txBody>
      <dsp:txXfrm>
        <a:off x="3765252" y="0"/>
        <a:ext cx="3499176" cy="916485"/>
      </dsp:txXfrm>
    </dsp:sp>
    <dsp:sp modelId="{2917268E-8A45-409D-9716-4F318BD9CABE}">
      <dsp:nvSpPr>
        <dsp:cNvPr id="0" name=""/>
        <dsp:cNvSpPr/>
      </dsp:nvSpPr>
      <dsp:spPr>
        <a:xfrm>
          <a:off x="4115170" y="916746"/>
          <a:ext cx="2799341" cy="600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altLang="en-US" sz="1200" kern="1200" dirty="0"/>
            <a:t>Questions are less focused on the individual experience and more about the group or community they belong to</a:t>
          </a:r>
          <a:endParaRPr lang="en-US" sz="1200" kern="1200" dirty="0"/>
        </a:p>
      </dsp:txBody>
      <dsp:txXfrm>
        <a:off x="4132749" y="934325"/>
        <a:ext cx="2764183" cy="565017"/>
      </dsp:txXfrm>
    </dsp:sp>
    <dsp:sp modelId="{8D1F79EB-DCBC-442A-84E1-003C54761818}">
      <dsp:nvSpPr>
        <dsp:cNvPr id="0" name=""/>
        <dsp:cNvSpPr/>
      </dsp:nvSpPr>
      <dsp:spPr>
        <a:xfrm>
          <a:off x="4115170" y="1609257"/>
          <a:ext cx="2799341" cy="600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altLang="en-US" sz="1200" kern="1200" dirty="0"/>
            <a:t>Useful for group/community level information </a:t>
          </a:r>
          <a:endParaRPr lang="en-US" sz="1200" kern="1200" dirty="0"/>
        </a:p>
      </dsp:txBody>
      <dsp:txXfrm>
        <a:off x="4132749" y="1626836"/>
        <a:ext cx="2764183" cy="565017"/>
      </dsp:txXfrm>
    </dsp:sp>
    <dsp:sp modelId="{B7F576C7-E4C7-4152-9F83-37C336D520D0}">
      <dsp:nvSpPr>
        <dsp:cNvPr id="0" name=""/>
        <dsp:cNvSpPr/>
      </dsp:nvSpPr>
      <dsp:spPr>
        <a:xfrm>
          <a:off x="4115170" y="2301767"/>
          <a:ext cx="2799341" cy="600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Yields a lot of information in a relatively short amount of time </a:t>
          </a:r>
        </a:p>
      </dsp:txBody>
      <dsp:txXfrm>
        <a:off x="4132749" y="2319346"/>
        <a:ext cx="2764183" cy="5650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6D85-4AB8-4754-8A3A-3703103994FB}">
      <dsp:nvSpPr>
        <dsp:cNvPr id="0" name=""/>
        <dsp:cNvSpPr/>
      </dsp:nvSpPr>
      <dsp:spPr>
        <a:xfrm>
          <a:off x="0" y="278250"/>
          <a:ext cx="7600950" cy="9906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18" tIns="354076" rIns="58991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Allows us to explore certain topics in more detail</a:t>
          </a:r>
        </a:p>
        <a:p>
          <a:pPr marL="171450" lvl="1" indent="-171450" algn="l" defTabSz="755650">
            <a:lnSpc>
              <a:spcPct val="90000"/>
            </a:lnSpc>
            <a:spcBef>
              <a:spcPct val="0"/>
            </a:spcBef>
            <a:spcAft>
              <a:spcPct val="15000"/>
            </a:spcAft>
            <a:buChar char="•"/>
          </a:pPr>
          <a:r>
            <a:rPr lang="en-US" sz="1700" kern="1200" dirty="0"/>
            <a:t>Richness of data</a:t>
          </a:r>
        </a:p>
      </dsp:txBody>
      <dsp:txXfrm>
        <a:off x="0" y="278250"/>
        <a:ext cx="7600950" cy="990675"/>
      </dsp:txXfrm>
    </dsp:sp>
    <dsp:sp modelId="{88F7DECF-18D1-4D59-B399-F203F974F779}">
      <dsp:nvSpPr>
        <dsp:cNvPr id="0" name=""/>
        <dsp:cNvSpPr/>
      </dsp:nvSpPr>
      <dsp:spPr>
        <a:xfrm>
          <a:off x="380047" y="27329"/>
          <a:ext cx="532066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08" tIns="0" rIns="201108" bIns="0" numCol="1" spcCol="1270" anchor="ctr" anchorCtr="0">
          <a:noAutofit/>
        </a:bodyPr>
        <a:lstStyle/>
        <a:p>
          <a:pPr marL="0" lvl="0" indent="0" algn="l" defTabSz="755650">
            <a:lnSpc>
              <a:spcPct val="90000"/>
            </a:lnSpc>
            <a:spcBef>
              <a:spcPct val="0"/>
            </a:spcBef>
            <a:spcAft>
              <a:spcPct val="35000"/>
            </a:spcAft>
            <a:buNone/>
          </a:pPr>
          <a:r>
            <a:rPr lang="en-US" sz="1700" b="1" kern="1200"/>
            <a:t>Pros</a:t>
          </a:r>
          <a:endParaRPr lang="en-US" sz="1700" kern="1200" dirty="0"/>
        </a:p>
      </dsp:txBody>
      <dsp:txXfrm>
        <a:off x="404545" y="51827"/>
        <a:ext cx="5271669" cy="452844"/>
      </dsp:txXfrm>
    </dsp:sp>
    <dsp:sp modelId="{52A13D55-F9EE-4434-B7F8-16B84FA7BFBD}">
      <dsp:nvSpPr>
        <dsp:cNvPr id="0" name=""/>
        <dsp:cNvSpPr/>
      </dsp:nvSpPr>
      <dsp:spPr>
        <a:xfrm>
          <a:off x="0" y="1611645"/>
          <a:ext cx="7600950" cy="128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18" tIns="354076" rIns="58991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Smaller sample sizes</a:t>
          </a:r>
        </a:p>
        <a:p>
          <a:pPr marL="171450" lvl="1" indent="-171450" algn="l" defTabSz="755650">
            <a:lnSpc>
              <a:spcPct val="90000"/>
            </a:lnSpc>
            <a:spcBef>
              <a:spcPct val="0"/>
            </a:spcBef>
            <a:spcAft>
              <a:spcPct val="15000"/>
            </a:spcAft>
            <a:buChar char="•"/>
          </a:pPr>
          <a:r>
            <a:rPr lang="en-US" sz="1700" kern="1200" dirty="0"/>
            <a:t>Not generalizable</a:t>
          </a:r>
        </a:p>
        <a:p>
          <a:pPr marL="171450" lvl="1" indent="-171450" algn="l" defTabSz="755650">
            <a:lnSpc>
              <a:spcPct val="90000"/>
            </a:lnSpc>
            <a:spcBef>
              <a:spcPct val="0"/>
            </a:spcBef>
            <a:spcAft>
              <a:spcPct val="15000"/>
            </a:spcAft>
            <a:buChar char="•"/>
          </a:pPr>
          <a:r>
            <a:rPr lang="en-US" sz="1700" kern="1200" dirty="0"/>
            <a:t>Time consuming</a:t>
          </a:r>
        </a:p>
      </dsp:txBody>
      <dsp:txXfrm>
        <a:off x="0" y="1611645"/>
        <a:ext cx="7600950" cy="1285200"/>
      </dsp:txXfrm>
    </dsp:sp>
    <dsp:sp modelId="{AAA6EE72-8221-4681-B1A1-F1F7A1437456}">
      <dsp:nvSpPr>
        <dsp:cNvPr id="0" name=""/>
        <dsp:cNvSpPr/>
      </dsp:nvSpPr>
      <dsp:spPr>
        <a:xfrm>
          <a:off x="380047" y="1360725"/>
          <a:ext cx="532066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08" tIns="0" rIns="201108" bIns="0" numCol="1" spcCol="1270" anchor="ctr" anchorCtr="0">
          <a:noAutofit/>
        </a:bodyPr>
        <a:lstStyle/>
        <a:p>
          <a:pPr marL="0" lvl="0" indent="0" algn="l" defTabSz="755650">
            <a:lnSpc>
              <a:spcPct val="90000"/>
            </a:lnSpc>
            <a:spcBef>
              <a:spcPct val="0"/>
            </a:spcBef>
            <a:spcAft>
              <a:spcPct val="35000"/>
            </a:spcAft>
            <a:buNone/>
          </a:pPr>
          <a:r>
            <a:rPr lang="en-US" sz="1700" b="1" kern="1200" dirty="0"/>
            <a:t>Cons</a:t>
          </a:r>
          <a:endParaRPr lang="en-US" sz="1700" kern="1200" dirty="0"/>
        </a:p>
      </dsp:txBody>
      <dsp:txXfrm>
        <a:off x="404545" y="1385223"/>
        <a:ext cx="5271669" cy="4528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483B8-C94C-4FB0-A4B6-C771E15938C9}">
      <dsp:nvSpPr>
        <dsp:cNvPr id="0" name=""/>
        <dsp:cNvSpPr/>
      </dsp:nvSpPr>
      <dsp:spPr>
        <a:xfrm>
          <a:off x="3814215" y="979367"/>
          <a:ext cx="2594838" cy="2594800"/>
        </a:xfrm>
        <a:prstGeom prst="ellipse">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sp>
    <dsp:sp modelId="{7F718F0E-0A54-4C98-BC5F-46A5510CFCC0}">
      <dsp:nvSpPr>
        <dsp:cNvPr id="0" name=""/>
        <dsp:cNvSpPr/>
      </dsp:nvSpPr>
      <dsp:spPr>
        <a:xfrm>
          <a:off x="3900671" y="1065876"/>
          <a:ext cx="2421349" cy="242178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Importance of confidentiality</a:t>
          </a:r>
        </a:p>
        <a:p>
          <a:pPr marL="0" lvl="0" indent="0" algn="ctr" defTabSz="577850">
            <a:lnSpc>
              <a:spcPct val="90000"/>
            </a:lnSpc>
            <a:spcBef>
              <a:spcPct val="0"/>
            </a:spcBef>
            <a:spcAft>
              <a:spcPct val="35000"/>
            </a:spcAft>
            <a:buNone/>
          </a:pPr>
          <a:r>
            <a:rPr lang="en-US" sz="1300" kern="1200" dirty="0"/>
            <a:t>Importance of ethical review of all abortion research</a:t>
          </a:r>
        </a:p>
      </dsp:txBody>
      <dsp:txXfrm>
        <a:off x="4247072" y="1411910"/>
        <a:ext cx="1729699" cy="1729715"/>
      </dsp:txXfrm>
    </dsp:sp>
    <dsp:sp modelId="{095E52DE-1D06-4658-B3D9-958858964674}">
      <dsp:nvSpPr>
        <dsp:cNvPr id="0" name=""/>
        <dsp:cNvSpPr/>
      </dsp:nvSpPr>
      <dsp:spPr>
        <a:xfrm rot="2700000">
          <a:off x="1133166" y="979078"/>
          <a:ext cx="2594923" cy="2594923"/>
        </a:xfrm>
        <a:prstGeom prst="teardrop">
          <a:avLst>
            <a:gd name="adj" fmla="val 100000"/>
          </a:avLst>
        </a:prstGeom>
        <a:solidFill>
          <a:schemeClr val="accent4"/>
        </a:solidFill>
        <a:ln w="12700" cap="flat" cmpd="sng" algn="ctr">
          <a:no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sp>
    <dsp:sp modelId="{DA2D75A2-A96A-4554-A2E9-6F1A174983F2}">
      <dsp:nvSpPr>
        <dsp:cNvPr id="0" name=""/>
        <dsp:cNvSpPr/>
      </dsp:nvSpPr>
      <dsp:spPr>
        <a:xfrm>
          <a:off x="1219953" y="1065876"/>
          <a:ext cx="2421349" cy="242178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How do we protect research participants? (especially when we are asking them to disclose information about their experiences with abortion, which is highly stigmatized and often criminalized)</a:t>
          </a:r>
        </a:p>
      </dsp:txBody>
      <dsp:txXfrm>
        <a:off x="1565778" y="1411910"/>
        <a:ext cx="1729699" cy="17297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483B8-C94C-4FB0-A4B6-C771E15938C9}">
      <dsp:nvSpPr>
        <dsp:cNvPr id="0" name=""/>
        <dsp:cNvSpPr/>
      </dsp:nvSpPr>
      <dsp:spPr>
        <a:xfrm>
          <a:off x="3747606" y="979367"/>
          <a:ext cx="2594838" cy="2594800"/>
        </a:xfrm>
        <a:prstGeom prst="ellipse">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sp>
    <dsp:sp modelId="{7F718F0E-0A54-4C98-BC5F-46A5510CFCC0}">
      <dsp:nvSpPr>
        <dsp:cNvPr id="0" name=""/>
        <dsp:cNvSpPr/>
      </dsp:nvSpPr>
      <dsp:spPr>
        <a:xfrm>
          <a:off x="3834062" y="1065876"/>
          <a:ext cx="2421349" cy="242178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Weigh the benefit of our research against risks to research participants</a:t>
          </a:r>
        </a:p>
        <a:p>
          <a:pPr marL="0" lvl="0" indent="0" algn="ctr" defTabSz="577850">
            <a:lnSpc>
              <a:spcPct val="90000"/>
            </a:lnSpc>
            <a:spcBef>
              <a:spcPct val="0"/>
            </a:spcBef>
            <a:spcAft>
              <a:spcPct val="35000"/>
            </a:spcAft>
            <a:buNone/>
          </a:pPr>
          <a:r>
            <a:rPr lang="en-US" sz="1300" kern="1200" dirty="0"/>
            <a:t>Community-led research</a:t>
          </a:r>
        </a:p>
        <a:p>
          <a:pPr marL="0" lvl="0" indent="0" algn="ctr" defTabSz="577850">
            <a:lnSpc>
              <a:spcPct val="90000"/>
            </a:lnSpc>
            <a:spcBef>
              <a:spcPct val="0"/>
            </a:spcBef>
            <a:spcAft>
              <a:spcPct val="35000"/>
            </a:spcAft>
            <a:buNone/>
          </a:pPr>
          <a:r>
            <a:rPr lang="en-US" sz="1300" kern="1200" dirty="0"/>
            <a:t>Consider research participants &amp; communities in dissemination</a:t>
          </a:r>
        </a:p>
      </dsp:txBody>
      <dsp:txXfrm>
        <a:off x="4180463" y="1411910"/>
        <a:ext cx="1729699" cy="1729715"/>
      </dsp:txXfrm>
    </dsp:sp>
    <dsp:sp modelId="{095E52DE-1D06-4658-B3D9-958858964674}">
      <dsp:nvSpPr>
        <dsp:cNvPr id="0" name=""/>
        <dsp:cNvSpPr/>
      </dsp:nvSpPr>
      <dsp:spPr>
        <a:xfrm rot="2700000">
          <a:off x="1066557" y="979078"/>
          <a:ext cx="2594923" cy="2594923"/>
        </a:xfrm>
        <a:prstGeom prst="teardrop">
          <a:avLst>
            <a:gd name="adj" fmla="val 100000"/>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sp>
    <dsp:sp modelId="{DA2D75A2-A96A-4554-A2E9-6F1A174983F2}">
      <dsp:nvSpPr>
        <dsp:cNvPr id="0" name=""/>
        <dsp:cNvSpPr/>
      </dsp:nvSpPr>
      <dsp:spPr>
        <a:xfrm>
          <a:off x="1153344" y="1065876"/>
          <a:ext cx="2421349" cy="242178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What are the risks of our research on participants? Is it worth it?</a:t>
          </a:r>
        </a:p>
        <a:p>
          <a:pPr marL="0" lvl="0" indent="0" algn="ctr" defTabSz="577850">
            <a:lnSpc>
              <a:spcPct val="90000"/>
            </a:lnSpc>
            <a:spcBef>
              <a:spcPct val="0"/>
            </a:spcBef>
            <a:spcAft>
              <a:spcPct val="35000"/>
            </a:spcAft>
            <a:buNone/>
          </a:pPr>
          <a:r>
            <a:rPr lang="en-US" sz="1300" kern="1200" dirty="0"/>
            <a:t>How can we ensure research serves those who participate?</a:t>
          </a:r>
        </a:p>
      </dsp:txBody>
      <dsp:txXfrm>
        <a:off x="1499169" y="1411910"/>
        <a:ext cx="1729699" cy="17297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483B8-C94C-4FB0-A4B6-C771E15938C9}">
      <dsp:nvSpPr>
        <dsp:cNvPr id="0" name=""/>
        <dsp:cNvSpPr/>
      </dsp:nvSpPr>
      <dsp:spPr>
        <a:xfrm>
          <a:off x="3907965" y="1050444"/>
          <a:ext cx="2783155" cy="2783115"/>
        </a:xfrm>
        <a:prstGeom prst="ellipse">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sp>
    <dsp:sp modelId="{7F718F0E-0A54-4C98-BC5F-46A5510CFCC0}">
      <dsp:nvSpPr>
        <dsp:cNvPr id="0" name=""/>
        <dsp:cNvSpPr/>
      </dsp:nvSpPr>
      <dsp:spPr>
        <a:xfrm>
          <a:off x="4000696" y="1143231"/>
          <a:ext cx="2597076" cy="25975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Ensuring data collectors, interviewers, researchers are well-trained and create a non-judgmental, non-stigmatizing environment for research participants</a:t>
          </a:r>
        </a:p>
      </dsp:txBody>
      <dsp:txXfrm>
        <a:off x="4372236" y="1514378"/>
        <a:ext cx="1855231" cy="1855247"/>
      </dsp:txXfrm>
    </dsp:sp>
    <dsp:sp modelId="{095E52DE-1D06-4658-B3D9-958858964674}">
      <dsp:nvSpPr>
        <dsp:cNvPr id="0" name=""/>
        <dsp:cNvSpPr/>
      </dsp:nvSpPr>
      <dsp:spPr>
        <a:xfrm rot="2700000">
          <a:off x="1032342" y="1050134"/>
          <a:ext cx="2783247" cy="2783247"/>
        </a:xfrm>
        <a:prstGeom prst="teardrop">
          <a:avLst>
            <a:gd name="adj" fmla="val 100000"/>
          </a:avLst>
        </a:prstGeom>
        <a:solidFill>
          <a:schemeClr val="accent4"/>
        </a:solidFill>
        <a:ln w="12700" cap="flat" cmpd="sng" algn="ctr">
          <a:no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sp>
    <dsp:sp modelId="{DA2D75A2-A96A-4554-A2E9-6F1A174983F2}">
      <dsp:nvSpPr>
        <dsp:cNvPr id="0" name=""/>
        <dsp:cNvSpPr/>
      </dsp:nvSpPr>
      <dsp:spPr>
        <a:xfrm>
          <a:off x="1125428" y="1143231"/>
          <a:ext cx="2597076" cy="25975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Is our research or are our research questions stigmatizing? Do they further isolate and stigmatize people who have had abortions?</a:t>
          </a:r>
        </a:p>
      </dsp:txBody>
      <dsp:txXfrm>
        <a:off x="1496350" y="1514378"/>
        <a:ext cx="1855231" cy="18552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C2146-E739-420B-8149-62CC7A71D298}">
      <dsp:nvSpPr>
        <dsp:cNvPr id="0" name=""/>
        <dsp:cNvSpPr/>
      </dsp:nvSpPr>
      <dsp:spPr>
        <a:xfrm>
          <a:off x="6238197" y="1741772"/>
          <a:ext cx="2721211" cy="2721715"/>
        </a:xfrm>
        <a:prstGeom prst="ellipse">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D674A6BF-45AE-487A-9C12-C63D1002E004}">
      <dsp:nvSpPr>
        <dsp:cNvPr id="0" name=""/>
        <dsp:cNvSpPr/>
      </dsp:nvSpPr>
      <dsp:spPr>
        <a:xfrm>
          <a:off x="6328549" y="1832512"/>
          <a:ext cx="2540506" cy="25402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Need to explore different and innovative methods for collecting this information</a:t>
          </a:r>
          <a:endParaRPr lang="en-US" sz="1400" kern="1200" dirty="0"/>
        </a:p>
      </dsp:txBody>
      <dsp:txXfrm>
        <a:off x="6691732" y="2195471"/>
        <a:ext cx="1814141" cy="1814317"/>
      </dsp:txXfrm>
    </dsp:sp>
    <dsp:sp modelId="{20C483B8-C94C-4FB0-A4B6-C771E15938C9}">
      <dsp:nvSpPr>
        <dsp:cNvPr id="0" name=""/>
        <dsp:cNvSpPr/>
      </dsp:nvSpPr>
      <dsp:spPr>
        <a:xfrm rot="2700000">
          <a:off x="3429024" y="1745062"/>
          <a:ext cx="2714657" cy="2714657"/>
        </a:xfrm>
        <a:prstGeom prst="teardrop">
          <a:avLst>
            <a:gd name="adj" fmla="val 100000"/>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sp>
    <dsp:sp modelId="{7F718F0E-0A54-4C98-BC5F-46A5510CFCC0}">
      <dsp:nvSpPr>
        <dsp:cNvPr id="0" name=""/>
        <dsp:cNvSpPr/>
      </dsp:nvSpPr>
      <dsp:spPr>
        <a:xfrm>
          <a:off x="3516099" y="1832512"/>
          <a:ext cx="2540506" cy="25402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 matter how good the interviewer, people may just not be honest about their abortions, their feelings about people who have abortions, services provided to people who have abortions, etc.</a:t>
          </a:r>
        </a:p>
      </dsp:txBody>
      <dsp:txXfrm>
        <a:off x="3879282" y="2195471"/>
        <a:ext cx="1814141" cy="1814317"/>
      </dsp:txXfrm>
    </dsp:sp>
    <dsp:sp modelId="{095E52DE-1D06-4658-B3D9-958858964674}">
      <dsp:nvSpPr>
        <dsp:cNvPr id="0" name=""/>
        <dsp:cNvSpPr/>
      </dsp:nvSpPr>
      <dsp:spPr>
        <a:xfrm rot="2700000">
          <a:off x="616574" y="1745062"/>
          <a:ext cx="2714657" cy="2714657"/>
        </a:xfrm>
        <a:prstGeom prst="teardrop">
          <a:avLst>
            <a:gd name="adj" fmla="val 100000"/>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sp>
    <dsp:sp modelId="{DA2D75A2-A96A-4554-A2E9-6F1A174983F2}">
      <dsp:nvSpPr>
        <dsp:cNvPr id="0" name=""/>
        <dsp:cNvSpPr/>
      </dsp:nvSpPr>
      <dsp:spPr>
        <a:xfrm>
          <a:off x="703649" y="1832512"/>
          <a:ext cx="2540506" cy="254023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Be critical about how interviewers may be influencing responses, and try to mitigate that impact</a:t>
          </a:r>
        </a:p>
      </dsp:txBody>
      <dsp:txXfrm>
        <a:off x="1066832" y="2195471"/>
        <a:ext cx="1814141" cy="18143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483B8-C94C-4FB0-A4B6-C771E15938C9}">
      <dsp:nvSpPr>
        <dsp:cNvPr id="0" name=""/>
        <dsp:cNvSpPr/>
      </dsp:nvSpPr>
      <dsp:spPr>
        <a:xfrm>
          <a:off x="3787077" y="968679"/>
          <a:ext cx="2566519" cy="2566483"/>
        </a:xfrm>
        <a:prstGeom prst="ellipse">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sp>
    <dsp:sp modelId="{7F718F0E-0A54-4C98-BC5F-46A5510CFCC0}">
      <dsp:nvSpPr>
        <dsp:cNvPr id="0" name=""/>
        <dsp:cNvSpPr/>
      </dsp:nvSpPr>
      <dsp:spPr>
        <a:xfrm>
          <a:off x="3872589" y="1054244"/>
          <a:ext cx="2394924" cy="239535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Consider your own safety and wellbeing</a:t>
          </a:r>
        </a:p>
        <a:p>
          <a:pPr marL="0" lvl="0" indent="0" algn="ctr" defTabSz="577850">
            <a:lnSpc>
              <a:spcPct val="90000"/>
            </a:lnSpc>
            <a:spcBef>
              <a:spcPct val="0"/>
            </a:spcBef>
            <a:spcAft>
              <a:spcPct val="35000"/>
            </a:spcAft>
            <a:buNone/>
          </a:pPr>
          <a:r>
            <a:rPr lang="en-US" sz="1300" kern="1200" dirty="0"/>
            <a:t>Connecting with other abortion researchers can help to mitigate isolation, stigma, and burnout</a:t>
          </a:r>
        </a:p>
        <a:p>
          <a:pPr marL="0" lvl="0" indent="0" algn="ctr" defTabSz="577850">
            <a:lnSpc>
              <a:spcPct val="90000"/>
            </a:lnSpc>
            <a:spcBef>
              <a:spcPct val="0"/>
            </a:spcBef>
            <a:spcAft>
              <a:spcPct val="35000"/>
            </a:spcAft>
            <a:buNone/>
          </a:pPr>
          <a:endParaRPr lang="en-US" sz="1300" kern="1200" dirty="0"/>
        </a:p>
      </dsp:txBody>
      <dsp:txXfrm>
        <a:off x="4215210" y="1396501"/>
        <a:ext cx="1710823" cy="1710838"/>
      </dsp:txXfrm>
    </dsp:sp>
    <dsp:sp modelId="{095E52DE-1D06-4658-B3D9-958858964674}">
      <dsp:nvSpPr>
        <dsp:cNvPr id="0" name=""/>
        <dsp:cNvSpPr/>
      </dsp:nvSpPr>
      <dsp:spPr>
        <a:xfrm rot="2700000">
          <a:off x="1135287" y="968393"/>
          <a:ext cx="2566604" cy="2566604"/>
        </a:xfrm>
        <a:prstGeom prst="teardrop">
          <a:avLst>
            <a:gd name="adj" fmla="val 100000"/>
          </a:avLst>
        </a:prstGeom>
        <a:solidFill>
          <a:schemeClr val="accent4"/>
        </a:solidFill>
        <a:ln w="12700" cap="flat" cmpd="sng" algn="ctr">
          <a:no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sp>
    <dsp:sp modelId="{DA2D75A2-A96A-4554-A2E9-6F1A174983F2}">
      <dsp:nvSpPr>
        <dsp:cNvPr id="0" name=""/>
        <dsp:cNvSpPr/>
      </dsp:nvSpPr>
      <dsp:spPr>
        <a:xfrm>
          <a:off x="1221127" y="1054244"/>
          <a:ext cx="2394924" cy="239535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Are we, as abortion researchers, at risk of experiencing political backlash or backlash at the workplace? Are we at risk of violence or stigma for our work in abortion research? </a:t>
          </a:r>
        </a:p>
      </dsp:txBody>
      <dsp:txXfrm>
        <a:off x="1563177" y="1396501"/>
        <a:ext cx="1710823" cy="1710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376E5-DB7C-4927-9086-0C2429F261EC}">
      <dsp:nvSpPr>
        <dsp:cNvPr id="0" name=""/>
        <dsp:cNvSpPr/>
      </dsp:nvSpPr>
      <dsp:spPr>
        <a:xfrm>
          <a:off x="0" y="588"/>
          <a:ext cx="1669556" cy="447844"/>
        </a:xfrm>
        <a:prstGeom prst="roundRect">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Public sector</a:t>
          </a:r>
        </a:p>
      </dsp:txBody>
      <dsp:txXfrm>
        <a:off x="21862" y="22450"/>
        <a:ext cx="1625832" cy="404120"/>
      </dsp:txXfrm>
    </dsp:sp>
    <dsp:sp modelId="{EABD26EE-B6E1-4B80-94E4-E9B2A96F3C3B}">
      <dsp:nvSpPr>
        <dsp:cNvPr id="0" name=""/>
        <dsp:cNvSpPr/>
      </dsp:nvSpPr>
      <dsp:spPr>
        <a:xfrm>
          <a:off x="0" y="461877"/>
          <a:ext cx="1669556" cy="447844"/>
        </a:xfrm>
        <a:prstGeom prst="roundRect">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Private sector</a:t>
          </a:r>
        </a:p>
      </dsp:txBody>
      <dsp:txXfrm>
        <a:off x="21862" y="483739"/>
        <a:ext cx="1625832" cy="404120"/>
      </dsp:txXfrm>
    </dsp:sp>
    <dsp:sp modelId="{4B0A86F8-249B-4AE0-87D8-000D730B0968}">
      <dsp:nvSpPr>
        <dsp:cNvPr id="0" name=""/>
        <dsp:cNvSpPr/>
      </dsp:nvSpPr>
      <dsp:spPr>
        <a:xfrm>
          <a:off x="0" y="923166"/>
          <a:ext cx="1669556" cy="447844"/>
        </a:xfrm>
        <a:prstGeom prst="roundRect">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NGOs</a:t>
          </a:r>
        </a:p>
      </dsp:txBody>
      <dsp:txXfrm>
        <a:off x="21862" y="945028"/>
        <a:ext cx="1625832" cy="4041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483B8-C94C-4FB0-A4B6-C771E15938C9}">
      <dsp:nvSpPr>
        <dsp:cNvPr id="0" name=""/>
        <dsp:cNvSpPr/>
      </dsp:nvSpPr>
      <dsp:spPr>
        <a:xfrm>
          <a:off x="3753540" y="989202"/>
          <a:ext cx="2620894" cy="2620856"/>
        </a:xfrm>
        <a:prstGeom prst="ellipse">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sp>
    <dsp:sp modelId="{7F718F0E-0A54-4C98-BC5F-46A5510CFCC0}">
      <dsp:nvSpPr>
        <dsp:cNvPr id="0" name=""/>
        <dsp:cNvSpPr/>
      </dsp:nvSpPr>
      <dsp:spPr>
        <a:xfrm>
          <a:off x="3840864" y="1076579"/>
          <a:ext cx="2445663" cy="244610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Consider how our research may be interpreted, and guard against misinterpretation</a:t>
          </a:r>
        </a:p>
      </dsp:txBody>
      <dsp:txXfrm>
        <a:off x="4190744" y="1426088"/>
        <a:ext cx="1747068" cy="1747084"/>
      </dsp:txXfrm>
    </dsp:sp>
    <dsp:sp modelId="{095E52DE-1D06-4658-B3D9-958858964674}">
      <dsp:nvSpPr>
        <dsp:cNvPr id="0" name=""/>
        <dsp:cNvSpPr/>
      </dsp:nvSpPr>
      <dsp:spPr>
        <a:xfrm rot="2700000">
          <a:off x="1045569" y="988910"/>
          <a:ext cx="2620980" cy="2620980"/>
        </a:xfrm>
        <a:prstGeom prst="teardrop">
          <a:avLst>
            <a:gd name="adj" fmla="val 100000"/>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sp>
    <dsp:sp modelId="{DA2D75A2-A96A-4554-A2E9-6F1A174983F2}">
      <dsp:nvSpPr>
        <dsp:cNvPr id="0" name=""/>
        <dsp:cNvSpPr/>
      </dsp:nvSpPr>
      <dsp:spPr>
        <a:xfrm>
          <a:off x="1133228" y="1076579"/>
          <a:ext cx="2445663" cy="244610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r>
            <a:rPr lang="en-US" sz="1300" kern="1200" dirty="0"/>
            <a:t>How might different audiences respond to our research (pro- and anti-choice groups; policymakers, government, society-at-large, other researchers)?</a:t>
          </a:r>
        </a:p>
      </dsp:txBody>
      <dsp:txXfrm>
        <a:off x="1482525" y="1426088"/>
        <a:ext cx="1747068" cy="17470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483B8-C94C-4FB0-A4B6-C771E15938C9}">
      <dsp:nvSpPr>
        <dsp:cNvPr id="0" name=""/>
        <dsp:cNvSpPr/>
      </dsp:nvSpPr>
      <dsp:spPr>
        <a:xfrm>
          <a:off x="4332804" y="1211242"/>
          <a:ext cx="3209190" cy="3209144"/>
        </a:xfrm>
        <a:prstGeom prst="ellipse">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sp>
    <dsp:sp modelId="{7F718F0E-0A54-4C98-BC5F-46A5510CFCC0}">
      <dsp:nvSpPr>
        <dsp:cNvPr id="0" name=""/>
        <dsp:cNvSpPr/>
      </dsp:nvSpPr>
      <dsp:spPr>
        <a:xfrm>
          <a:off x="4439730" y="1318232"/>
          <a:ext cx="2994626" cy="299516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It is our responsibility to ensure we conduct research with the utmost rigor, to ensure that our research can be trusted, that it stands up to scrutiny, that we are not harming research participants, and that it doesn’t serve to further restrict abortion access or stigmatize people who have abortions</a:t>
          </a:r>
        </a:p>
      </dsp:txBody>
      <dsp:txXfrm>
        <a:off x="4868144" y="1746193"/>
        <a:ext cx="2139222" cy="2139241"/>
      </dsp:txXfrm>
    </dsp:sp>
    <dsp:sp modelId="{095E52DE-1D06-4658-B3D9-958858964674}">
      <dsp:nvSpPr>
        <dsp:cNvPr id="0" name=""/>
        <dsp:cNvSpPr/>
      </dsp:nvSpPr>
      <dsp:spPr>
        <a:xfrm rot="2700000">
          <a:off x="1016991" y="1210884"/>
          <a:ext cx="3209296" cy="3209296"/>
        </a:xfrm>
        <a:prstGeom prst="teardrop">
          <a:avLst>
            <a:gd name="adj" fmla="val 100000"/>
          </a:avLst>
        </a:prstGeom>
        <a:solidFill>
          <a:schemeClr val="accent4"/>
        </a:solidFill>
        <a:ln w="12700" cap="flat" cmpd="sng" algn="ctr">
          <a:no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sp>
    <dsp:sp modelId="{DA2D75A2-A96A-4554-A2E9-6F1A174983F2}">
      <dsp:nvSpPr>
        <dsp:cNvPr id="0" name=""/>
        <dsp:cNvSpPr/>
      </dsp:nvSpPr>
      <dsp:spPr>
        <a:xfrm>
          <a:off x="1124326" y="1318232"/>
          <a:ext cx="2994626" cy="299516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Abortion research is incredibly sensitive, and is often closely scrutinized by anti-choice individuals and groups</a:t>
          </a:r>
        </a:p>
      </dsp:txBody>
      <dsp:txXfrm>
        <a:off x="1552028" y="1746193"/>
        <a:ext cx="2139222" cy="2139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376E5-DB7C-4927-9086-0C2429F261EC}">
      <dsp:nvSpPr>
        <dsp:cNvPr id="0" name=""/>
        <dsp:cNvSpPr/>
      </dsp:nvSpPr>
      <dsp:spPr>
        <a:xfrm>
          <a:off x="0" y="0"/>
          <a:ext cx="1931376" cy="1045377"/>
        </a:xfrm>
        <a:prstGeom prst="roundRect">
          <a:avLst/>
        </a:prstGeom>
        <a:solidFill>
          <a:schemeClr val="accent5">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Knowledgeable informants</a:t>
          </a:r>
        </a:p>
      </dsp:txBody>
      <dsp:txXfrm>
        <a:off x="51031" y="51031"/>
        <a:ext cx="1829314" cy="943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6D85-4AB8-4754-8A3A-3703103994FB}">
      <dsp:nvSpPr>
        <dsp:cNvPr id="0" name=""/>
        <dsp:cNvSpPr/>
      </dsp:nvSpPr>
      <dsp:spPr>
        <a:xfrm>
          <a:off x="0" y="356862"/>
          <a:ext cx="760141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54" tIns="354076" rIns="58995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To date, the best method we have for estimating abortion incidence</a:t>
          </a:r>
        </a:p>
        <a:p>
          <a:pPr marL="171450" lvl="1" indent="-171450" algn="l" defTabSz="755650">
            <a:lnSpc>
              <a:spcPct val="90000"/>
            </a:lnSpc>
            <a:spcBef>
              <a:spcPct val="0"/>
            </a:spcBef>
            <a:spcAft>
              <a:spcPct val="15000"/>
            </a:spcAft>
            <a:buChar char="•"/>
          </a:pPr>
          <a:r>
            <a:rPr lang="en-US" sz="1700" kern="1200" dirty="0"/>
            <a:t>Provides critical data on post-abortion care demand and service provision</a:t>
          </a:r>
        </a:p>
      </dsp:txBody>
      <dsp:txXfrm>
        <a:off x="0" y="356862"/>
        <a:ext cx="7601415" cy="1231650"/>
      </dsp:txXfrm>
    </dsp:sp>
    <dsp:sp modelId="{88F7DECF-18D1-4D59-B399-F203F974F779}">
      <dsp:nvSpPr>
        <dsp:cNvPr id="0" name=""/>
        <dsp:cNvSpPr/>
      </dsp:nvSpPr>
      <dsp:spPr>
        <a:xfrm>
          <a:off x="380070" y="105942"/>
          <a:ext cx="532099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21" tIns="0" rIns="201121" bIns="0" numCol="1" spcCol="1270" anchor="ctr" anchorCtr="0">
          <a:noAutofit/>
        </a:bodyPr>
        <a:lstStyle/>
        <a:p>
          <a:pPr marL="0" lvl="0" indent="0" algn="l" defTabSz="755650">
            <a:lnSpc>
              <a:spcPct val="90000"/>
            </a:lnSpc>
            <a:spcBef>
              <a:spcPct val="0"/>
            </a:spcBef>
            <a:spcAft>
              <a:spcPct val="35000"/>
            </a:spcAft>
            <a:buNone/>
          </a:pPr>
          <a:r>
            <a:rPr lang="en-US" sz="1700" b="1" kern="1200" dirty="0"/>
            <a:t>Pros: </a:t>
          </a:r>
          <a:endParaRPr lang="en-US" sz="1700" kern="1200" dirty="0"/>
        </a:p>
      </dsp:txBody>
      <dsp:txXfrm>
        <a:off x="404568" y="130440"/>
        <a:ext cx="5271994" cy="452844"/>
      </dsp:txXfrm>
    </dsp:sp>
    <dsp:sp modelId="{52A13D55-F9EE-4434-B7F8-16B84FA7BFBD}">
      <dsp:nvSpPr>
        <dsp:cNvPr id="0" name=""/>
        <dsp:cNvSpPr/>
      </dsp:nvSpPr>
      <dsp:spPr>
        <a:xfrm>
          <a:off x="0" y="1931233"/>
          <a:ext cx="7601415" cy="1981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54" tIns="354076" rIns="58995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Annual PAC due to miscarriages estimate is based on old data from the United States</a:t>
          </a:r>
        </a:p>
        <a:p>
          <a:pPr marL="171450" lvl="1" indent="-171450" algn="l" defTabSz="755650">
            <a:lnSpc>
              <a:spcPct val="90000"/>
            </a:lnSpc>
            <a:spcBef>
              <a:spcPct val="0"/>
            </a:spcBef>
            <a:spcAft>
              <a:spcPct val="15000"/>
            </a:spcAft>
            <a:buChar char="•"/>
          </a:pPr>
          <a:r>
            <a:rPr lang="en-US" sz="1700" kern="1200" dirty="0"/>
            <a:t>May not be well suited to capture growing use of medication abortion outside of facilities </a:t>
          </a:r>
        </a:p>
        <a:p>
          <a:pPr marL="171450" lvl="1" indent="-171450" algn="l" defTabSz="755650">
            <a:lnSpc>
              <a:spcPct val="90000"/>
            </a:lnSpc>
            <a:spcBef>
              <a:spcPct val="0"/>
            </a:spcBef>
            <a:spcAft>
              <a:spcPct val="15000"/>
            </a:spcAft>
            <a:buChar char="•"/>
          </a:pPr>
          <a:r>
            <a:rPr lang="en-US" sz="1700" kern="1200" dirty="0"/>
            <a:t>Setting up an appropriate sampling frame of health facilities can be difficult </a:t>
          </a:r>
        </a:p>
      </dsp:txBody>
      <dsp:txXfrm>
        <a:off x="0" y="1931233"/>
        <a:ext cx="7601415" cy="1981350"/>
      </dsp:txXfrm>
    </dsp:sp>
    <dsp:sp modelId="{AAA6EE72-8221-4681-B1A1-F1F7A1437456}">
      <dsp:nvSpPr>
        <dsp:cNvPr id="0" name=""/>
        <dsp:cNvSpPr/>
      </dsp:nvSpPr>
      <dsp:spPr>
        <a:xfrm>
          <a:off x="380070" y="1680312"/>
          <a:ext cx="5320990"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21" tIns="0" rIns="201121" bIns="0" numCol="1" spcCol="1270" anchor="ctr" anchorCtr="0">
          <a:noAutofit/>
        </a:bodyPr>
        <a:lstStyle/>
        <a:p>
          <a:pPr marL="0" lvl="0" indent="0" algn="l" defTabSz="755650">
            <a:lnSpc>
              <a:spcPct val="90000"/>
            </a:lnSpc>
            <a:spcBef>
              <a:spcPct val="0"/>
            </a:spcBef>
            <a:spcAft>
              <a:spcPct val="35000"/>
            </a:spcAft>
            <a:buNone/>
          </a:pPr>
          <a:r>
            <a:rPr lang="en-US" sz="1700" b="1" kern="1200" dirty="0"/>
            <a:t>Cons:</a:t>
          </a:r>
          <a:endParaRPr lang="en-US" sz="1700" kern="1200" dirty="0"/>
        </a:p>
      </dsp:txBody>
      <dsp:txXfrm>
        <a:off x="404568" y="1704810"/>
        <a:ext cx="5271994"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6D85-4AB8-4754-8A3A-3703103994FB}">
      <dsp:nvSpPr>
        <dsp:cNvPr id="0" name=""/>
        <dsp:cNvSpPr/>
      </dsp:nvSpPr>
      <dsp:spPr>
        <a:xfrm>
          <a:off x="0" y="327788"/>
          <a:ext cx="8662219" cy="1871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284" tIns="374904" rIns="67228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Better abortion reporting: Respondents may be </a:t>
          </a:r>
          <a:r>
            <a:rPr lang="en-US" sz="1800" kern="1200" dirty="0">
              <a:solidFill>
                <a:srgbClr val="047A8C"/>
              </a:solidFill>
            </a:rPr>
            <a:t>more willing </a:t>
          </a:r>
          <a:r>
            <a:rPr lang="en-US" sz="1800" kern="1200" dirty="0"/>
            <a:t>to talk about their friends’ abortions (as long as these friends cannot be identified)</a:t>
          </a:r>
        </a:p>
        <a:p>
          <a:pPr marL="171450" lvl="1" indent="-171450" algn="l" defTabSz="800100">
            <a:lnSpc>
              <a:spcPct val="90000"/>
            </a:lnSpc>
            <a:spcBef>
              <a:spcPct val="0"/>
            </a:spcBef>
            <a:spcAft>
              <a:spcPct val="15000"/>
            </a:spcAft>
            <a:buChar char="•"/>
          </a:pPr>
          <a:r>
            <a:rPr lang="en-US" sz="1800" kern="1200" dirty="0"/>
            <a:t>Larger sample size</a:t>
          </a:r>
        </a:p>
        <a:p>
          <a:pPr marL="171450" lvl="1" indent="-171450" algn="l" defTabSz="800100">
            <a:lnSpc>
              <a:spcPct val="90000"/>
            </a:lnSpc>
            <a:spcBef>
              <a:spcPct val="0"/>
            </a:spcBef>
            <a:spcAft>
              <a:spcPct val="15000"/>
            </a:spcAft>
            <a:buChar char="•"/>
          </a:pPr>
          <a:r>
            <a:rPr lang="en-US" sz="1800" kern="1200" dirty="0"/>
            <a:t>Respondents  more likely know if any of her </a:t>
          </a:r>
          <a:r>
            <a:rPr lang="en-US" sz="1800" kern="1200" dirty="0">
              <a:solidFill>
                <a:srgbClr val="047A8C"/>
              </a:solidFill>
            </a:rPr>
            <a:t>closest friends </a:t>
          </a:r>
          <a:r>
            <a:rPr lang="en-US" sz="1800" kern="1200" dirty="0"/>
            <a:t>have had an abortion</a:t>
          </a:r>
        </a:p>
      </dsp:txBody>
      <dsp:txXfrm>
        <a:off x="0" y="327788"/>
        <a:ext cx="8662219" cy="1871100"/>
      </dsp:txXfrm>
    </dsp:sp>
    <dsp:sp modelId="{88F7DECF-18D1-4D59-B399-F203F974F779}">
      <dsp:nvSpPr>
        <dsp:cNvPr id="0" name=""/>
        <dsp:cNvSpPr/>
      </dsp:nvSpPr>
      <dsp:spPr>
        <a:xfrm>
          <a:off x="433110" y="62108"/>
          <a:ext cx="606355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88" tIns="0" rIns="229188" bIns="0" numCol="1" spcCol="1270" anchor="ctr" anchorCtr="0">
          <a:noAutofit/>
        </a:bodyPr>
        <a:lstStyle/>
        <a:p>
          <a:pPr marL="0" lvl="0" indent="0" algn="l" defTabSz="800100">
            <a:lnSpc>
              <a:spcPct val="90000"/>
            </a:lnSpc>
            <a:spcBef>
              <a:spcPct val="0"/>
            </a:spcBef>
            <a:spcAft>
              <a:spcPct val="35000"/>
            </a:spcAft>
            <a:buNone/>
          </a:pPr>
          <a:r>
            <a:rPr lang="en-US" sz="1800" b="1" kern="1200" dirty="0"/>
            <a:t>Pros: </a:t>
          </a:r>
          <a:endParaRPr lang="en-US" sz="1800" kern="1200" dirty="0"/>
        </a:p>
      </dsp:txBody>
      <dsp:txXfrm>
        <a:off x="459049" y="88047"/>
        <a:ext cx="6011675" cy="479482"/>
      </dsp:txXfrm>
    </dsp:sp>
    <dsp:sp modelId="{52A13D55-F9EE-4434-B7F8-16B84FA7BFBD}">
      <dsp:nvSpPr>
        <dsp:cNvPr id="0" name=""/>
        <dsp:cNvSpPr/>
      </dsp:nvSpPr>
      <dsp:spPr>
        <a:xfrm>
          <a:off x="0" y="2561768"/>
          <a:ext cx="8662219" cy="2154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284" tIns="374904" rIns="67228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Biased samples and missing data </a:t>
          </a:r>
        </a:p>
        <a:p>
          <a:pPr marL="171450" lvl="1" indent="-171450" algn="l" defTabSz="800100">
            <a:lnSpc>
              <a:spcPct val="90000"/>
            </a:lnSpc>
            <a:spcBef>
              <a:spcPct val="0"/>
            </a:spcBef>
            <a:spcAft>
              <a:spcPct val="15000"/>
            </a:spcAft>
            <a:buChar char="•"/>
          </a:pPr>
          <a:r>
            <a:rPr lang="en-US" sz="1800" kern="1200" dirty="0"/>
            <a:t>Little is known about motivations, circumstances, and timing of abortion disclosure between social network members</a:t>
          </a:r>
        </a:p>
        <a:p>
          <a:pPr marL="171450" lvl="1" indent="-171450" algn="l" defTabSz="800100">
            <a:lnSpc>
              <a:spcPct val="90000"/>
            </a:lnSpc>
            <a:spcBef>
              <a:spcPct val="0"/>
            </a:spcBef>
            <a:spcAft>
              <a:spcPct val="15000"/>
            </a:spcAft>
            <a:buChar char="•"/>
          </a:pPr>
          <a:r>
            <a:rPr lang="en-US" sz="1800" kern="1200" dirty="0"/>
            <a:t>Possible continued underreporting of abortion, even with third-party reporting; overreporting when transmission bias accounted for </a:t>
          </a:r>
        </a:p>
        <a:p>
          <a:pPr marL="171450" lvl="1" indent="-171450" algn="l" defTabSz="800100">
            <a:lnSpc>
              <a:spcPct val="90000"/>
            </a:lnSpc>
            <a:spcBef>
              <a:spcPct val="0"/>
            </a:spcBef>
            <a:spcAft>
              <a:spcPct val="15000"/>
            </a:spcAft>
            <a:buChar char="•"/>
          </a:pPr>
          <a:r>
            <a:rPr lang="en-US" sz="1800" kern="1200" dirty="0"/>
            <a:t>Relevance of confidante social tie definition </a:t>
          </a:r>
        </a:p>
      </dsp:txBody>
      <dsp:txXfrm>
        <a:off x="0" y="2561768"/>
        <a:ext cx="8662219" cy="2154600"/>
      </dsp:txXfrm>
    </dsp:sp>
    <dsp:sp modelId="{AAA6EE72-8221-4681-B1A1-F1F7A1437456}">
      <dsp:nvSpPr>
        <dsp:cNvPr id="0" name=""/>
        <dsp:cNvSpPr/>
      </dsp:nvSpPr>
      <dsp:spPr>
        <a:xfrm>
          <a:off x="433110" y="2296088"/>
          <a:ext cx="606355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88" tIns="0" rIns="229188" bIns="0" numCol="1" spcCol="1270" anchor="ctr" anchorCtr="0">
          <a:noAutofit/>
        </a:bodyPr>
        <a:lstStyle/>
        <a:p>
          <a:pPr marL="0" lvl="0" indent="0" algn="l" defTabSz="800100">
            <a:lnSpc>
              <a:spcPct val="90000"/>
            </a:lnSpc>
            <a:spcBef>
              <a:spcPct val="0"/>
            </a:spcBef>
            <a:spcAft>
              <a:spcPct val="35000"/>
            </a:spcAft>
            <a:buNone/>
          </a:pPr>
          <a:r>
            <a:rPr lang="en-US" sz="1800" b="1" kern="1200" dirty="0"/>
            <a:t>Cons:</a:t>
          </a:r>
          <a:endParaRPr lang="en-US" sz="1800" kern="1200" dirty="0"/>
        </a:p>
      </dsp:txBody>
      <dsp:txXfrm>
        <a:off x="459049" y="2322027"/>
        <a:ext cx="6011675"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6D85-4AB8-4754-8A3A-3703103994FB}">
      <dsp:nvSpPr>
        <dsp:cNvPr id="0" name=""/>
        <dsp:cNvSpPr/>
      </dsp:nvSpPr>
      <dsp:spPr>
        <a:xfrm>
          <a:off x="0" y="419372"/>
          <a:ext cx="9116542" cy="1304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545" tIns="374904" rIns="70754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Even if respondents do not want to talk about their own abortions, they may be more willing to say if they know anyone who has had an abortion.</a:t>
          </a:r>
        </a:p>
        <a:p>
          <a:pPr marL="171450" lvl="1" indent="-171450" algn="l" defTabSz="800100">
            <a:lnSpc>
              <a:spcPct val="90000"/>
            </a:lnSpc>
            <a:spcBef>
              <a:spcPct val="0"/>
            </a:spcBef>
            <a:spcAft>
              <a:spcPct val="15000"/>
            </a:spcAft>
            <a:buChar char="•"/>
          </a:pPr>
          <a:r>
            <a:rPr lang="en-US" sz="1800" kern="1200" dirty="0"/>
            <a:t>We can test how well the NSUM is working – rare to have validation of method! </a:t>
          </a:r>
          <a:endParaRPr lang="en-US" sz="1800" kern="1200" dirty="0">
            <a:solidFill>
              <a:srgbClr val="FF0000"/>
            </a:solidFill>
          </a:endParaRPr>
        </a:p>
      </dsp:txBody>
      <dsp:txXfrm>
        <a:off x="0" y="419372"/>
        <a:ext cx="9116542" cy="1304100"/>
      </dsp:txXfrm>
    </dsp:sp>
    <dsp:sp modelId="{88F7DECF-18D1-4D59-B399-F203F974F779}">
      <dsp:nvSpPr>
        <dsp:cNvPr id="0" name=""/>
        <dsp:cNvSpPr/>
      </dsp:nvSpPr>
      <dsp:spPr>
        <a:xfrm>
          <a:off x="455827" y="153692"/>
          <a:ext cx="638157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209" tIns="0" rIns="241209" bIns="0" numCol="1" spcCol="1270" anchor="ctr" anchorCtr="0">
          <a:noAutofit/>
        </a:bodyPr>
        <a:lstStyle/>
        <a:p>
          <a:pPr marL="0" lvl="0" indent="0" algn="l" defTabSz="800100">
            <a:lnSpc>
              <a:spcPct val="90000"/>
            </a:lnSpc>
            <a:spcBef>
              <a:spcPct val="0"/>
            </a:spcBef>
            <a:spcAft>
              <a:spcPct val="35000"/>
            </a:spcAft>
            <a:buNone/>
          </a:pPr>
          <a:r>
            <a:rPr lang="en-US" sz="1800" b="1" kern="1200" dirty="0"/>
            <a:t>Pros: </a:t>
          </a:r>
          <a:endParaRPr lang="en-US" sz="1800" kern="1200" dirty="0"/>
        </a:p>
      </dsp:txBody>
      <dsp:txXfrm>
        <a:off x="481766" y="179631"/>
        <a:ext cx="6329701" cy="479482"/>
      </dsp:txXfrm>
    </dsp:sp>
    <dsp:sp modelId="{52A13D55-F9EE-4434-B7F8-16B84FA7BFBD}">
      <dsp:nvSpPr>
        <dsp:cNvPr id="0" name=""/>
        <dsp:cNvSpPr/>
      </dsp:nvSpPr>
      <dsp:spPr>
        <a:xfrm>
          <a:off x="0" y="2086352"/>
          <a:ext cx="9116542" cy="2438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7545" tIns="374904" rIns="70754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Little is known about motivations, circumstances, and timing of abortion disclosure between social network members</a:t>
          </a:r>
        </a:p>
        <a:p>
          <a:pPr marL="171450" lvl="1" indent="-171450" algn="l" defTabSz="800100">
            <a:lnSpc>
              <a:spcPct val="90000"/>
            </a:lnSpc>
            <a:spcBef>
              <a:spcPct val="0"/>
            </a:spcBef>
            <a:spcAft>
              <a:spcPct val="15000"/>
            </a:spcAft>
            <a:buChar char="•"/>
          </a:pPr>
          <a:r>
            <a:rPr lang="en-US" sz="1800" kern="1200" dirty="0"/>
            <a:t>Time-bounding of social tie (12 months) may influence incidence estimates of rare outcomes like abortion</a:t>
          </a:r>
        </a:p>
        <a:p>
          <a:pPr marL="171450" lvl="1" indent="-171450" algn="l" defTabSz="800100">
            <a:lnSpc>
              <a:spcPct val="90000"/>
            </a:lnSpc>
            <a:spcBef>
              <a:spcPct val="0"/>
            </a:spcBef>
            <a:spcAft>
              <a:spcPct val="15000"/>
            </a:spcAft>
            <a:buChar char="•"/>
          </a:pPr>
          <a:r>
            <a:rPr lang="en-US" sz="1800" kern="1200" dirty="0"/>
            <a:t>Possible continued underreporting of abortion, even with third-party reporting</a:t>
          </a:r>
        </a:p>
        <a:p>
          <a:pPr marL="171450" lvl="1" indent="-171450" algn="l" defTabSz="800100">
            <a:lnSpc>
              <a:spcPct val="90000"/>
            </a:lnSpc>
            <a:spcBef>
              <a:spcPct val="0"/>
            </a:spcBef>
            <a:spcAft>
              <a:spcPct val="15000"/>
            </a:spcAft>
            <a:buChar char="•"/>
          </a:pPr>
          <a:r>
            <a:rPr lang="en-US" sz="1800" kern="1200" dirty="0"/>
            <a:t>Transmission bias higher than with closer social ties </a:t>
          </a:r>
        </a:p>
        <a:p>
          <a:pPr marL="171450" lvl="1" indent="-171450" algn="l" defTabSz="800100">
            <a:lnSpc>
              <a:spcPct val="90000"/>
            </a:lnSpc>
            <a:spcBef>
              <a:spcPct val="0"/>
            </a:spcBef>
            <a:spcAft>
              <a:spcPct val="15000"/>
            </a:spcAft>
            <a:buChar char="•"/>
          </a:pPr>
          <a:r>
            <a:rPr lang="en-US" sz="1800" kern="1200" dirty="0"/>
            <a:t>Only get incidence data (testing approaches for detailed information) </a:t>
          </a:r>
        </a:p>
      </dsp:txBody>
      <dsp:txXfrm>
        <a:off x="0" y="2086352"/>
        <a:ext cx="9116542" cy="2438100"/>
      </dsp:txXfrm>
    </dsp:sp>
    <dsp:sp modelId="{AAA6EE72-8221-4681-B1A1-F1F7A1437456}">
      <dsp:nvSpPr>
        <dsp:cNvPr id="0" name=""/>
        <dsp:cNvSpPr/>
      </dsp:nvSpPr>
      <dsp:spPr>
        <a:xfrm>
          <a:off x="455827" y="1820673"/>
          <a:ext cx="6381579"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209" tIns="0" rIns="241209" bIns="0" numCol="1" spcCol="1270" anchor="ctr" anchorCtr="0">
          <a:noAutofit/>
        </a:bodyPr>
        <a:lstStyle/>
        <a:p>
          <a:pPr marL="0" lvl="0" indent="0" algn="l" defTabSz="800100">
            <a:lnSpc>
              <a:spcPct val="90000"/>
            </a:lnSpc>
            <a:spcBef>
              <a:spcPct val="0"/>
            </a:spcBef>
            <a:spcAft>
              <a:spcPct val="35000"/>
            </a:spcAft>
            <a:buNone/>
          </a:pPr>
          <a:r>
            <a:rPr lang="en-US" sz="1800" b="1" kern="1200" dirty="0"/>
            <a:t>Cons:</a:t>
          </a:r>
          <a:endParaRPr lang="en-US" sz="1800" kern="1200" dirty="0"/>
        </a:p>
      </dsp:txBody>
      <dsp:txXfrm>
        <a:off x="481766" y="1846612"/>
        <a:ext cx="6329701"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6D85-4AB8-4754-8A3A-3703103994FB}">
      <dsp:nvSpPr>
        <dsp:cNvPr id="0" name=""/>
        <dsp:cNvSpPr/>
      </dsp:nvSpPr>
      <dsp:spPr>
        <a:xfrm>
          <a:off x="0" y="350654"/>
          <a:ext cx="7795344"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5005" tIns="312420" rIns="60500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Nationally-representative</a:t>
          </a:r>
        </a:p>
        <a:p>
          <a:pPr marL="114300" lvl="1" indent="-114300" algn="l" defTabSz="666750">
            <a:lnSpc>
              <a:spcPct val="90000"/>
            </a:lnSpc>
            <a:spcBef>
              <a:spcPct val="0"/>
            </a:spcBef>
            <a:spcAft>
              <a:spcPct val="15000"/>
            </a:spcAft>
            <a:buChar char="•"/>
          </a:pPr>
          <a:r>
            <a:rPr lang="en-US" sz="1500" kern="1200" dirty="0"/>
            <a:t>Used to assess care being provided at facilities</a:t>
          </a:r>
        </a:p>
        <a:p>
          <a:pPr marL="114300" lvl="1" indent="-114300" algn="l" defTabSz="666750">
            <a:lnSpc>
              <a:spcPct val="90000"/>
            </a:lnSpc>
            <a:spcBef>
              <a:spcPct val="0"/>
            </a:spcBef>
            <a:spcAft>
              <a:spcPct val="15000"/>
            </a:spcAft>
            <a:buChar char="•"/>
          </a:pPr>
          <a:r>
            <a:rPr lang="en-US" sz="1500" kern="1200" dirty="0"/>
            <a:t>Findings can help inform improvements to health system and provision of care </a:t>
          </a:r>
        </a:p>
      </dsp:txBody>
      <dsp:txXfrm>
        <a:off x="0" y="350654"/>
        <a:ext cx="7795344" cy="1134000"/>
      </dsp:txXfrm>
    </dsp:sp>
    <dsp:sp modelId="{88F7DECF-18D1-4D59-B399-F203F974F779}">
      <dsp:nvSpPr>
        <dsp:cNvPr id="0" name=""/>
        <dsp:cNvSpPr/>
      </dsp:nvSpPr>
      <dsp:spPr>
        <a:xfrm>
          <a:off x="389767" y="129254"/>
          <a:ext cx="545674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52" tIns="0" rIns="206252" bIns="0" numCol="1" spcCol="1270" anchor="ctr" anchorCtr="0">
          <a:noAutofit/>
        </a:bodyPr>
        <a:lstStyle/>
        <a:p>
          <a:pPr marL="0" lvl="0" indent="0" algn="l" defTabSz="666750">
            <a:lnSpc>
              <a:spcPct val="90000"/>
            </a:lnSpc>
            <a:spcBef>
              <a:spcPct val="0"/>
            </a:spcBef>
            <a:spcAft>
              <a:spcPct val="35000"/>
            </a:spcAft>
            <a:buNone/>
          </a:pPr>
          <a:r>
            <a:rPr lang="en-US" sz="1500" b="1" kern="1200" dirty="0"/>
            <a:t>Pros: </a:t>
          </a:r>
          <a:endParaRPr lang="en-US" sz="1500" kern="1200" dirty="0"/>
        </a:p>
      </dsp:txBody>
      <dsp:txXfrm>
        <a:off x="411383" y="150870"/>
        <a:ext cx="5413508" cy="399568"/>
      </dsp:txXfrm>
    </dsp:sp>
    <dsp:sp modelId="{52A13D55-F9EE-4434-B7F8-16B84FA7BFBD}">
      <dsp:nvSpPr>
        <dsp:cNvPr id="0" name=""/>
        <dsp:cNvSpPr/>
      </dsp:nvSpPr>
      <dsp:spPr>
        <a:xfrm>
          <a:off x="0" y="1787054"/>
          <a:ext cx="7795344"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5005" tIns="312420" rIns="60500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Increase in availability of medication abortion means more women have abortions outside of facilities and are not captured</a:t>
          </a:r>
        </a:p>
        <a:p>
          <a:pPr marL="114300" lvl="1" indent="-114300" algn="l" defTabSz="666750">
            <a:lnSpc>
              <a:spcPct val="90000"/>
            </a:lnSpc>
            <a:spcBef>
              <a:spcPct val="0"/>
            </a:spcBef>
            <a:spcAft>
              <a:spcPct val="15000"/>
            </a:spcAft>
            <a:buChar char="•"/>
          </a:pPr>
          <a:r>
            <a:rPr lang="en-US" sz="1500" kern="1200" dirty="0"/>
            <a:t>Inability to capture women’s experiences around abortion (decision-making processes; experiences of quality of care; etc.)</a:t>
          </a:r>
        </a:p>
        <a:p>
          <a:pPr marL="114300" lvl="1" indent="-114300" algn="l" defTabSz="666750">
            <a:lnSpc>
              <a:spcPct val="90000"/>
            </a:lnSpc>
            <a:spcBef>
              <a:spcPct val="0"/>
            </a:spcBef>
            <a:spcAft>
              <a:spcPct val="15000"/>
            </a:spcAft>
            <a:buChar char="•"/>
          </a:pPr>
          <a:r>
            <a:rPr lang="en-US" sz="1500" kern="1200" dirty="0"/>
            <a:t>Self-reported data from providers</a:t>
          </a:r>
        </a:p>
      </dsp:txBody>
      <dsp:txXfrm>
        <a:off x="0" y="1787054"/>
        <a:ext cx="7795344" cy="1559250"/>
      </dsp:txXfrm>
    </dsp:sp>
    <dsp:sp modelId="{AAA6EE72-8221-4681-B1A1-F1F7A1437456}">
      <dsp:nvSpPr>
        <dsp:cNvPr id="0" name=""/>
        <dsp:cNvSpPr/>
      </dsp:nvSpPr>
      <dsp:spPr>
        <a:xfrm>
          <a:off x="389767" y="1565654"/>
          <a:ext cx="545674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52" tIns="0" rIns="206252" bIns="0" numCol="1" spcCol="1270" anchor="ctr" anchorCtr="0">
          <a:noAutofit/>
        </a:bodyPr>
        <a:lstStyle/>
        <a:p>
          <a:pPr marL="0" lvl="0" indent="0" algn="l" defTabSz="666750">
            <a:lnSpc>
              <a:spcPct val="90000"/>
            </a:lnSpc>
            <a:spcBef>
              <a:spcPct val="0"/>
            </a:spcBef>
            <a:spcAft>
              <a:spcPct val="35000"/>
            </a:spcAft>
            <a:buNone/>
          </a:pPr>
          <a:r>
            <a:rPr lang="en-US" sz="1500" b="1" kern="1200" dirty="0"/>
            <a:t>Cons:</a:t>
          </a:r>
          <a:endParaRPr lang="en-US" sz="1500" kern="1200" dirty="0"/>
        </a:p>
      </dsp:txBody>
      <dsp:txXfrm>
        <a:off x="411383" y="1587270"/>
        <a:ext cx="5413508"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6D85-4AB8-4754-8A3A-3703103994FB}">
      <dsp:nvSpPr>
        <dsp:cNvPr id="0" name=""/>
        <dsp:cNvSpPr/>
      </dsp:nvSpPr>
      <dsp:spPr>
        <a:xfrm>
          <a:off x="0" y="299515"/>
          <a:ext cx="7601415" cy="1370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54" tIns="312420" rIns="58995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Patient characteristics (age, marital status, parity, education, rural/urban)</a:t>
          </a:r>
        </a:p>
        <a:p>
          <a:pPr marL="114300" lvl="1" indent="-114300" algn="l" defTabSz="666750">
            <a:lnSpc>
              <a:spcPct val="90000"/>
            </a:lnSpc>
            <a:spcBef>
              <a:spcPct val="0"/>
            </a:spcBef>
            <a:spcAft>
              <a:spcPct val="15000"/>
            </a:spcAft>
            <a:buChar char="•"/>
          </a:pPr>
          <a:r>
            <a:rPr lang="en-US" sz="1500" kern="1200" dirty="0"/>
            <a:t>Delays in care</a:t>
          </a:r>
        </a:p>
        <a:p>
          <a:pPr marL="114300" lvl="1" indent="-114300" algn="l" defTabSz="666750">
            <a:lnSpc>
              <a:spcPct val="90000"/>
            </a:lnSpc>
            <a:spcBef>
              <a:spcPct val="0"/>
            </a:spcBef>
            <a:spcAft>
              <a:spcPct val="15000"/>
            </a:spcAft>
            <a:buChar char="•"/>
          </a:pPr>
          <a:r>
            <a:rPr lang="en-US" sz="1500" kern="1200" dirty="0"/>
            <a:t>Quality of care</a:t>
          </a:r>
        </a:p>
        <a:p>
          <a:pPr marL="114300" lvl="1" indent="-114300" algn="l" defTabSz="666750">
            <a:lnSpc>
              <a:spcPct val="90000"/>
            </a:lnSpc>
            <a:spcBef>
              <a:spcPct val="0"/>
            </a:spcBef>
            <a:spcAft>
              <a:spcPct val="15000"/>
            </a:spcAft>
            <a:buChar char="•"/>
          </a:pPr>
          <a:r>
            <a:rPr lang="en-US" sz="1500" kern="1200" dirty="0"/>
            <a:t>Real-time caseload data (as opposed to estimates like in the HFS)</a:t>
          </a:r>
        </a:p>
      </dsp:txBody>
      <dsp:txXfrm>
        <a:off x="0" y="299515"/>
        <a:ext cx="7601415" cy="1370250"/>
      </dsp:txXfrm>
    </dsp:sp>
    <dsp:sp modelId="{88F7DECF-18D1-4D59-B399-F203F974F779}">
      <dsp:nvSpPr>
        <dsp:cNvPr id="0" name=""/>
        <dsp:cNvSpPr/>
      </dsp:nvSpPr>
      <dsp:spPr>
        <a:xfrm>
          <a:off x="380070" y="78115"/>
          <a:ext cx="532099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21" tIns="0" rIns="201121" bIns="0" numCol="1" spcCol="1270" anchor="ctr" anchorCtr="0">
          <a:noAutofit/>
        </a:bodyPr>
        <a:lstStyle/>
        <a:p>
          <a:pPr marL="0" lvl="0" indent="0" algn="l" defTabSz="666750">
            <a:lnSpc>
              <a:spcPct val="90000"/>
            </a:lnSpc>
            <a:spcBef>
              <a:spcPct val="0"/>
            </a:spcBef>
            <a:spcAft>
              <a:spcPct val="35000"/>
            </a:spcAft>
            <a:buNone/>
          </a:pPr>
          <a:r>
            <a:rPr lang="en-US" sz="1500" b="1" kern="1200" dirty="0"/>
            <a:t>The patient PMS collects information on: </a:t>
          </a:r>
          <a:endParaRPr lang="en-US" sz="1500" kern="1200" dirty="0"/>
        </a:p>
      </dsp:txBody>
      <dsp:txXfrm>
        <a:off x="401686" y="99731"/>
        <a:ext cx="5277758" cy="399568"/>
      </dsp:txXfrm>
    </dsp:sp>
    <dsp:sp modelId="{52A13D55-F9EE-4434-B7F8-16B84FA7BFBD}">
      <dsp:nvSpPr>
        <dsp:cNvPr id="0" name=""/>
        <dsp:cNvSpPr/>
      </dsp:nvSpPr>
      <dsp:spPr>
        <a:xfrm>
          <a:off x="0" y="1972166"/>
          <a:ext cx="7601415" cy="874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54" tIns="312420" rIns="58995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Abortion-related complications</a:t>
          </a:r>
        </a:p>
        <a:p>
          <a:pPr marL="114300" lvl="1" indent="-114300" algn="l" defTabSz="666750">
            <a:lnSpc>
              <a:spcPct val="90000"/>
            </a:lnSpc>
            <a:spcBef>
              <a:spcPct val="0"/>
            </a:spcBef>
            <a:spcAft>
              <a:spcPct val="15000"/>
            </a:spcAft>
            <a:buChar char="•"/>
          </a:pPr>
          <a:r>
            <a:rPr lang="en-US" sz="1500" kern="1200" dirty="0"/>
            <a:t>Treatment provided for abortion complications</a:t>
          </a:r>
        </a:p>
      </dsp:txBody>
      <dsp:txXfrm>
        <a:off x="0" y="1972166"/>
        <a:ext cx="7601415" cy="874125"/>
      </dsp:txXfrm>
    </dsp:sp>
    <dsp:sp modelId="{AAA6EE72-8221-4681-B1A1-F1F7A1437456}">
      <dsp:nvSpPr>
        <dsp:cNvPr id="0" name=""/>
        <dsp:cNvSpPr/>
      </dsp:nvSpPr>
      <dsp:spPr>
        <a:xfrm>
          <a:off x="380070" y="1750766"/>
          <a:ext cx="532099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21" tIns="0" rIns="201121" bIns="0" numCol="1" spcCol="1270" anchor="ctr" anchorCtr="0">
          <a:noAutofit/>
        </a:bodyPr>
        <a:lstStyle/>
        <a:p>
          <a:pPr marL="0" lvl="0" indent="0" algn="l" defTabSz="666750">
            <a:lnSpc>
              <a:spcPct val="90000"/>
            </a:lnSpc>
            <a:spcBef>
              <a:spcPct val="0"/>
            </a:spcBef>
            <a:spcAft>
              <a:spcPct val="35000"/>
            </a:spcAft>
            <a:buNone/>
          </a:pPr>
          <a:r>
            <a:rPr lang="en-US" sz="1500" b="1" kern="1200" dirty="0"/>
            <a:t>The provider PMS collects information on:</a:t>
          </a:r>
          <a:endParaRPr lang="en-US" sz="1500" kern="1200" dirty="0"/>
        </a:p>
      </dsp:txBody>
      <dsp:txXfrm>
        <a:off x="401686" y="1772382"/>
        <a:ext cx="5277758"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16D85-4AB8-4754-8A3A-3703103994FB}">
      <dsp:nvSpPr>
        <dsp:cNvPr id="0" name=""/>
        <dsp:cNvSpPr/>
      </dsp:nvSpPr>
      <dsp:spPr>
        <a:xfrm>
          <a:off x="0" y="228524"/>
          <a:ext cx="7600950" cy="1086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18" tIns="312420" rIns="58991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Nationally representative data on facility-based abortion complications and severity and delays to care</a:t>
          </a:r>
        </a:p>
        <a:p>
          <a:pPr marL="114300" lvl="1" indent="-114300" algn="l" defTabSz="666750">
            <a:lnSpc>
              <a:spcPct val="90000"/>
            </a:lnSpc>
            <a:spcBef>
              <a:spcPct val="0"/>
            </a:spcBef>
            <a:spcAft>
              <a:spcPct val="15000"/>
            </a:spcAft>
            <a:buChar char="•"/>
          </a:pPr>
          <a:r>
            <a:rPr lang="en-US" sz="1500" kern="1200" dirty="0"/>
            <a:t>Direct interaction with patient receiving care</a:t>
          </a:r>
        </a:p>
      </dsp:txBody>
      <dsp:txXfrm>
        <a:off x="0" y="228524"/>
        <a:ext cx="7600950" cy="1086750"/>
      </dsp:txXfrm>
    </dsp:sp>
    <dsp:sp modelId="{88F7DECF-18D1-4D59-B399-F203F974F779}">
      <dsp:nvSpPr>
        <dsp:cNvPr id="0" name=""/>
        <dsp:cNvSpPr/>
      </dsp:nvSpPr>
      <dsp:spPr>
        <a:xfrm>
          <a:off x="380047" y="7124"/>
          <a:ext cx="5320665"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08" tIns="0" rIns="201108" bIns="0" numCol="1" spcCol="1270" anchor="ctr" anchorCtr="0">
          <a:noAutofit/>
        </a:bodyPr>
        <a:lstStyle/>
        <a:p>
          <a:pPr marL="0" lvl="0" indent="0" algn="l" defTabSz="666750">
            <a:lnSpc>
              <a:spcPct val="90000"/>
            </a:lnSpc>
            <a:spcBef>
              <a:spcPct val="0"/>
            </a:spcBef>
            <a:spcAft>
              <a:spcPct val="35000"/>
            </a:spcAft>
            <a:buNone/>
          </a:pPr>
          <a:r>
            <a:rPr lang="en-US" sz="1500" b="1" kern="1200"/>
            <a:t>Pros</a:t>
          </a:r>
          <a:endParaRPr lang="en-US" sz="1500" kern="1200" dirty="0"/>
        </a:p>
      </dsp:txBody>
      <dsp:txXfrm>
        <a:off x="401663" y="28740"/>
        <a:ext cx="5277433" cy="399568"/>
      </dsp:txXfrm>
    </dsp:sp>
    <dsp:sp modelId="{52A13D55-F9EE-4434-B7F8-16B84FA7BFBD}">
      <dsp:nvSpPr>
        <dsp:cNvPr id="0" name=""/>
        <dsp:cNvSpPr/>
      </dsp:nvSpPr>
      <dsp:spPr>
        <a:xfrm>
          <a:off x="0" y="1617675"/>
          <a:ext cx="7600950" cy="1299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9918" tIns="312420" rIns="58991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Only captures those people “at the top of the iceberg” (those who experience complications and receive treatment at health facilities)</a:t>
          </a:r>
        </a:p>
        <a:p>
          <a:pPr marL="114300" lvl="1" indent="-114300" algn="l" defTabSz="666750">
            <a:lnSpc>
              <a:spcPct val="90000"/>
            </a:lnSpc>
            <a:spcBef>
              <a:spcPct val="0"/>
            </a:spcBef>
            <a:spcAft>
              <a:spcPct val="15000"/>
            </a:spcAft>
            <a:buChar char="•"/>
          </a:pPr>
          <a:r>
            <a:rPr lang="en-US" sz="1500" kern="1200" dirty="0"/>
            <a:t>Facility based, meaning information on women with mild complications or severe complications leading to death before arrival at the facility are not captured</a:t>
          </a:r>
        </a:p>
      </dsp:txBody>
      <dsp:txXfrm>
        <a:off x="0" y="1617675"/>
        <a:ext cx="7600950" cy="1299375"/>
      </dsp:txXfrm>
    </dsp:sp>
    <dsp:sp modelId="{AAA6EE72-8221-4681-B1A1-F1F7A1437456}">
      <dsp:nvSpPr>
        <dsp:cNvPr id="0" name=""/>
        <dsp:cNvSpPr/>
      </dsp:nvSpPr>
      <dsp:spPr>
        <a:xfrm>
          <a:off x="380047" y="1396275"/>
          <a:ext cx="5320665"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08" tIns="0" rIns="201108" bIns="0" numCol="1" spcCol="1270" anchor="ctr" anchorCtr="0">
          <a:noAutofit/>
        </a:bodyPr>
        <a:lstStyle/>
        <a:p>
          <a:pPr marL="0" lvl="0" indent="0" algn="l" defTabSz="666750">
            <a:lnSpc>
              <a:spcPct val="90000"/>
            </a:lnSpc>
            <a:spcBef>
              <a:spcPct val="0"/>
            </a:spcBef>
            <a:spcAft>
              <a:spcPct val="35000"/>
            </a:spcAft>
            <a:buNone/>
          </a:pPr>
          <a:r>
            <a:rPr lang="en-US" sz="1500" b="1" kern="1200" dirty="0"/>
            <a:t>Cons</a:t>
          </a:r>
          <a:endParaRPr lang="en-US" sz="1500" kern="1200" dirty="0"/>
        </a:p>
      </dsp:txBody>
      <dsp:txXfrm>
        <a:off x="401663" y="1417891"/>
        <a:ext cx="5277433"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0.16221</cdr:x>
      <cdr:y>0.2736</cdr:y>
    </cdr:from>
    <cdr:to>
      <cdr:x>0.55796</cdr:x>
      <cdr:y>1</cdr:y>
    </cdr:to>
    <cdr:sp macro="" textlink="">
      <cdr:nvSpPr>
        <cdr:cNvPr id="2" name="Rectangle 1"/>
        <cdr:cNvSpPr/>
      </cdr:nvSpPr>
      <cdr:spPr bwMode="white">
        <a:xfrm xmlns:a="http://schemas.openxmlformats.org/drawingml/2006/main">
          <a:off x="1224280" y="2961640"/>
          <a:ext cx="2987040" cy="292608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0.60425</cdr:x>
      <cdr:y>0.2736</cdr:y>
    </cdr:from>
    <cdr:to>
      <cdr:x>1</cdr:x>
      <cdr:y>1</cdr:y>
    </cdr:to>
    <cdr:sp macro="" textlink="">
      <cdr:nvSpPr>
        <cdr:cNvPr id="3" name="Rectangle 2"/>
        <cdr:cNvSpPr/>
      </cdr:nvSpPr>
      <cdr:spPr bwMode="white">
        <a:xfrm xmlns:a="http://schemas.openxmlformats.org/drawingml/2006/main">
          <a:off x="5582920" y="2976880"/>
          <a:ext cx="2987040" cy="292608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0.16218</cdr:x>
      <cdr:y>0.2736</cdr:y>
    </cdr:from>
    <cdr:to>
      <cdr:x>0.55794</cdr:x>
      <cdr:y>1</cdr:y>
    </cdr:to>
    <cdr:sp macro="" textlink="">
      <cdr:nvSpPr>
        <cdr:cNvPr id="4" name="Rectangle 3"/>
        <cdr:cNvSpPr/>
      </cdr:nvSpPr>
      <cdr:spPr bwMode="white">
        <a:xfrm xmlns:a="http://schemas.openxmlformats.org/drawingml/2006/main">
          <a:off x="1224109" y="2979952"/>
          <a:ext cx="2987040" cy="292608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0.43743</cdr:x>
      <cdr:y>0.81325</cdr:y>
    </cdr:from>
    <cdr:to>
      <cdr:x>0.51819</cdr:x>
      <cdr:y>0.92297</cdr:y>
    </cdr:to>
    <cdr:sp macro="" textlink="">
      <cdr:nvSpPr>
        <cdr:cNvPr id="5" name="Rectangle 4"/>
        <cdr:cNvSpPr/>
      </cdr:nvSpPr>
      <cdr:spPr>
        <a:xfrm xmlns:a="http://schemas.openxmlformats.org/drawingml/2006/main">
          <a:off x="3301584" y="3275951"/>
          <a:ext cx="609600" cy="4419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F3D31-1F39-1E47-9F59-DC1D0F1A465C}"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743AC-8BCB-CB4E-8380-52C8F4AE0FB7}" type="slidenum">
              <a:rPr lang="en-US" smtClean="0"/>
              <a:t>‹#›</a:t>
            </a:fld>
            <a:endParaRPr lang="en-US"/>
          </a:p>
        </p:txBody>
      </p:sp>
    </p:spTree>
    <p:extLst>
      <p:ext uri="{BB962C8B-B14F-4D97-AF65-F5344CB8AC3E}">
        <p14:creationId xmlns:p14="http://schemas.microsoft.com/office/powerpoint/2010/main" val="94277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a:t>
            </a:fld>
            <a:endParaRPr lang="en-US"/>
          </a:p>
        </p:txBody>
      </p:sp>
    </p:spTree>
    <p:extLst>
      <p:ext uri="{BB962C8B-B14F-4D97-AF65-F5344CB8AC3E}">
        <p14:creationId xmlns:p14="http://schemas.microsoft.com/office/powerpoint/2010/main" val="253853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quality of health records at facility on CAC?   Sometimes improves as access expands and services are normalized. What are you views on the current situation in Ethiopia?  </a:t>
            </a:r>
          </a:p>
          <a:p>
            <a:endParaRPr lang="en-US" dirty="0"/>
          </a:p>
          <a:p>
            <a:r>
              <a:rPr lang="en-US" dirty="0"/>
              <a:t>Sometimes data collected from health records at the end of the survey and compared to respondent answers.  </a:t>
            </a:r>
          </a:p>
          <a:p>
            <a:r>
              <a:rPr lang="en-US" dirty="0"/>
              <a:t>Very large facilities may provide PAC in different departments, so survey administered multiple times in the same facility to providers in each department. </a:t>
            </a:r>
          </a:p>
        </p:txBody>
      </p:sp>
      <p:sp>
        <p:nvSpPr>
          <p:cNvPr id="4" name="Slide Number Placeholder 3"/>
          <p:cNvSpPr>
            <a:spLocks noGrp="1"/>
          </p:cNvSpPr>
          <p:nvPr>
            <p:ph type="sldNum" sz="quarter" idx="5"/>
          </p:nvPr>
        </p:nvSpPr>
        <p:spPr/>
        <p:txBody>
          <a:bodyPr/>
          <a:lstStyle/>
          <a:p>
            <a:fld id="{581743AC-8BCB-CB4E-8380-52C8F4AE0FB7}" type="slidenum">
              <a:rPr lang="en-US" smtClean="0"/>
              <a:t>16</a:t>
            </a:fld>
            <a:endParaRPr lang="en-US"/>
          </a:p>
        </p:txBody>
      </p:sp>
    </p:spTree>
    <p:extLst>
      <p:ext uri="{BB962C8B-B14F-4D97-AF65-F5344CB8AC3E}">
        <p14:creationId xmlns:p14="http://schemas.microsoft.com/office/powerpoint/2010/main" val="8973736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109</a:t>
            </a:fld>
            <a:endParaRPr lang="en-US"/>
          </a:p>
        </p:txBody>
      </p:sp>
    </p:spTree>
    <p:extLst>
      <p:ext uri="{BB962C8B-B14F-4D97-AF65-F5344CB8AC3E}">
        <p14:creationId xmlns:p14="http://schemas.microsoft.com/office/powerpoint/2010/main" val="420644240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110</a:t>
            </a:fld>
            <a:endParaRPr lang="en-US"/>
          </a:p>
        </p:txBody>
      </p:sp>
    </p:spTree>
    <p:extLst>
      <p:ext uri="{BB962C8B-B14F-4D97-AF65-F5344CB8AC3E}">
        <p14:creationId xmlns:p14="http://schemas.microsoft.com/office/powerpoint/2010/main" val="17869543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111</a:t>
            </a:fld>
            <a:endParaRPr lang="en-US"/>
          </a:p>
        </p:txBody>
      </p:sp>
    </p:spTree>
    <p:extLst>
      <p:ext uri="{BB962C8B-B14F-4D97-AF65-F5344CB8AC3E}">
        <p14:creationId xmlns:p14="http://schemas.microsoft.com/office/powerpoint/2010/main" val="10771458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applied among people who have had abortions, this is another abortion stigma scale that exists specific to abortion providers</a:t>
            </a:r>
          </a:p>
        </p:txBody>
      </p:sp>
      <p:sp>
        <p:nvSpPr>
          <p:cNvPr id="4" name="Slide Number Placeholder 3"/>
          <p:cNvSpPr>
            <a:spLocks noGrp="1"/>
          </p:cNvSpPr>
          <p:nvPr>
            <p:ph type="sldNum" sz="quarter" idx="5"/>
          </p:nvPr>
        </p:nvSpPr>
        <p:spPr/>
        <p:txBody>
          <a:bodyPr/>
          <a:lstStyle/>
          <a:p>
            <a:fld id="{581743AC-8BCB-CB4E-8380-52C8F4AE0FB7}" type="slidenum">
              <a:rPr lang="en-US" smtClean="0"/>
              <a:t>112</a:t>
            </a:fld>
            <a:endParaRPr lang="en-US"/>
          </a:p>
        </p:txBody>
      </p:sp>
    </p:spTree>
    <p:extLst>
      <p:ext uri="{BB962C8B-B14F-4D97-AF65-F5344CB8AC3E}">
        <p14:creationId xmlns:p14="http://schemas.microsoft.com/office/powerpoint/2010/main" val="36702020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Qualitative methods lend themselves to more “in-depth” analyses about abortion experiences &amp; trajectories</a:t>
            </a:r>
          </a:p>
          <a:p>
            <a:endParaRPr lang="en-US" dirty="0"/>
          </a:p>
          <a:p>
            <a:r>
              <a:rPr lang="en-US" dirty="0"/>
              <a:t>30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113</a:t>
            </a:fld>
            <a:endParaRPr lang="en-US"/>
          </a:p>
        </p:txBody>
      </p:sp>
    </p:spTree>
    <p:extLst>
      <p:ext uri="{BB962C8B-B14F-4D97-AF65-F5344CB8AC3E}">
        <p14:creationId xmlns:p14="http://schemas.microsoft.com/office/powerpoint/2010/main" val="38187939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114</a:t>
            </a:fld>
            <a:endParaRPr lang="en-US"/>
          </a:p>
        </p:txBody>
      </p:sp>
    </p:spTree>
    <p:extLst>
      <p:ext uri="{BB962C8B-B14F-4D97-AF65-F5344CB8AC3E}">
        <p14:creationId xmlns:p14="http://schemas.microsoft.com/office/powerpoint/2010/main" val="32846976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types of qualitative data; here we’ll be focusing on two of the most commonly used ones in abortion research: focus group discussions and in-depth interviews</a:t>
            </a:r>
          </a:p>
        </p:txBody>
      </p:sp>
      <p:sp>
        <p:nvSpPr>
          <p:cNvPr id="4" name="Slide Number Placeholder 3"/>
          <p:cNvSpPr>
            <a:spLocks noGrp="1"/>
          </p:cNvSpPr>
          <p:nvPr>
            <p:ph type="sldNum" sz="quarter" idx="5"/>
          </p:nvPr>
        </p:nvSpPr>
        <p:spPr/>
        <p:txBody>
          <a:bodyPr/>
          <a:lstStyle/>
          <a:p>
            <a:fld id="{581743AC-8BCB-CB4E-8380-52C8F4AE0FB7}" type="slidenum">
              <a:rPr lang="en-US" smtClean="0"/>
              <a:t>115</a:t>
            </a:fld>
            <a:endParaRPr lang="en-US"/>
          </a:p>
        </p:txBody>
      </p:sp>
    </p:spTree>
    <p:extLst>
      <p:ext uri="{BB962C8B-B14F-4D97-AF65-F5344CB8AC3E}">
        <p14:creationId xmlns:p14="http://schemas.microsoft.com/office/powerpoint/2010/main" val="36350945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116</a:t>
            </a:fld>
            <a:endParaRPr lang="en-US"/>
          </a:p>
        </p:txBody>
      </p:sp>
    </p:spTree>
    <p:extLst>
      <p:ext uri="{BB962C8B-B14F-4D97-AF65-F5344CB8AC3E}">
        <p14:creationId xmlns:p14="http://schemas.microsoft.com/office/powerpoint/2010/main" val="5489186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group discussions are also an option in qualitative research, including dyadic and triad interviews</a:t>
            </a:r>
          </a:p>
        </p:txBody>
      </p:sp>
      <p:sp>
        <p:nvSpPr>
          <p:cNvPr id="4" name="Slide Number Placeholder 3"/>
          <p:cNvSpPr>
            <a:spLocks noGrp="1"/>
          </p:cNvSpPr>
          <p:nvPr>
            <p:ph type="sldNum" sz="quarter" idx="5"/>
          </p:nvPr>
        </p:nvSpPr>
        <p:spPr/>
        <p:txBody>
          <a:bodyPr/>
          <a:lstStyle/>
          <a:p>
            <a:fld id="{581743AC-8BCB-CB4E-8380-52C8F4AE0FB7}" type="slidenum">
              <a:rPr lang="en-US" smtClean="0"/>
              <a:t>117</a:t>
            </a:fld>
            <a:endParaRPr lang="en-US"/>
          </a:p>
        </p:txBody>
      </p:sp>
    </p:spTree>
    <p:extLst>
      <p:ext uri="{BB962C8B-B14F-4D97-AF65-F5344CB8AC3E}">
        <p14:creationId xmlns:p14="http://schemas.microsoft.com/office/powerpoint/2010/main" val="31192128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group discussions are also an option in qualitative research, including dyadic and triad interviews</a:t>
            </a:r>
          </a:p>
        </p:txBody>
      </p:sp>
      <p:sp>
        <p:nvSpPr>
          <p:cNvPr id="4" name="Slide Number Placeholder 3"/>
          <p:cNvSpPr>
            <a:spLocks noGrp="1"/>
          </p:cNvSpPr>
          <p:nvPr>
            <p:ph type="sldNum" sz="quarter" idx="5"/>
          </p:nvPr>
        </p:nvSpPr>
        <p:spPr/>
        <p:txBody>
          <a:bodyPr/>
          <a:lstStyle/>
          <a:p>
            <a:fld id="{581743AC-8BCB-CB4E-8380-52C8F4AE0FB7}" type="slidenum">
              <a:rPr lang="en-US" smtClean="0"/>
              <a:t>118</a:t>
            </a:fld>
            <a:endParaRPr lang="en-US"/>
          </a:p>
        </p:txBody>
      </p:sp>
    </p:spTree>
    <p:extLst>
      <p:ext uri="{BB962C8B-B14F-4D97-AF65-F5344CB8AC3E}">
        <p14:creationId xmlns:p14="http://schemas.microsoft.com/office/powerpoint/2010/main" val="144928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Will talk later about another survey called the prospective morbidity survey, which can provide a second source of caseload data to triangulate with HFS data </a:t>
            </a:r>
          </a:p>
        </p:txBody>
      </p:sp>
      <p:sp>
        <p:nvSpPr>
          <p:cNvPr id="4" name="Slide Number Placeholder 3"/>
          <p:cNvSpPr>
            <a:spLocks noGrp="1"/>
          </p:cNvSpPr>
          <p:nvPr>
            <p:ph type="sldNum" sz="quarter" idx="5"/>
          </p:nvPr>
        </p:nvSpPr>
        <p:spPr/>
        <p:txBody>
          <a:bodyPr/>
          <a:lstStyle/>
          <a:p>
            <a:fld id="{581743AC-8BCB-CB4E-8380-52C8F4AE0FB7}" type="slidenum">
              <a:rPr lang="en-US" smtClean="0"/>
              <a:t>17</a:t>
            </a:fld>
            <a:endParaRPr lang="en-US"/>
          </a:p>
        </p:txBody>
      </p:sp>
    </p:spTree>
    <p:extLst>
      <p:ext uri="{BB962C8B-B14F-4D97-AF65-F5344CB8AC3E}">
        <p14:creationId xmlns:p14="http://schemas.microsoft.com/office/powerpoint/2010/main" val="209114051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119</a:t>
            </a:fld>
            <a:endParaRPr lang="en-US"/>
          </a:p>
        </p:txBody>
      </p:sp>
    </p:spTree>
    <p:extLst>
      <p:ext uri="{BB962C8B-B14F-4D97-AF65-F5344CB8AC3E}">
        <p14:creationId xmlns:p14="http://schemas.microsoft.com/office/powerpoint/2010/main" val="36340160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120</a:t>
            </a:fld>
            <a:endParaRPr lang="en-US"/>
          </a:p>
        </p:txBody>
      </p:sp>
    </p:spTree>
    <p:extLst>
      <p:ext uri="{BB962C8B-B14F-4D97-AF65-F5344CB8AC3E}">
        <p14:creationId xmlns:p14="http://schemas.microsoft.com/office/powerpoint/2010/main" val="32650456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121</a:t>
            </a:fld>
            <a:endParaRPr lang="en-US"/>
          </a:p>
        </p:txBody>
      </p:sp>
    </p:spTree>
    <p:extLst>
      <p:ext uri="{BB962C8B-B14F-4D97-AF65-F5344CB8AC3E}">
        <p14:creationId xmlns:p14="http://schemas.microsoft.com/office/powerpoint/2010/main" val="251468629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sensitivity &amp; stigma surrounding abortion, we as abortion researchers have responsibilities to uphold</a:t>
            </a:r>
          </a:p>
          <a:p>
            <a:endParaRPr lang="en-US" dirty="0"/>
          </a:p>
          <a:p>
            <a:r>
              <a:rPr lang="en-US" dirty="0"/>
              <a:t>20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122</a:t>
            </a:fld>
            <a:endParaRPr lang="en-US"/>
          </a:p>
        </p:txBody>
      </p:sp>
    </p:spTree>
    <p:extLst>
      <p:ext uri="{BB962C8B-B14F-4D97-AF65-F5344CB8AC3E}">
        <p14:creationId xmlns:p14="http://schemas.microsoft.com/office/powerpoint/2010/main" val="18679218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123</a:t>
            </a:fld>
            <a:endParaRPr lang="en-US"/>
          </a:p>
        </p:txBody>
      </p:sp>
    </p:spTree>
    <p:extLst>
      <p:ext uri="{BB962C8B-B14F-4D97-AF65-F5344CB8AC3E}">
        <p14:creationId xmlns:p14="http://schemas.microsoft.com/office/powerpoint/2010/main" val="82570751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124</a:t>
            </a:fld>
            <a:endParaRPr lang="en-US"/>
          </a:p>
        </p:txBody>
      </p:sp>
    </p:spTree>
    <p:extLst>
      <p:ext uri="{BB962C8B-B14F-4D97-AF65-F5344CB8AC3E}">
        <p14:creationId xmlns:p14="http://schemas.microsoft.com/office/powerpoint/2010/main" val="40554633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125</a:t>
            </a:fld>
            <a:endParaRPr lang="en-US"/>
          </a:p>
        </p:txBody>
      </p:sp>
    </p:spTree>
    <p:extLst>
      <p:ext uri="{BB962C8B-B14F-4D97-AF65-F5344CB8AC3E}">
        <p14:creationId xmlns:p14="http://schemas.microsoft.com/office/powerpoint/2010/main" val="16471555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126</a:t>
            </a:fld>
            <a:endParaRPr lang="en-US"/>
          </a:p>
        </p:txBody>
      </p:sp>
    </p:spTree>
    <p:extLst>
      <p:ext uri="{BB962C8B-B14F-4D97-AF65-F5344CB8AC3E}">
        <p14:creationId xmlns:p14="http://schemas.microsoft.com/office/powerpoint/2010/main" val="28504393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127</a:t>
            </a:fld>
            <a:endParaRPr lang="en-US"/>
          </a:p>
        </p:txBody>
      </p:sp>
    </p:spTree>
    <p:extLst>
      <p:ext uri="{BB962C8B-B14F-4D97-AF65-F5344CB8AC3E}">
        <p14:creationId xmlns:p14="http://schemas.microsoft.com/office/powerpoint/2010/main" val="3296895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great data on miscarriages -  uses life table data from the US in the 1980s  </a:t>
            </a:r>
          </a:p>
        </p:txBody>
      </p:sp>
      <p:sp>
        <p:nvSpPr>
          <p:cNvPr id="4" name="Slide Number Placeholder 3"/>
          <p:cNvSpPr>
            <a:spLocks noGrp="1"/>
          </p:cNvSpPr>
          <p:nvPr>
            <p:ph type="sldNum" sz="quarter" idx="5"/>
          </p:nvPr>
        </p:nvSpPr>
        <p:spPr/>
        <p:txBody>
          <a:bodyPr/>
          <a:lstStyle/>
          <a:p>
            <a:fld id="{581743AC-8BCB-CB4E-8380-52C8F4AE0FB7}" type="slidenum">
              <a:rPr lang="en-US" smtClean="0"/>
              <a:t>18</a:t>
            </a:fld>
            <a:endParaRPr lang="en-US"/>
          </a:p>
        </p:txBody>
      </p:sp>
    </p:spTree>
    <p:extLst>
      <p:ext uri="{BB962C8B-B14F-4D97-AF65-F5344CB8AC3E}">
        <p14:creationId xmlns:p14="http://schemas.microsoft.com/office/powerpoint/2010/main" val="383106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you to Zimbabwe AICM published in 2018 – has a technical appendix with the full mathematical formula for the multiplier and AICM calculation, step-by-step. </a:t>
            </a:r>
          </a:p>
        </p:txBody>
      </p:sp>
      <p:sp>
        <p:nvSpPr>
          <p:cNvPr id="4" name="Slide Number Placeholder 3"/>
          <p:cNvSpPr>
            <a:spLocks noGrp="1"/>
          </p:cNvSpPr>
          <p:nvPr>
            <p:ph type="sldNum" sz="quarter" idx="5"/>
          </p:nvPr>
        </p:nvSpPr>
        <p:spPr/>
        <p:txBody>
          <a:bodyPr/>
          <a:lstStyle/>
          <a:p>
            <a:fld id="{581743AC-8BCB-CB4E-8380-52C8F4AE0FB7}" type="slidenum">
              <a:rPr lang="en-US" smtClean="0"/>
              <a:t>21</a:t>
            </a:fld>
            <a:endParaRPr lang="en-US"/>
          </a:p>
        </p:txBody>
      </p:sp>
    </p:spTree>
    <p:extLst>
      <p:ext uri="{BB962C8B-B14F-4D97-AF65-F5344CB8AC3E}">
        <p14:creationId xmlns:p14="http://schemas.microsoft.com/office/powerpoint/2010/main" val="310334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talk soon about how this approach is modified in a setting like ET where there are legal facility-based abortions occurring </a:t>
            </a:r>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22</a:t>
            </a:fld>
            <a:endParaRPr lang="en-US"/>
          </a:p>
        </p:txBody>
      </p:sp>
    </p:spTree>
    <p:extLst>
      <p:ext uri="{BB962C8B-B14F-4D97-AF65-F5344CB8AC3E}">
        <p14:creationId xmlns:p14="http://schemas.microsoft.com/office/powerpoint/2010/main" val="319838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would know about out-of-facility abortions in Ethiopia?  </a:t>
            </a:r>
          </a:p>
        </p:txBody>
      </p:sp>
      <p:sp>
        <p:nvSpPr>
          <p:cNvPr id="4" name="Slide Number Placeholder 3"/>
          <p:cNvSpPr>
            <a:spLocks noGrp="1"/>
          </p:cNvSpPr>
          <p:nvPr>
            <p:ph type="sldNum" sz="quarter" idx="5"/>
          </p:nvPr>
        </p:nvSpPr>
        <p:spPr/>
        <p:txBody>
          <a:bodyPr/>
          <a:lstStyle/>
          <a:p>
            <a:fld id="{581743AC-8BCB-CB4E-8380-52C8F4AE0FB7}" type="slidenum">
              <a:rPr lang="en-US" smtClean="0"/>
              <a:t>23</a:t>
            </a:fld>
            <a:endParaRPr lang="en-US"/>
          </a:p>
        </p:txBody>
      </p:sp>
    </p:spTree>
    <p:extLst>
      <p:ext uri="{BB962C8B-B14F-4D97-AF65-F5344CB8AC3E}">
        <p14:creationId xmlns:p14="http://schemas.microsoft.com/office/powerpoint/2010/main" val="56419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Problems with HFS sample </a:t>
            </a:r>
          </a:p>
          <a:p>
            <a:pPr marL="628650" lvl="1" indent="-171450">
              <a:buFontTx/>
              <a:buChar char="-"/>
            </a:pPr>
            <a:r>
              <a:rPr lang="en-US" dirty="0"/>
              <a:t>Caseloads from out of the country -  </a:t>
            </a:r>
            <a:r>
              <a:rPr lang="en-US" dirty="0" err="1"/>
              <a:t>eg.</a:t>
            </a:r>
            <a:r>
              <a:rPr lang="en-US" dirty="0"/>
              <a:t> border facilities with much higher caseloads </a:t>
            </a:r>
          </a:p>
          <a:p>
            <a:pPr marL="628650" lvl="1" indent="-171450">
              <a:buFontTx/>
              <a:buChar char="-"/>
            </a:pPr>
            <a:r>
              <a:rPr lang="en-US" dirty="0"/>
              <a:t>In Zimbabwe, facilities providing miso that weren’t authorized by govt to do so but were anyways – supplemented with phone interview afterwards </a:t>
            </a:r>
          </a:p>
        </p:txBody>
      </p:sp>
      <p:sp>
        <p:nvSpPr>
          <p:cNvPr id="4" name="Slide Number Placeholder 3"/>
          <p:cNvSpPr>
            <a:spLocks noGrp="1"/>
          </p:cNvSpPr>
          <p:nvPr>
            <p:ph type="sldNum" sz="quarter" idx="5"/>
          </p:nvPr>
        </p:nvSpPr>
        <p:spPr/>
        <p:txBody>
          <a:bodyPr/>
          <a:lstStyle/>
          <a:p>
            <a:fld id="{581743AC-8BCB-CB4E-8380-52C8F4AE0FB7}" type="slidenum">
              <a:rPr lang="en-US" smtClean="0"/>
              <a:t>24</a:t>
            </a:fld>
            <a:endParaRPr lang="en-US"/>
          </a:p>
        </p:txBody>
      </p:sp>
    </p:spTree>
    <p:extLst>
      <p:ext uri="{BB962C8B-B14F-4D97-AF65-F5344CB8AC3E}">
        <p14:creationId xmlns:p14="http://schemas.microsoft.com/office/powerpoint/2010/main" val="311912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From a different source, but asked women self-reporting abortions in 2020 PMA GGR study how many facility based, and over 70% now.  </a:t>
            </a:r>
          </a:p>
        </p:txBody>
      </p:sp>
      <p:sp>
        <p:nvSpPr>
          <p:cNvPr id="4" name="Slide Number Placeholder 3"/>
          <p:cNvSpPr>
            <a:spLocks noGrp="1"/>
          </p:cNvSpPr>
          <p:nvPr>
            <p:ph type="sldNum" sz="quarter" idx="5"/>
          </p:nvPr>
        </p:nvSpPr>
        <p:spPr/>
        <p:txBody>
          <a:bodyPr/>
          <a:lstStyle/>
          <a:p>
            <a:fld id="{581743AC-8BCB-CB4E-8380-52C8F4AE0FB7}" type="slidenum">
              <a:rPr lang="en-US" smtClean="0"/>
              <a:t>25</a:t>
            </a:fld>
            <a:endParaRPr lang="en-US"/>
          </a:p>
        </p:txBody>
      </p:sp>
    </p:spTree>
    <p:extLst>
      <p:ext uri="{BB962C8B-B14F-4D97-AF65-F5344CB8AC3E}">
        <p14:creationId xmlns:p14="http://schemas.microsoft.com/office/powerpoint/2010/main" val="1673685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 </a:t>
            </a:r>
          </a:p>
          <a:p>
            <a:pPr marL="171450" indent="-171450">
              <a:buFontTx/>
              <a:buChar char="-"/>
            </a:pPr>
            <a:r>
              <a:rPr lang="en-US" dirty="0"/>
              <a:t>Drug sale data in India used instead of multiplier </a:t>
            </a:r>
          </a:p>
          <a:p>
            <a:pPr marL="171450" indent="-171450">
              <a:buFontTx/>
              <a:buChar char="-"/>
            </a:pPr>
            <a:r>
              <a:rPr lang="en-US" dirty="0"/>
              <a:t>Abortions performed outside country – hard to measure – in </a:t>
            </a:r>
            <a:r>
              <a:rPr lang="en-US" dirty="0" err="1"/>
              <a:t>Zim</a:t>
            </a:r>
            <a:r>
              <a:rPr lang="en-US" dirty="0"/>
              <a:t> asked in HPS the proportion they thought took place in other countries </a:t>
            </a:r>
          </a:p>
          <a:p>
            <a:pPr marL="171450" indent="-171450">
              <a:buFontTx/>
              <a:buChar char="-"/>
            </a:pPr>
            <a:r>
              <a:rPr lang="en-US" dirty="0"/>
              <a:t>Concerns with KIS </a:t>
            </a:r>
          </a:p>
          <a:p>
            <a:pPr marL="628650" lvl="1" indent="-171450">
              <a:buFontTx/>
              <a:buChar char="-"/>
            </a:pPr>
            <a:r>
              <a:rPr lang="en-US" dirty="0"/>
              <a:t>Multiplier from CBS (Ghana, Indonesia) </a:t>
            </a:r>
          </a:p>
          <a:p>
            <a:pPr marL="628650" lvl="1" indent="-171450">
              <a:buFontTx/>
              <a:buChar char="-"/>
            </a:pPr>
            <a:r>
              <a:rPr lang="en-US" dirty="0"/>
              <a:t>Asking respondents about the certainty of their knowledge and weighting data based on this (</a:t>
            </a:r>
            <a:r>
              <a:rPr lang="en-US" dirty="0" err="1"/>
              <a:t>Zim</a:t>
            </a:r>
            <a:r>
              <a:rPr lang="en-US" dirty="0"/>
              <a:t>) </a:t>
            </a:r>
          </a:p>
        </p:txBody>
      </p:sp>
      <p:sp>
        <p:nvSpPr>
          <p:cNvPr id="4" name="Slide Number Placeholder 3"/>
          <p:cNvSpPr>
            <a:spLocks noGrp="1"/>
          </p:cNvSpPr>
          <p:nvPr>
            <p:ph type="sldNum" sz="quarter" idx="5"/>
          </p:nvPr>
        </p:nvSpPr>
        <p:spPr/>
        <p:txBody>
          <a:bodyPr/>
          <a:lstStyle/>
          <a:p>
            <a:fld id="{581743AC-8BCB-CB4E-8380-52C8F4AE0FB7}" type="slidenum">
              <a:rPr lang="en-US" smtClean="0"/>
              <a:t>26</a:t>
            </a:fld>
            <a:endParaRPr lang="en-US"/>
          </a:p>
        </p:txBody>
      </p:sp>
    </p:spTree>
    <p:extLst>
      <p:ext uri="{BB962C8B-B14F-4D97-AF65-F5344CB8AC3E}">
        <p14:creationId xmlns:p14="http://schemas.microsoft.com/office/powerpoint/2010/main" val="152759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of legal versus illegal,  clandestine,  facility versus out of facility   -  does not equal safe/unsafe </a:t>
            </a:r>
          </a:p>
        </p:txBody>
      </p:sp>
      <p:sp>
        <p:nvSpPr>
          <p:cNvPr id="4" name="Slide Number Placeholder 3"/>
          <p:cNvSpPr>
            <a:spLocks noGrp="1"/>
          </p:cNvSpPr>
          <p:nvPr>
            <p:ph type="sldNum" sz="quarter" idx="5"/>
          </p:nvPr>
        </p:nvSpPr>
        <p:spPr/>
        <p:txBody>
          <a:bodyPr/>
          <a:lstStyle/>
          <a:p>
            <a:fld id="{581743AC-8BCB-CB4E-8380-52C8F4AE0FB7}" type="slidenum">
              <a:rPr lang="en-US" smtClean="0"/>
              <a:t>28</a:t>
            </a:fld>
            <a:endParaRPr lang="en-US"/>
          </a:p>
        </p:txBody>
      </p:sp>
    </p:spTree>
    <p:extLst>
      <p:ext uri="{BB962C8B-B14F-4D97-AF65-F5344CB8AC3E}">
        <p14:creationId xmlns:p14="http://schemas.microsoft.com/office/powerpoint/2010/main" val="281391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2</a:t>
            </a:fld>
            <a:endParaRPr lang="en-US"/>
          </a:p>
        </p:txBody>
      </p:sp>
    </p:spTree>
    <p:extLst>
      <p:ext uri="{BB962C8B-B14F-4D97-AF65-F5344CB8AC3E}">
        <p14:creationId xmlns:p14="http://schemas.microsoft.com/office/powerpoint/2010/main" val="1116307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29</a:t>
            </a:fld>
            <a:endParaRPr lang="en-US"/>
          </a:p>
        </p:txBody>
      </p:sp>
    </p:spTree>
    <p:extLst>
      <p:ext uri="{BB962C8B-B14F-4D97-AF65-F5344CB8AC3E}">
        <p14:creationId xmlns:p14="http://schemas.microsoft.com/office/powerpoint/2010/main" val="3614712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other approaches have you heard of for measuring abortion incidence?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Self-reporting -  numerator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these other methods we have to look for biases in both the numerator and the denominator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Methods I am going to talk about include in GGR study in 2018 and 2020 – 2018 data already public and 2020 will be made public soon but can be made accessible to other researchers interested in using 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30</a:t>
            </a:fld>
            <a:endParaRPr lang="en-US"/>
          </a:p>
        </p:txBody>
      </p:sp>
    </p:spTree>
    <p:extLst>
      <p:ext uri="{BB962C8B-B14F-4D97-AF65-F5344CB8AC3E}">
        <p14:creationId xmlns:p14="http://schemas.microsoft.com/office/powerpoint/2010/main" val="195447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Numerator – might be able to improve willingness to report when someone else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err="1"/>
              <a:t>Demoninator</a:t>
            </a:r>
            <a:r>
              <a:rPr lang="en-US" dirty="0"/>
              <a:t> -  taking a representative survey and collecting data on a surrogate sample – not clear how representative that will be </a:t>
            </a:r>
          </a:p>
        </p:txBody>
      </p:sp>
      <p:sp>
        <p:nvSpPr>
          <p:cNvPr id="4" name="Slide Number Placeholder 3"/>
          <p:cNvSpPr>
            <a:spLocks noGrp="1"/>
          </p:cNvSpPr>
          <p:nvPr>
            <p:ph type="sldNum" sz="quarter" idx="5"/>
          </p:nvPr>
        </p:nvSpPr>
        <p:spPr/>
        <p:txBody>
          <a:bodyPr/>
          <a:lstStyle/>
          <a:p>
            <a:fld id="{581743AC-8BCB-CB4E-8380-52C8F4AE0FB7}" type="slidenum">
              <a:rPr lang="en-US" smtClean="0"/>
              <a:t>31</a:t>
            </a:fld>
            <a:endParaRPr lang="en-US"/>
          </a:p>
        </p:txBody>
      </p:sp>
    </p:spTree>
    <p:extLst>
      <p:ext uri="{BB962C8B-B14F-4D97-AF65-F5344CB8AC3E}">
        <p14:creationId xmlns:p14="http://schemas.microsoft.com/office/powerpoint/2010/main" val="2303804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32</a:t>
            </a:fld>
            <a:endParaRPr lang="en-US"/>
          </a:p>
        </p:txBody>
      </p:sp>
    </p:spTree>
    <p:extLst>
      <p:ext uri="{BB962C8B-B14F-4D97-AF65-F5344CB8AC3E}">
        <p14:creationId xmlns:p14="http://schemas.microsoft.com/office/powerpoint/2010/main" val="3453897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The Confidante Method was then created to build off of the work of </a:t>
            </a:r>
            <a:r>
              <a:rPr lang="en-US" sz="1200" dirty="0" err="1">
                <a:effectLst/>
                <a:latin typeface="Times New Roman" panose="02020603050405020304" pitchFamily="18" charset="0"/>
                <a:ea typeface="Calibri" panose="020F0502020204030204" pitchFamily="34" charset="0"/>
              </a:rPr>
              <a:t>Rossier</a:t>
            </a:r>
            <a:r>
              <a:rPr lang="en-US" sz="1200" dirty="0">
                <a:effectLst/>
                <a:latin typeface="Times New Roman" panose="02020603050405020304" pitchFamily="18" charset="0"/>
                <a:ea typeface="Calibri" panose="020F0502020204030204" pitchFamily="34" charset="0"/>
              </a:rPr>
              <a:t> and </a:t>
            </a:r>
            <a:r>
              <a:rPr lang="en-US" sz="1200" dirty="0" err="1">
                <a:effectLst/>
                <a:latin typeface="Times New Roman" panose="02020603050405020304" pitchFamily="18" charset="0"/>
                <a:ea typeface="Calibri" panose="020F0502020204030204" pitchFamily="34" charset="0"/>
              </a:rPr>
              <a:t>Yeatman</a:t>
            </a:r>
            <a:r>
              <a:rPr lang="en-US" sz="1200" dirty="0">
                <a:effectLst/>
                <a:latin typeface="Times New Roman" panose="02020603050405020304" pitchFamily="18" charset="0"/>
                <a:ea typeface="Calibri" panose="020F0502020204030204" pitchFamily="34" charset="0"/>
              </a:rPr>
              <a:t>. </a:t>
            </a:r>
          </a:p>
          <a:p>
            <a:r>
              <a:rPr lang="en-US" sz="1200" dirty="0">
                <a:effectLst/>
                <a:latin typeface="Times New Roman" panose="02020603050405020304" pitchFamily="18" charset="0"/>
                <a:ea typeface="Calibri" panose="020F0502020204030204" pitchFamily="34" charset="0"/>
              </a:rPr>
              <a:t>Again, The assumption here is that abortion information will be most accurate and complete when women are asked to report on their closest friends and confidantes </a:t>
            </a:r>
          </a:p>
          <a:p>
            <a:endParaRPr lang="en-US" sz="1200" dirty="0">
              <a:effectLst/>
              <a:latin typeface="Times New Roman" panose="02020603050405020304" pitchFamily="18" charset="0"/>
              <a:ea typeface="Calibri" panose="020F0502020204030204" pitchFamily="34" charset="0"/>
            </a:endParaRPr>
          </a:p>
          <a:p>
            <a:r>
              <a:rPr lang="en-US" sz="1200" dirty="0">
                <a:effectLst/>
                <a:latin typeface="Times New Roman" panose="02020603050405020304" pitchFamily="18" charset="0"/>
                <a:ea typeface="Calibri" panose="020F0502020204030204" pitchFamily="34" charset="0"/>
              </a:rPr>
              <a:t>However, instead of asking women to think of all of their close friends, the method asks women to only list up to three women who meet the tie definition. This was designed to limit biases related to women’s inability to accurately list all close friends. </a:t>
            </a:r>
          </a:p>
          <a:p>
            <a:endParaRPr lang="en-US" sz="1200" dirty="0">
              <a:effectLst/>
              <a:latin typeface="Times New Roman" panose="02020603050405020304" pitchFamily="18" charset="0"/>
              <a:ea typeface="Calibri" panose="020F0502020204030204" pitchFamily="34" charset="0"/>
            </a:endParaRPr>
          </a:p>
          <a:p>
            <a:r>
              <a:rPr lang="en-US" sz="1200" dirty="0">
                <a:effectLst/>
                <a:latin typeface="Times New Roman" panose="02020603050405020304" pitchFamily="18" charset="0"/>
                <a:ea typeface="Calibri" panose="020F0502020204030204" pitchFamily="34" charset="0"/>
              </a:rPr>
              <a:t>The tie definition is also different from the ATPR and Best Friend approach, as it states that the relationship with the </a:t>
            </a:r>
            <a:r>
              <a:rPr lang="en-US" sz="1200" dirty="0" err="1">
                <a:effectLst/>
                <a:latin typeface="Times New Roman" panose="02020603050405020304" pitchFamily="18" charset="0"/>
                <a:ea typeface="Calibri" panose="020F0502020204030204" pitchFamily="34" charset="0"/>
              </a:rPr>
              <a:t>onfidante</a:t>
            </a:r>
            <a:r>
              <a:rPr lang="en-US" sz="1200" dirty="0">
                <a:effectLst/>
                <a:latin typeface="Times New Roman" panose="02020603050405020304" pitchFamily="18" charset="0"/>
                <a:ea typeface="Calibri" panose="020F0502020204030204" pitchFamily="34" charset="0"/>
              </a:rPr>
              <a:t> has to be </a:t>
            </a:r>
            <a:r>
              <a:rPr lang="en-US" sz="1200" dirty="0" err="1">
                <a:effectLst/>
                <a:latin typeface="Times New Roman" panose="02020603050405020304" pitchFamily="18" charset="0"/>
                <a:ea typeface="Calibri" panose="020F0502020204030204" pitchFamily="34" charset="0"/>
              </a:rPr>
              <a:t>receiprocal</a:t>
            </a:r>
            <a:r>
              <a:rPr lang="en-US" sz="1200" dirty="0">
                <a:effectLst/>
                <a:latin typeface="Times New Roman" panose="02020603050405020304" pitchFamily="18" charset="0"/>
                <a:ea typeface="Calibri" panose="020F0502020204030204" pitchFamily="34" charset="0"/>
              </a:rPr>
              <a:t>. It has to be someone with whom the respondent shares secrets, but who also shares secrets with the respondents.</a:t>
            </a:r>
          </a:p>
          <a:p>
            <a:endParaRPr lang="en-US" sz="1200" dirty="0">
              <a:solidFill>
                <a:srgbClr val="000000"/>
              </a:solidFill>
              <a:effectLst/>
              <a:latin typeface="Times New Roman" panose="02020603050405020304" pitchFamily="18" charset="0"/>
              <a:ea typeface="Calibri" panose="020F0502020204030204" pitchFamily="34" charset="0"/>
            </a:endParaRPr>
          </a:p>
          <a:p>
            <a:r>
              <a:rPr lang="en-US" sz="1200" dirty="0">
                <a:solidFill>
                  <a:srgbClr val="000000"/>
                </a:solidFill>
                <a:effectLst/>
                <a:latin typeface="Times New Roman" panose="02020603050405020304" pitchFamily="18" charset="0"/>
                <a:ea typeface="Calibri" panose="020F0502020204030204" pitchFamily="34" charset="0"/>
              </a:rPr>
              <a:t>Then, for each confidante, we ask whether she has had an abortion plus follow-up questions about the circumstances of that abortion</a:t>
            </a:r>
          </a:p>
          <a:p>
            <a:endParaRPr lang="en-US" sz="1200" dirty="0">
              <a:solidFill>
                <a:srgbClr val="000000"/>
              </a:solidFill>
              <a:effectLst/>
              <a:latin typeface="Times New Roman" panose="02020603050405020304" pitchFamily="18" charset="0"/>
              <a:ea typeface="Calibri" panose="020F0502020204030204" pitchFamily="34" charset="0"/>
            </a:endParaRPr>
          </a:p>
          <a:p>
            <a:r>
              <a:rPr lang="en-US" sz="1200" dirty="0">
                <a:solidFill>
                  <a:srgbClr val="000000"/>
                </a:solidFill>
                <a:effectLst/>
                <a:latin typeface="Times New Roman" panose="02020603050405020304" pitchFamily="18" charset="0"/>
                <a:ea typeface="Calibri" panose="020F0502020204030204" pitchFamily="34" charset="0"/>
              </a:rPr>
              <a:t>However, recent work has suggested that The confidante Method’s requirements of strong ties and a set number of reported confidantes can lead to an unrepresentative surrogate sample. As such, we may be trading information completeness for another set of biases in our estimates</a:t>
            </a:r>
          </a:p>
          <a:p>
            <a:pPr marL="171450" indent="-171450">
              <a:buFontTx/>
              <a:buChar char="-"/>
            </a:pPr>
            <a:r>
              <a:rPr lang="en-US" sz="1200" dirty="0">
                <a:solidFill>
                  <a:srgbClr val="000000"/>
                </a:solidFill>
                <a:effectLst/>
                <a:latin typeface="Times New Roman" panose="02020603050405020304" pitchFamily="18" charset="0"/>
              </a:rPr>
              <a:t>Selection bias into who is chosen as a confidante</a:t>
            </a:r>
          </a:p>
          <a:p>
            <a:pPr marL="171450" indent="-171450">
              <a:buFontTx/>
              <a:buChar char="-"/>
            </a:pPr>
            <a:r>
              <a:rPr lang="en-US" sz="1200" dirty="0">
                <a:solidFill>
                  <a:srgbClr val="000000"/>
                </a:solidFill>
                <a:effectLst/>
                <a:latin typeface="Times New Roman" panose="02020603050405020304" pitchFamily="18" charset="0"/>
              </a:rPr>
              <a:t>Missing confidantes for a substantial portion of the sample (&gt;50% in some countries) </a:t>
            </a:r>
          </a:p>
          <a:p>
            <a:pPr marL="171450" indent="-171450">
              <a:buFontTx/>
              <a:buChar char="-"/>
            </a:pPr>
            <a:r>
              <a:rPr lang="en-US" sz="1200" dirty="0">
                <a:solidFill>
                  <a:srgbClr val="000000"/>
                </a:solidFill>
                <a:effectLst/>
                <a:latin typeface="Times New Roman" panose="02020603050405020304" pitchFamily="18" charset="0"/>
              </a:rPr>
              <a:t>Transmission bias problem – will talk more about this later </a:t>
            </a:r>
            <a:endParaRPr lang="en-US" sz="1200" dirty="0">
              <a:effectLst/>
              <a:latin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33</a:t>
            </a:fld>
            <a:endParaRPr lang="en-US"/>
          </a:p>
        </p:txBody>
      </p:sp>
    </p:spTree>
    <p:extLst>
      <p:ext uri="{BB962C8B-B14F-4D97-AF65-F5344CB8AC3E}">
        <p14:creationId xmlns:p14="http://schemas.microsoft.com/office/powerpoint/2010/main" val="328308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Confidante Method, each respondent is asked to think of up to three women with whom she has a reciprocal relationship that includes sharing secrets. For each confidante, information is collected on her socio-demographic characteristics and whether she has had an abortion in a designated window of time. The main strength of the confidante method is that it affords a sense of anonymity while still allowing for the collection of women’s background characteristics (an opportunity for sub-group estimation) and detailed information about each reported abortion, as respondents can provide more information for a smaller number of abortions.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34</a:t>
            </a:fld>
            <a:endParaRPr lang="en-US"/>
          </a:p>
        </p:txBody>
      </p:sp>
    </p:spTree>
    <p:extLst>
      <p:ext uri="{BB962C8B-B14F-4D97-AF65-F5344CB8AC3E}">
        <p14:creationId xmlns:p14="http://schemas.microsoft.com/office/powerpoint/2010/main" val="470874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35</a:t>
            </a:fld>
            <a:endParaRPr lang="en-US"/>
          </a:p>
        </p:txBody>
      </p:sp>
    </p:spTree>
    <p:extLst>
      <p:ext uri="{BB962C8B-B14F-4D97-AF65-F5344CB8AC3E}">
        <p14:creationId xmlns:p14="http://schemas.microsoft.com/office/powerpoint/2010/main" val="1215703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36</a:t>
            </a:fld>
            <a:endParaRPr lang="en-US"/>
          </a:p>
        </p:txBody>
      </p:sp>
    </p:spTree>
    <p:extLst>
      <p:ext uri="{BB962C8B-B14F-4D97-AF65-F5344CB8AC3E}">
        <p14:creationId xmlns:p14="http://schemas.microsoft.com/office/powerpoint/2010/main" val="58922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37</a:t>
            </a:fld>
            <a:endParaRPr lang="en-US"/>
          </a:p>
        </p:txBody>
      </p:sp>
    </p:spTree>
    <p:extLst>
      <p:ext uri="{BB962C8B-B14F-4D97-AF65-F5344CB8AC3E}">
        <p14:creationId xmlns:p14="http://schemas.microsoft.com/office/powerpoint/2010/main" val="199350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38</a:t>
            </a:fld>
            <a:endParaRPr lang="en-US"/>
          </a:p>
        </p:txBody>
      </p:sp>
    </p:spTree>
    <p:extLst>
      <p:ext uri="{BB962C8B-B14F-4D97-AF65-F5344CB8AC3E}">
        <p14:creationId xmlns:p14="http://schemas.microsoft.com/office/powerpoint/2010/main" val="418646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a:t>
            </a:fld>
            <a:endParaRPr lang="en-US"/>
          </a:p>
        </p:txBody>
      </p:sp>
    </p:spTree>
    <p:extLst>
      <p:ext uri="{BB962C8B-B14F-4D97-AF65-F5344CB8AC3E}">
        <p14:creationId xmlns:p14="http://schemas.microsoft.com/office/powerpoint/2010/main" val="1872385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Times New Roman" panose="02020603050405020304" pitchFamily="18" charset="0"/>
                <a:ea typeface="Calibri" panose="020F0502020204030204" pitchFamily="34" charset="0"/>
              </a:rPr>
              <a:t>Alternatively, the NSUM collects data on abortion using complete social-networks, representing both strong and weak ties.</a:t>
            </a:r>
          </a:p>
          <a:p>
            <a:endParaRPr lang="en-US" sz="1200" dirty="0">
              <a:solidFill>
                <a:srgbClr val="000000"/>
              </a:solidFill>
              <a:effectLst/>
              <a:latin typeface="Times New Roman" panose="02020603050405020304" pitchFamily="18" charset="0"/>
              <a:ea typeface="Calibri" panose="020F0502020204030204" pitchFamily="34" charset="0"/>
            </a:endParaRPr>
          </a:p>
          <a:p>
            <a:r>
              <a:rPr lang="en-US" sz="1200" dirty="0">
                <a:solidFill>
                  <a:srgbClr val="000000"/>
                </a:solidFill>
                <a:effectLst/>
                <a:latin typeface="Times New Roman" panose="02020603050405020304" pitchFamily="18" charset="0"/>
                <a:ea typeface="Calibri" panose="020F0502020204030204" pitchFamily="34" charset="0"/>
              </a:rPr>
              <a:t>To measure network size, The NSUM assumes that women will not be able to accurately list network members. Instead, it uses another approach that I will explain in a minute to estimate the number of women in a respondent’s social network.</a:t>
            </a:r>
          </a:p>
          <a:p>
            <a:endParaRPr lang="en-US" sz="1200" dirty="0">
              <a:solidFill>
                <a:srgbClr val="000000"/>
              </a:solidFill>
              <a:effectLst/>
              <a:latin typeface="Times New Roman" panose="02020603050405020304" pitchFamily="18" charset="0"/>
            </a:endParaRPr>
          </a:p>
          <a:p>
            <a:r>
              <a:rPr lang="en-US" sz="1200" dirty="0">
                <a:solidFill>
                  <a:srgbClr val="000000"/>
                </a:solidFill>
                <a:effectLst/>
                <a:latin typeface="Times New Roman" panose="02020603050405020304" pitchFamily="18" charset="0"/>
                <a:ea typeface="Calibri" panose="020F0502020204030204" pitchFamily="34" charset="0"/>
              </a:rPr>
              <a:t>Next respondents are asked to report the total number of women they know who have had an abortion, regardless of tie strength</a:t>
            </a:r>
          </a:p>
          <a:p>
            <a:endParaRPr lang="en-US" sz="1200" dirty="0">
              <a:solidFill>
                <a:srgbClr val="000000"/>
              </a:solidFill>
              <a:effectLst/>
              <a:latin typeface="Times New Roman" panose="02020603050405020304" pitchFamily="18" charset="0"/>
              <a:ea typeface="Calibri" panose="020F0502020204030204" pitchFamily="34" charset="0"/>
            </a:endParaRPr>
          </a:p>
          <a:p>
            <a:r>
              <a:rPr lang="en-US" sz="1200" dirty="0">
                <a:solidFill>
                  <a:srgbClr val="000000"/>
                </a:solidFill>
                <a:effectLst/>
                <a:latin typeface="Times New Roman" panose="02020603050405020304" pitchFamily="18" charset="0"/>
                <a:ea typeface="Calibri" panose="020F0502020204030204" pitchFamily="34" charset="0"/>
              </a:rPr>
              <a:t>Our research has shown promising results for this method ability to generate appropriate surrogate samples</a:t>
            </a:r>
          </a:p>
          <a:p>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However, it is unknown whether detailed information on abortions can be accurately measured among weak-ties in the same way as with strong ties</a:t>
            </a:r>
            <a:endParaRPr lang="en-US" sz="1200" dirty="0"/>
          </a:p>
          <a:p>
            <a:endParaRPr lang="en-US" sz="1200" dirty="0">
              <a:solidFill>
                <a:srgbClr val="000000"/>
              </a:solidFill>
              <a:effectLst/>
              <a:latin typeface="Times New Roman" panose="02020603050405020304" pitchFamily="18" charset="0"/>
              <a:ea typeface="Calibri" panose="020F0502020204030204" pitchFamily="34" charset="0"/>
            </a:endParaRPr>
          </a:p>
          <a:p>
            <a:endParaRPr lang="en-US" sz="12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39</a:t>
            </a:fld>
            <a:endParaRPr lang="en-US"/>
          </a:p>
        </p:txBody>
      </p:sp>
    </p:spTree>
    <p:extLst>
      <p:ext uri="{BB962C8B-B14F-4D97-AF65-F5344CB8AC3E}">
        <p14:creationId xmlns:p14="http://schemas.microsoft.com/office/powerpoint/2010/main" val="1511345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Times New Roman" panose="02020603050405020304" pitchFamily="18" charset="0"/>
                <a:ea typeface="Calibri" panose="020F0502020204030204" pitchFamily="34" charset="0"/>
              </a:rPr>
              <a:t>Alternatively, the NSUM collects data on abortion using complete social-networks, representing both strong and weak ties.</a:t>
            </a:r>
          </a:p>
          <a:p>
            <a:endParaRPr lang="en-US" sz="1200" dirty="0">
              <a:solidFill>
                <a:srgbClr val="000000"/>
              </a:solidFill>
              <a:effectLst/>
              <a:latin typeface="Times New Roman" panose="02020603050405020304" pitchFamily="18" charset="0"/>
              <a:ea typeface="Calibri" panose="020F0502020204030204" pitchFamily="34" charset="0"/>
            </a:endParaRPr>
          </a:p>
          <a:p>
            <a:r>
              <a:rPr lang="en-US" sz="1200" dirty="0">
                <a:solidFill>
                  <a:srgbClr val="000000"/>
                </a:solidFill>
                <a:effectLst/>
                <a:latin typeface="Times New Roman" panose="02020603050405020304" pitchFamily="18" charset="0"/>
                <a:ea typeface="Calibri" panose="020F0502020204030204" pitchFamily="34" charset="0"/>
              </a:rPr>
              <a:t>To measure network size, The NSUM assumes that women will not be able to accurately list network members. Instead, it uses another approach that I will explain in a minute to estimate the number of women in a respondent’s social network.</a:t>
            </a:r>
          </a:p>
          <a:p>
            <a:endParaRPr lang="en-US" sz="1200" dirty="0">
              <a:solidFill>
                <a:srgbClr val="000000"/>
              </a:solidFill>
              <a:effectLst/>
              <a:latin typeface="Times New Roman" panose="02020603050405020304" pitchFamily="18" charset="0"/>
            </a:endParaRPr>
          </a:p>
          <a:p>
            <a:r>
              <a:rPr lang="en-US" sz="1200" dirty="0">
                <a:solidFill>
                  <a:srgbClr val="000000"/>
                </a:solidFill>
                <a:effectLst/>
                <a:latin typeface="Times New Roman" panose="02020603050405020304" pitchFamily="18" charset="0"/>
                <a:ea typeface="Calibri" panose="020F0502020204030204" pitchFamily="34" charset="0"/>
              </a:rPr>
              <a:t>Next respondents are asked to report the total number of women they know who have had an abortion, regardless of tie strength</a:t>
            </a:r>
          </a:p>
          <a:p>
            <a:endParaRPr lang="en-US" sz="1200" dirty="0">
              <a:solidFill>
                <a:srgbClr val="000000"/>
              </a:solidFill>
              <a:effectLst/>
              <a:latin typeface="Times New Roman" panose="02020603050405020304" pitchFamily="18" charset="0"/>
              <a:ea typeface="Calibri" panose="020F0502020204030204" pitchFamily="34" charset="0"/>
            </a:endParaRPr>
          </a:p>
          <a:p>
            <a:r>
              <a:rPr lang="en-US" sz="1200" dirty="0">
                <a:solidFill>
                  <a:srgbClr val="000000"/>
                </a:solidFill>
                <a:effectLst/>
                <a:latin typeface="Times New Roman" panose="02020603050405020304" pitchFamily="18" charset="0"/>
                <a:ea typeface="Calibri" panose="020F0502020204030204" pitchFamily="34" charset="0"/>
              </a:rPr>
              <a:t>Our research has shown promising results for this method ability to generate appropriate surrogate samples</a:t>
            </a:r>
          </a:p>
          <a:p>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However, it is unknown whether detailed information on abortions can be accurately measured among weak-ties in the same way as with strong ties</a:t>
            </a:r>
            <a:endParaRPr lang="en-US" sz="1200" dirty="0"/>
          </a:p>
          <a:p>
            <a:endParaRPr lang="en-US" sz="1200" dirty="0">
              <a:solidFill>
                <a:srgbClr val="000000"/>
              </a:solidFill>
              <a:effectLst/>
              <a:latin typeface="Times New Roman" panose="02020603050405020304" pitchFamily="18" charset="0"/>
              <a:ea typeface="Calibri" panose="020F0502020204030204" pitchFamily="34" charset="0"/>
            </a:endParaRPr>
          </a:p>
          <a:p>
            <a:endParaRPr lang="en-US" sz="120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40</a:t>
            </a:fld>
            <a:endParaRPr lang="en-US"/>
          </a:p>
        </p:txBody>
      </p:sp>
    </p:spTree>
    <p:extLst>
      <p:ext uri="{BB962C8B-B14F-4D97-AF65-F5344CB8AC3E}">
        <p14:creationId xmlns:p14="http://schemas.microsoft.com/office/powerpoint/2010/main" val="205265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NSUM SLIDES</a:t>
            </a:r>
          </a:p>
        </p:txBody>
      </p:sp>
      <p:sp>
        <p:nvSpPr>
          <p:cNvPr id="4" name="Slide Number Placeholder 3"/>
          <p:cNvSpPr>
            <a:spLocks noGrp="1"/>
          </p:cNvSpPr>
          <p:nvPr>
            <p:ph type="sldNum" sz="quarter" idx="5"/>
          </p:nvPr>
        </p:nvSpPr>
        <p:spPr/>
        <p:txBody>
          <a:bodyPr/>
          <a:lstStyle/>
          <a:p>
            <a:fld id="{581743AC-8BCB-CB4E-8380-52C8F4AE0FB7}" type="slidenum">
              <a:rPr lang="en-US" smtClean="0"/>
              <a:t>41</a:t>
            </a:fld>
            <a:endParaRPr lang="en-US"/>
          </a:p>
        </p:txBody>
      </p:sp>
    </p:spTree>
    <p:extLst>
      <p:ext uri="{BB962C8B-B14F-4D97-AF65-F5344CB8AC3E}">
        <p14:creationId xmlns:p14="http://schemas.microsoft.com/office/powerpoint/2010/main" val="416234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key components to the</a:t>
            </a:r>
            <a:r>
              <a:rPr lang="en-US" sz="1200" kern="1200" baseline="0" dirty="0">
                <a:solidFill>
                  <a:schemeClr val="tx1"/>
                </a:solidFill>
                <a:effectLst/>
                <a:latin typeface="+mn-lt"/>
                <a:ea typeface="+mn-ea"/>
                <a:cs typeface="+mn-cs"/>
              </a:rPr>
              <a:t> network scale-up estimate: estimating the size of respondents social networks (c), and then estimating the </a:t>
            </a:r>
            <a:r>
              <a:rPr lang="en-US" sz="1200" kern="1200" dirty="0">
                <a:solidFill>
                  <a:schemeClr val="tx1"/>
                </a:solidFill>
                <a:effectLst/>
                <a:latin typeface="+mn-lt"/>
                <a:ea typeface="+mn-ea"/>
                <a:cs typeface="+mn-cs"/>
              </a:rPr>
              <a:t>size of the key population of interest (m), which, in this study, is women who have had an induced abortion. I’m going to discuss</a:t>
            </a:r>
            <a:r>
              <a:rPr lang="en-US" sz="1200" kern="1200" baseline="0" dirty="0">
                <a:solidFill>
                  <a:schemeClr val="tx1"/>
                </a:solidFill>
                <a:effectLst/>
                <a:latin typeface="+mn-lt"/>
                <a:ea typeface="+mn-ea"/>
                <a:cs typeface="+mn-cs"/>
              </a:rPr>
              <a:t> in detail how we’ve estimated both of these values.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42</a:t>
            </a:fld>
            <a:endParaRPr lang="en-US"/>
          </a:p>
        </p:txBody>
      </p:sp>
    </p:spTree>
    <p:extLst>
      <p:ext uri="{BB962C8B-B14F-4D97-AF65-F5344CB8AC3E}">
        <p14:creationId xmlns:p14="http://schemas.microsoft.com/office/powerpoint/2010/main" val="2516336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estimate personal network sizes, we use the “known population” approach. Each respondent is asked to report the number of people she knows who have a certain characteristic.</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To ask about these known populations, we first have to define who should be counted in a women’s social network, or in other works, our definition of a social tie. In this study, we define a social tie as </a:t>
            </a: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women of reproductive age that respondent’s know by site and name, and who know them, who they have contact with in the last 12 months. There are varying definitions of a social tie that NSUM studies have used, but we opted for just women they have had contact with based on feedback during piloting.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then selected 12 known populations in each country, and asked women how many women they know with those characteristics. </a:t>
            </a:r>
            <a:r>
              <a:rPr lang="en-US" sz="1200" kern="1200" dirty="0">
                <a:solidFill>
                  <a:schemeClr val="tx1"/>
                </a:solidFill>
                <a:effectLst/>
                <a:latin typeface="+mn-lt"/>
                <a:ea typeface="+mn-ea"/>
                <a:cs typeface="+mn-cs"/>
              </a:rPr>
              <a:t>In selecting characteristics, two criteria must be met: </a:t>
            </a:r>
          </a:p>
          <a:p>
            <a:pPr marL="228600" indent="-228600">
              <a:buAutoNum type="arabicParenBoth"/>
            </a:pPr>
            <a:r>
              <a:rPr lang="en-US" sz="1200" kern="1200" dirty="0">
                <a:solidFill>
                  <a:schemeClr val="tx1"/>
                </a:solidFill>
                <a:effectLst/>
                <a:latin typeface="+mn-lt"/>
                <a:ea typeface="+mn-ea"/>
                <a:cs typeface="+mn-cs"/>
              </a:rPr>
              <a:t>the number of individuals in a population that have the characteristic must be known.</a:t>
            </a:r>
            <a:r>
              <a:rPr lang="en-US" sz="1200" kern="1200" baseline="0" dirty="0">
                <a:solidFill>
                  <a:schemeClr val="tx1"/>
                </a:solidFill>
                <a:effectLst/>
                <a:latin typeface="+mn-lt"/>
                <a:ea typeface="+mn-ea"/>
                <a:cs typeface="+mn-cs"/>
              </a:rPr>
              <a:t>  We use data on characteristics of reproductive age women from the most recent DHS as this was the best available source we could find. </a:t>
            </a:r>
          </a:p>
          <a:p>
            <a:pPr marL="228600" indent="-228600">
              <a:buAutoNum type="arabicParenBoth"/>
            </a:pPr>
            <a:r>
              <a:rPr lang="en-US" sz="1200" kern="1200" dirty="0">
                <a:solidFill>
                  <a:schemeClr val="tx1"/>
                </a:solidFill>
                <a:effectLst/>
                <a:latin typeface="+mn-lt"/>
                <a:ea typeface="+mn-ea"/>
                <a:cs typeface="+mn-cs"/>
              </a:rPr>
              <a:t>The characteristic must be rare enough that an individual could reasonable count all of the people in her social network with the characteristic.  In</a:t>
            </a:r>
            <a:r>
              <a:rPr lang="en-US" sz="1200" kern="1200" baseline="0" dirty="0">
                <a:solidFill>
                  <a:schemeClr val="tx1"/>
                </a:solidFill>
                <a:effectLst/>
                <a:latin typeface="+mn-lt"/>
                <a:ea typeface="+mn-ea"/>
                <a:cs typeface="+mn-cs"/>
              </a:rPr>
              <a:t> our analysis we top code response as 30, as other NSUM studies have done, given it’s unlikely respondents can accurately recall exact numbers of people in a known population beyond this number. </a:t>
            </a:r>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43</a:t>
            </a:fld>
            <a:endParaRPr lang="en-US"/>
          </a:p>
        </p:txBody>
      </p:sp>
    </p:spTree>
    <p:extLst>
      <p:ext uri="{BB962C8B-B14F-4D97-AF65-F5344CB8AC3E}">
        <p14:creationId xmlns:p14="http://schemas.microsoft.com/office/powerpoint/2010/main" val="1423621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an example, in the Ethiopian survey, respondents were asked “how many women do you know who live in a household that owns a camel?” If a respondent reports that she knows 1 women who fits this description, and we know from the most recent Ethiopian Demographic and Health Survey that approximately 529,000 women live in a household that owns a camel, we estimate that the respondent knows 1 out of 529,000 Ethiopians. We can then estimate that the size of her social network is 51 by multiplying 1/529,000 by the total number of women age 15-49 living in Ethiopia (26,737,000). The more “known population” questions that are asked of each respondent, the more accurate the network size estimate becomes.</a:t>
            </a:r>
          </a:p>
          <a:p>
            <a:endParaRPr lang="en-US" sz="1200" kern="1200" dirty="0">
              <a:solidFill>
                <a:schemeClr val="tx1"/>
              </a:solidFill>
              <a:effectLst/>
              <a:latin typeface="+mn-lt"/>
              <a:ea typeface="+mn-ea"/>
              <a:cs typeface="+mn-cs"/>
            </a:endParaRPr>
          </a:p>
          <a:p>
            <a:endParaRPr lang="en-US" dirty="0"/>
          </a:p>
          <a:p>
            <a:r>
              <a:rPr lang="en-US" dirty="0"/>
              <a:t>Talk about challenges in identifying and using known populations. </a:t>
            </a:r>
          </a:p>
        </p:txBody>
      </p:sp>
      <p:sp>
        <p:nvSpPr>
          <p:cNvPr id="4" name="Slide Number Placeholder 3"/>
          <p:cNvSpPr>
            <a:spLocks noGrp="1"/>
          </p:cNvSpPr>
          <p:nvPr>
            <p:ph type="sldNum" sz="quarter" idx="10"/>
          </p:nvPr>
        </p:nvSpPr>
        <p:spPr/>
        <p:txBody>
          <a:bodyPr/>
          <a:lstStyle/>
          <a:p>
            <a:fld id="{B873B0CE-6166-714D-9DE8-697B07EB01E8}" type="slidenum">
              <a:rPr lang="en-US" smtClean="0"/>
              <a:t>44</a:t>
            </a:fld>
            <a:endParaRPr lang="en-US"/>
          </a:p>
        </p:txBody>
      </p:sp>
    </p:spTree>
    <p:extLst>
      <p:ext uri="{BB962C8B-B14F-4D97-AF65-F5344CB8AC3E}">
        <p14:creationId xmlns:p14="http://schemas.microsoft.com/office/powerpoint/2010/main" val="2178316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sampling considerations as the Confidante method </a:t>
            </a:r>
          </a:p>
        </p:txBody>
      </p:sp>
      <p:sp>
        <p:nvSpPr>
          <p:cNvPr id="4" name="Slide Number Placeholder 3"/>
          <p:cNvSpPr>
            <a:spLocks noGrp="1"/>
          </p:cNvSpPr>
          <p:nvPr>
            <p:ph type="sldNum" sz="quarter" idx="5"/>
          </p:nvPr>
        </p:nvSpPr>
        <p:spPr/>
        <p:txBody>
          <a:bodyPr/>
          <a:lstStyle/>
          <a:p>
            <a:fld id="{581743AC-8BCB-CB4E-8380-52C8F4AE0FB7}" type="slidenum">
              <a:rPr lang="en-US" smtClean="0"/>
              <a:t>45</a:t>
            </a:fld>
            <a:endParaRPr lang="en-US"/>
          </a:p>
        </p:txBody>
      </p:sp>
    </p:spTree>
    <p:extLst>
      <p:ext uri="{BB962C8B-B14F-4D97-AF65-F5344CB8AC3E}">
        <p14:creationId xmlns:p14="http://schemas.microsoft.com/office/powerpoint/2010/main" val="3188600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46</a:t>
            </a:fld>
            <a:endParaRPr lang="en-US"/>
          </a:p>
        </p:txBody>
      </p:sp>
    </p:spTree>
    <p:extLst>
      <p:ext uri="{BB962C8B-B14F-4D97-AF65-F5344CB8AC3E}">
        <p14:creationId xmlns:p14="http://schemas.microsoft.com/office/powerpoint/2010/main" val="2127947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question used to measure induced abortion in both Uganda and Ethiopia was “Of the women you have had contact with in the past 12 months, how many have ever done something to intentionally end a pregnancy?”, and “Thinking of these X women who you have had contact with in the past 12 months and who have ever ended a pregnancy, how many have ended a pregnancy in the past 12 months?”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addition, we also use the NSUM method to estimate another reproductive health behavior – the use of IUDs or implants – for which we have a known estimate. Assuming that sharing information on contraceptive use may be similar to how women share information on abortion, we ask about IUD and implant use treating this as a temporarily unknown population. </a:t>
            </a:r>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47</a:t>
            </a:fld>
            <a:endParaRPr lang="en-US"/>
          </a:p>
        </p:txBody>
      </p:sp>
    </p:spTree>
    <p:extLst>
      <p:ext uri="{BB962C8B-B14F-4D97-AF65-F5344CB8AC3E}">
        <p14:creationId xmlns:p14="http://schemas.microsoft.com/office/powerpoint/2010/main" val="2451548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assumption of social</a:t>
            </a:r>
            <a:r>
              <a:rPr lang="en-US" sz="1200" kern="1200" baseline="0" dirty="0">
                <a:solidFill>
                  <a:schemeClr val="tx1"/>
                </a:solidFill>
                <a:effectLst/>
                <a:latin typeface="+mn-lt"/>
                <a:ea typeface="+mn-ea"/>
                <a:cs typeface="+mn-cs"/>
              </a:rPr>
              <a:t> network based measures </a:t>
            </a:r>
            <a:r>
              <a:rPr lang="en-US" sz="1200" kern="1200" dirty="0">
                <a:solidFill>
                  <a:schemeClr val="tx1"/>
                </a:solidFill>
                <a:effectLst/>
                <a:latin typeface="+mn-lt"/>
                <a:ea typeface="+mn-ea"/>
                <a:cs typeface="+mn-cs"/>
              </a:rPr>
              <a:t>is that all respondents have perfect knowledge about all people in their social network or</a:t>
            </a:r>
            <a:r>
              <a:rPr lang="en-US" sz="1200" kern="1200" baseline="0" dirty="0">
                <a:solidFill>
                  <a:schemeClr val="tx1"/>
                </a:solidFill>
                <a:effectLst/>
                <a:latin typeface="+mn-lt"/>
                <a:ea typeface="+mn-ea"/>
                <a:cs typeface="+mn-cs"/>
              </a:rPr>
              <a:t> among their confidantes</a:t>
            </a:r>
            <a:r>
              <a:rPr lang="en-US" sz="1200" kern="1200" dirty="0">
                <a:solidFill>
                  <a:schemeClr val="tx1"/>
                </a:solidFill>
                <a:effectLst/>
                <a:latin typeface="+mn-lt"/>
                <a:ea typeface="+mn-ea"/>
                <a:cs typeface="+mn-cs"/>
              </a:rPr>
              <a:t>. (i.e. if someone in your social network has cancer, then you know they have cancer). Violations of this assumption are called “transmission effects”.  However, abortions are not likely to be known by everyone in someone’s social network. </a:t>
            </a:r>
          </a:p>
          <a:p>
            <a:endParaRPr lang="en-US" sz="1200" kern="1200" dirty="0">
              <a:solidFill>
                <a:schemeClr val="tx1"/>
              </a:solidFill>
              <a:effectLst/>
              <a:latin typeface="+mn-lt"/>
              <a:ea typeface="+mn-ea"/>
              <a:cs typeface="+mn-cs"/>
            </a:endParaRPr>
          </a:p>
          <a:p>
            <a:pPr>
              <a:spcBef>
                <a:spcPts val="600"/>
              </a:spcBef>
            </a:pPr>
            <a:r>
              <a:rPr lang="en-US" dirty="0"/>
              <a:t>Traditionally done through separate RDS study of individuals with study characteristic</a:t>
            </a:r>
          </a:p>
          <a:p>
            <a:pPr lvl="1">
              <a:spcBef>
                <a:spcPts val="600"/>
              </a:spcBef>
            </a:pPr>
            <a:r>
              <a:rPr lang="en-US" dirty="0"/>
              <a:t>Game of Contacts </a:t>
            </a:r>
          </a:p>
          <a:p>
            <a:pPr>
              <a:spcBef>
                <a:spcPts val="600"/>
              </a:spcBef>
            </a:pPr>
            <a:endParaRPr lang="en-US" dirty="0"/>
          </a:p>
          <a:p>
            <a:pPr>
              <a:spcBef>
                <a:spcPts val="600"/>
              </a:spcBef>
            </a:pPr>
            <a:r>
              <a:rPr lang="en-US" dirty="0"/>
              <a:t>Currently testing novel approach </a:t>
            </a:r>
          </a:p>
          <a:p>
            <a:pPr lvl="1">
              <a:spcBef>
                <a:spcPts val="600"/>
              </a:spcBef>
            </a:pPr>
            <a:r>
              <a:rPr lang="en-US" dirty="0"/>
              <a:t>Measured among sub-set of women who directly report abortions in the survey</a:t>
            </a:r>
          </a:p>
          <a:p>
            <a:endParaRPr lang="en-US" dirty="0"/>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48</a:t>
            </a:fld>
            <a:endParaRPr lang="en-US"/>
          </a:p>
        </p:txBody>
      </p:sp>
    </p:spTree>
    <p:extLst>
      <p:ext uri="{BB962C8B-B14F-4D97-AF65-F5344CB8AC3E}">
        <p14:creationId xmlns:p14="http://schemas.microsoft.com/office/powerpoint/2010/main" val="310318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think incidence is important to study?  </a:t>
            </a:r>
          </a:p>
          <a:p>
            <a:endParaRPr lang="en-US" dirty="0"/>
          </a:p>
          <a:p>
            <a:r>
              <a:rPr lang="en-US" dirty="0"/>
              <a:t>How would you try to measure it?  </a:t>
            </a:r>
          </a:p>
          <a:p>
            <a:endParaRPr lang="en-US" dirty="0"/>
          </a:p>
          <a:p>
            <a:r>
              <a:rPr lang="en-US" dirty="0"/>
              <a:t>Why can’t we just ask women directly? </a:t>
            </a:r>
          </a:p>
          <a:p>
            <a:r>
              <a:rPr lang="en-US" dirty="0"/>
              <a:t>	-  US experience where we can compare to good data, and see large biases in who reports </a:t>
            </a:r>
          </a:p>
          <a:p>
            <a:r>
              <a:rPr lang="en-US" dirty="0"/>
              <a:t>	- PMA experience – inconsistency with over half of women reporting abortions between survey rounds – not just who will disclose, but more factors involved </a:t>
            </a:r>
          </a:p>
          <a:p>
            <a:r>
              <a:rPr lang="en-US" dirty="0"/>
              <a:t>	- Limitations to facility-based approaches to finding women who have had abortions -  who is missing?  </a:t>
            </a:r>
          </a:p>
          <a:p>
            <a:endParaRPr lang="en-US" dirty="0"/>
          </a:p>
          <a:p>
            <a:r>
              <a:rPr lang="en-US" dirty="0"/>
              <a:t>Where restricted, need new methods </a:t>
            </a:r>
          </a:p>
        </p:txBody>
      </p:sp>
      <p:sp>
        <p:nvSpPr>
          <p:cNvPr id="4" name="Slide Number Placeholder 3"/>
          <p:cNvSpPr>
            <a:spLocks noGrp="1"/>
          </p:cNvSpPr>
          <p:nvPr>
            <p:ph type="sldNum" sz="quarter" idx="5"/>
          </p:nvPr>
        </p:nvSpPr>
        <p:spPr/>
        <p:txBody>
          <a:bodyPr/>
          <a:lstStyle/>
          <a:p>
            <a:fld id="{581743AC-8BCB-CB4E-8380-52C8F4AE0FB7}" type="slidenum">
              <a:rPr lang="en-US" smtClean="0"/>
              <a:t>8</a:t>
            </a:fld>
            <a:endParaRPr lang="en-US"/>
          </a:p>
        </p:txBody>
      </p:sp>
    </p:spTree>
    <p:extLst>
      <p:ext uri="{BB962C8B-B14F-4D97-AF65-F5344CB8AC3E}">
        <p14:creationId xmlns:p14="http://schemas.microsoft.com/office/powerpoint/2010/main" val="3846418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kern="1200" baseline="0" dirty="0">
                <a:solidFill>
                  <a:schemeClr val="tx1"/>
                </a:solidFill>
                <a:effectLst/>
                <a:latin typeface="+mn-lt"/>
                <a:ea typeface="+mn-ea"/>
                <a:cs typeface="+mn-cs"/>
              </a:rPr>
              <a:t>For example, if a woman told us she told 5 women in her network about her abortion, and her overall social network size is 25, we’d estimate a visibility of 20%.  If the overall visibility factor was 20%, and we had a scale-up estimate of 50,000 women having an induced abortion, then we would multiply the 50,000 abortions by 1/.2  and get an transmission-bias adjusted estimate of 250,000 abortions. </a:t>
            </a:r>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49</a:t>
            </a:fld>
            <a:endParaRPr lang="en-US"/>
          </a:p>
        </p:txBody>
      </p:sp>
    </p:spTree>
    <p:extLst>
      <p:ext uri="{BB962C8B-B14F-4D97-AF65-F5344CB8AC3E}">
        <p14:creationId xmlns:p14="http://schemas.microsoft.com/office/powerpoint/2010/main" val="1489392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from Ethiopia</a:t>
            </a:r>
          </a:p>
        </p:txBody>
      </p:sp>
      <p:sp>
        <p:nvSpPr>
          <p:cNvPr id="4" name="Slide Number Placeholder 3"/>
          <p:cNvSpPr>
            <a:spLocks noGrp="1"/>
          </p:cNvSpPr>
          <p:nvPr>
            <p:ph type="sldNum" sz="quarter" idx="5"/>
          </p:nvPr>
        </p:nvSpPr>
        <p:spPr/>
        <p:txBody>
          <a:bodyPr/>
          <a:lstStyle/>
          <a:p>
            <a:fld id="{581743AC-8BCB-CB4E-8380-52C8F4AE0FB7}" type="slidenum">
              <a:rPr lang="en-US" smtClean="0"/>
              <a:t>50</a:t>
            </a:fld>
            <a:endParaRPr lang="en-US"/>
          </a:p>
        </p:txBody>
      </p:sp>
    </p:spTree>
    <p:extLst>
      <p:ext uri="{BB962C8B-B14F-4D97-AF65-F5344CB8AC3E}">
        <p14:creationId xmlns:p14="http://schemas.microsoft.com/office/powerpoint/2010/main" val="3987814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I want to talk</a:t>
            </a:r>
            <a:r>
              <a:rPr lang="en-US" sz="1200" kern="1200" baseline="0" dirty="0">
                <a:solidFill>
                  <a:schemeClr val="tx1"/>
                </a:solidFill>
                <a:effectLst/>
                <a:latin typeface="+mn-lt"/>
                <a:ea typeface="+mn-ea"/>
                <a:cs typeface="+mn-cs"/>
              </a:rPr>
              <a:t> about the validity checks that can be done using the NSUM method.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First, </a:t>
            </a:r>
            <a:r>
              <a:rPr lang="en-US" sz="1200" kern="1200" dirty="0">
                <a:solidFill>
                  <a:schemeClr val="tx1"/>
                </a:solidFill>
                <a:effectLst/>
                <a:latin typeface="+mn-lt"/>
                <a:ea typeface="+mn-ea"/>
                <a:cs typeface="+mn-cs"/>
              </a:rPr>
              <a:t>in order to test the relative accuracy of the NSUM estimates, we can treat</a:t>
            </a:r>
            <a:r>
              <a:rPr lang="en-US" sz="1200" kern="1200" baseline="0" dirty="0">
                <a:solidFill>
                  <a:schemeClr val="tx1"/>
                </a:solidFill>
                <a:effectLst/>
                <a:latin typeface="+mn-lt"/>
                <a:ea typeface="+mn-ea"/>
                <a:cs typeface="+mn-cs"/>
              </a:rPr>
              <a:t> each known population as if it’s unknown, and then use the NSUM to estimate that population. </a:t>
            </a:r>
            <a:r>
              <a:rPr lang="en-US" sz="1200" kern="1200" dirty="0">
                <a:solidFill>
                  <a:schemeClr val="tx1"/>
                </a:solidFill>
                <a:effectLst/>
                <a:latin typeface="+mn-lt"/>
                <a:ea typeface="+mn-ea"/>
                <a:cs typeface="+mn-cs"/>
              </a:rPr>
              <a:t>To test the accuracy of this back estimate, the newly estimated population size is compared to the known number of women with that characteristic. The extent to which the back estimates mirror the known population sizes provides confidence in the relative accuracy in the estimates for the size of the hidden population, in this case induced abortion.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we also use the NSUM method to estimate another reproductive health behavior – the use of IUDs or implants – for which we have a known estimate. Assuming that sharing information on contraceptive use may be similar to how women share information on abortion, we ask about IUD and implant use treating this as a temporarily unknown population. </a:t>
            </a:r>
            <a:endParaRPr lang="en-US" dirty="0"/>
          </a:p>
          <a:p>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51</a:t>
            </a:fld>
            <a:endParaRPr lang="en-US"/>
          </a:p>
        </p:txBody>
      </p:sp>
    </p:spTree>
    <p:extLst>
      <p:ext uri="{BB962C8B-B14F-4D97-AF65-F5344CB8AC3E}">
        <p14:creationId xmlns:p14="http://schemas.microsoft.com/office/powerpoint/2010/main" val="11379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from Ethiopia</a:t>
            </a:r>
          </a:p>
        </p:txBody>
      </p:sp>
      <p:sp>
        <p:nvSpPr>
          <p:cNvPr id="4" name="Slide Number Placeholder 3"/>
          <p:cNvSpPr>
            <a:spLocks noGrp="1"/>
          </p:cNvSpPr>
          <p:nvPr>
            <p:ph type="sldNum" sz="quarter" idx="5"/>
          </p:nvPr>
        </p:nvSpPr>
        <p:spPr/>
        <p:txBody>
          <a:bodyPr/>
          <a:lstStyle/>
          <a:p>
            <a:fld id="{581743AC-8BCB-CB4E-8380-52C8F4AE0FB7}" type="slidenum">
              <a:rPr lang="en-US" smtClean="0"/>
              <a:t>52</a:t>
            </a:fld>
            <a:endParaRPr lang="en-US"/>
          </a:p>
        </p:txBody>
      </p:sp>
    </p:spTree>
    <p:extLst>
      <p:ext uri="{BB962C8B-B14F-4D97-AF65-F5344CB8AC3E}">
        <p14:creationId xmlns:p14="http://schemas.microsoft.com/office/powerpoint/2010/main" val="432004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53</a:t>
            </a:fld>
            <a:endParaRPr lang="en-US"/>
          </a:p>
        </p:txBody>
      </p:sp>
    </p:spTree>
    <p:extLst>
      <p:ext uri="{BB962C8B-B14F-4D97-AF65-F5344CB8AC3E}">
        <p14:creationId xmlns:p14="http://schemas.microsoft.com/office/powerpoint/2010/main" val="1587505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from Ethiopia</a:t>
            </a:r>
          </a:p>
        </p:txBody>
      </p:sp>
      <p:sp>
        <p:nvSpPr>
          <p:cNvPr id="4" name="Slide Number Placeholder 3"/>
          <p:cNvSpPr>
            <a:spLocks noGrp="1"/>
          </p:cNvSpPr>
          <p:nvPr>
            <p:ph type="sldNum" sz="quarter" idx="5"/>
          </p:nvPr>
        </p:nvSpPr>
        <p:spPr/>
        <p:txBody>
          <a:bodyPr/>
          <a:lstStyle/>
          <a:p>
            <a:fld id="{581743AC-8BCB-CB4E-8380-52C8F4AE0FB7}" type="slidenum">
              <a:rPr lang="en-US" smtClean="0"/>
              <a:t>54</a:t>
            </a:fld>
            <a:endParaRPr lang="en-US"/>
          </a:p>
        </p:txBody>
      </p:sp>
    </p:spTree>
    <p:extLst>
      <p:ext uri="{BB962C8B-B14F-4D97-AF65-F5344CB8AC3E}">
        <p14:creationId xmlns:p14="http://schemas.microsoft.com/office/powerpoint/2010/main" val="2671438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55</a:t>
            </a:fld>
            <a:endParaRPr lang="en-US"/>
          </a:p>
        </p:txBody>
      </p:sp>
    </p:spTree>
    <p:extLst>
      <p:ext uri="{BB962C8B-B14F-4D97-AF65-F5344CB8AC3E}">
        <p14:creationId xmlns:p14="http://schemas.microsoft.com/office/powerpoint/2010/main" val="2766763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56</a:t>
            </a:fld>
            <a:endParaRPr lang="en-US"/>
          </a:p>
        </p:txBody>
      </p:sp>
    </p:spTree>
    <p:extLst>
      <p:ext uri="{BB962C8B-B14F-4D97-AF65-F5344CB8AC3E}">
        <p14:creationId xmlns:p14="http://schemas.microsoft.com/office/powerpoint/2010/main" val="494548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from Ethiopia</a:t>
            </a:r>
          </a:p>
          <a:p>
            <a:pPr marL="171450" indent="-171450">
              <a:buFontTx/>
              <a:buChar char="-"/>
            </a:pPr>
            <a:r>
              <a:rPr lang="en-US" dirty="0"/>
              <a:t>NSUM as a potential minimum estimate</a:t>
            </a:r>
          </a:p>
          <a:p>
            <a:pPr marL="171450" indent="-171450">
              <a:buFontTx/>
              <a:buChar char="-"/>
            </a:pPr>
            <a:r>
              <a:rPr lang="en-US" dirty="0"/>
              <a:t>Confidante can’t be as it can also be too high – in UG it overestimated abortion </a:t>
            </a:r>
          </a:p>
        </p:txBody>
      </p:sp>
      <p:sp>
        <p:nvSpPr>
          <p:cNvPr id="4" name="Slide Number Placeholder 3"/>
          <p:cNvSpPr>
            <a:spLocks noGrp="1"/>
          </p:cNvSpPr>
          <p:nvPr>
            <p:ph type="sldNum" sz="quarter" idx="5"/>
          </p:nvPr>
        </p:nvSpPr>
        <p:spPr/>
        <p:txBody>
          <a:bodyPr/>
          <a:lstStyle/>
          <a:p>
            <a:fld id="{581743AC-8BCB-CB4E-8380-52C8F4AE0FB7}" type="slidenum">
              <a:rPr lang="en-US" smtClean="0"/>
              <a:t>57</a:t>
            </a:fld>
            <a:endParaRPr lang="en-US"/>
          </a:p>
        </p:txBody>
      </p:sp>
    </p:spTree>
    <p:extLst>
      <p:ext uri="{BB962C8B-B14F-4D97-AF65-F5344CB8AC3E}">
        <p14:creationId xmlns:p14="http://schemas.microsoft.com/office/powerpoint/2010/main" val="889934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58</a:t>
            </a:fld>
            <a:endParaRPr lang="en-US"/>
          </a:p>
        </p:txBody>
      </p:sp>
    </p:spTree>
    <p:extLst>
      <p:ext uri="{BB962C8B-B14F-4D97-AF65-F5344CB8AC3E}">
        <p14:creationId xmlns:p14="http://schemas.microsoft.com/office/powerpoint/2010/main" val="272835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HOUR 30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9</a:t>
            </a:fld>
            <a:endParaRPr lang="en-US"/>
          </a:p>
        </p:txBody>
      </p:sp>
    </p:spTree>
    <p:extLst>
      <p:ext uri="{BB962C8B-B14F-4D97-AF65-F5344CB8AC3E}">
        <p14:creationId xmlns:p14="http://schemas.microsoft.com/office/powerpoint/2010/main" val="4339471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59</a:t>
            </a:fld>
            <a:endParaRPr lang="en-US"/>
          </a:p>
        </p:txBody>
      </p:sp>
    </p:spTree>
    <p:extLst>
      <p:ext uri="{BB962C8B-B14F-4D97-AF65-F5344CB8AC3E}">
        <p14:creationId xmlns:p14="http://schemas.microsoft.com/office/powerpoint/2010/main" val="32145952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learn about characteristic of abortion – only methods that get at incidence</a:t>
            </a:r>
          </a:p>
          <a:p>
            <a:r>
              <a:rPr lang="en-US" dirty="0"/>
              <a:t> </a:t>
            </a:r>
          </a:p>
          <a:p>
            <a:r>
              <a:rPr lang="en-US" dirty="0"/>
              <a:t>Need to think about how much incidence data valuable without anything else – e.g. methods, complications, safety etc. </a:t>
            </a:r>
          </a:p>
        </p:txBody>
      </p:sp>
      <p:sp>
        <p:nvSpPr>
          <p:cNvPr id="4" name="Slide Number Placeholder 3"/>
          <p:cNvSpPr>
            <a:spLocks noGrp="1"/>
          </p:cNvSpPr>
          <p:nvPr>
            <p:ph type="sldNum" sz="quarter" idx="5"/>
          </p:nvPr>
        </p:nvSpPr>
        <p:spPr/>
        <p:txBody>
          <a:bodyPr/>
          <a:lstStyle/>
          <a:p>
            <a:fld id="{581743AC-8BCB-CB4E-8380-52C8F4AE0FB7}" type="slidenum">
              <a:rPr lang="en-US" smtClean="0"/>
              <a:t>60</a:t>
            </a:fld>
            <a:endParaRPr lang="en-US"/>
          </a:p>
        </p:txBody>
      </p:sp>
    </p:spTree>
    <p:extLst>
      <p:ext uri="{BB962C8B-B14F-4D97-AF65-F5344CB8AC3E}">
        <p14:creationId xmlns:p14="http://schemas.microsoft.com/office/powerpoint/2010/main" val="3793186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61</a:t>
            </a:fld>
            <a:endParaRPr lang="en-US"/>
          </a:p>
        </p:txBody>
      </p:sp>
    </p:spTree>
    <p:extLst>
      <p:ext uri="{BB962C8B-B14F-4D97-AF65-F5344CB8AC3E}">
        <p14:creationId xmlns:p14="http://schemas.microsoft.com/office/powerpoint/2010/main" val="2811254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62</a:t>
            </a:fld>
            <a:endParaRPr lang="en-US"/>
          </a:p>
        </p:txBody>
      </p:sp>
    </p:spTree>
    <p:extLst>
      <p:ext uri="{BB962C8B-B14F-4D97-AF65-F5344CB8AC3E}">
        <p14:creationId xmlns:p14="http://schemas.microsoft.com/office/powerpoint/2010/main" val="1116032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63</a:t>
            </a:fld>
            <a:endParaRPr lang="en-US"/>
          </a:p>
        </p:txBody>
      </p:sp>
    </p:spTree>
    <p:extLst>
      <p:ext uri="{BB962C8B-B14F-4D97-AF65-F5344CB8AC3E}">
        <p14:creationId xmlns:p14="http://schemas.microsoft.com/office/powerpoint/2010/main" val="30132433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HFS should be familiar, because we introduced it during the AICM methodology presentation. It is one data collection tool used in the AICM, but can also be used on its own to collect information on complications, quality of care, and access</a:t>
            </a:r>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64</a:t>
            </a:fld>
            <a:endParaRPr lang="en-US"/>
          </a:p>
        </p:txBody>
      </p:sp>
    </p:spTree>
    <p:extLst>
      <p:ext uri="{BB962C8B-B14F-4D97-AF65-F5344CB8AC3E}">
        <p14:creationId xmlns:p14="http://schemas.microsoft.com/office/powerpoint/2010/main" val="4928372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can be critical to assessing the health system capacity to provide PAC and CAC </a:t>
            </a:r>
          </a:p>
        </p:txBody>
      </p:sp>
      <p:sp>
        <p:nvSpPr>
          <p:cNvPr id="4" name="Slide Number Placeholder 3"/>
          <p:cNvSpPr>
            <a:spLocks noGrp="1"/>
          </p:cNvSpPr>
          <p:nvPr>
            <p:ph type="sldNum" sz="quarter" idx="5"/>
          </p:nvPr>
        </p:nvSpPr>
        <p:spPr/>
        <p:txBody>
          <a:bodyPr/>
          <a:lstStyle/>
          <a:p>
            <a:fld id="{581743AC-8BCB-CB4E-8380-52C8F4AE0FB7}" type="slidenum">
              <a:rPr lang="en-US" smtClean="0"/>
              <a:t>65</a:t>
            </a:fld>
            <a:endParaRPr lang="en-US"/>
          </a:p>
        </p:txBody>
      </p:sp>
    </p:spTree>
    <p:extLst>
      <p:ext uri="{BB962C8B-B14F-4D97-AF65-F5344CB8AC3E}">
        <p14:creationId xmlns:p14="http://schemas.microsoft.com/office/powerpoint/2010/main" val="3958886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Oni cross-country paper </a:t>
            </a:r>
          </a:p>
          <a:p>
            <a:r>
              <a:rPr lang="en-US" dirty="0"/>
              <a:t>Also in-depth country papers in Zimbabwe, Indonesia </a:t>
            </a:r>
          </a:p>
          <a:p>
            <a:endParaRPr lang="en-US" dirty="0"/>
          </a:p>
          <a:p>
            <a:r>
              <a:rPr lang="en-US" dirty="0"/>
              <a:t>Data coming out soon on Ethiopia – showing quality of care at two points in time for PAC and AC </a:t>
            </a:r>
          </a:p>
        </p:txBody>
      </p:sp>
      <p:sp>
        <p:nvSpPr>
          <p:cNvPr id="4" name="Slide Number Placeholder 3"/>
          <p:cNvSpPr>
            <a:spLocks noGrp="1"/>
          </p:cNvSpPr>
          <p:nvPr>
            <p:ph type="sldNum" sz="quarter" idx="5"/>
          </p:nvPr>
        </p:nvSpPr>
        <p:spPr/>
        <p:txBody>
          <a:bodyPr/>
          <a:lstStyle/>
          <a:p>
            <a:fld id="{581743AC-8BCB-CB4E-8380-52C8F4AE0FB7}" type="slidenum">
              <a:rPr lang="en-US" smtClean="0"/>
              <a:t>66</a:t>
            </a:fld>
            <a:endParaRPr lang="en-US"/>
          </a:p>
        </p:txBody>
      </p:sp>
    </p:spTree>
    <p:extLst>
      <p:ext uri="{BB962C8B-B14F-4D97-AF65-F5344CB8AC3E}">
        <p14:creationId xmlns:p14="http://schemas.microsoft.com/office/powerpoint/2010/main" val="2726947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Overall, but SAC and PAC capability in facilities increased between 2018 to 2020, even though the GGR was in effect over this period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Other findings related to PAC/SAC capability: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PAC coverage was high (approximately 95% of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More facilities were better equipped to provide basic and comprehensive SAC services than PAC services (due to PAC signal functions requirement of providing FP every day of the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PAC improvements driven by significant increases in medication abortion </a:t>
            </a:r>
          </a:p>
          <a:p>
            <a:endParaRPr lang="en-US" dirty="0"/>
          </a:p>
        </p:txBody>
      </p:sp>
      <p:sp>
        <p:nvSpPr>
          <p:cNvPr id="4" name="Slide Number Placeholder 3"/>
          <p:cNvSpPr>
            <a:spLocks noGrp="1"/>
          </p:cNvSpPr>
          <p:nvPr>
            <p:ph type="sldNum" sz="quarter" idx="5"/>
          </p:nvPr>
        </p:nvSpPr>
        <p:spPr/>
        <p:txBody>
          <a:bodyPr/>
          <a:lstStyle/>
          <a:p>
            <a:fld id="{B873B0CE-6166-714D-9DE8-697B07EB01E8}" type="slidenum">
              <a:rPr lang="en-US" smtClean="0"/>
              <a:t>67</a:t>
            </a:fld>
            <a:endParaRPr lang="en-US"/>
          </a:p>
        </p:txBody>
      </p:sp>
    </p:spTree>
    <p:extLst>
      <p:ext uri="{BB962C8B-B14F-4D97-AF65-F5344CB8AC3E}">
        <p14:creationId xmlns:p14="http://schemas.microsoft.com/office/powerpoint/2010/main" val="3868258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There is evidence to suggest that abortion safety increased during the period the gag rule was in effect. The number of safe abortions provided in health facilities increased by almost 10% from 2018 to 2020</a:t>
            </a:r>
            <a:r>
              <a:rPr lang="en-US" sz="1800" b="0" i="0" u="sng" dirty="0">
                <a:solidFill>
                  <a:srgbClr val="D13438"/>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and postabortion care cases decreased by 7%.</a:t>
            </a:r>
            <a:r>
              <a:rPr lang="en-US" sz="1800" b="0" i="0" baseline="30000" dirty="0">
                <a:solidFill>
                  <a:srgbClr val="000000"/>
                </a:solidFill>
                <a:effectLst/>
                <a:latin typeface="Calibri" panose="020F0502020204030204" pitchFamily="34" charset="0"/>
              </a:rPr>
              <a:t>3</a:t>
            </a:r>
            <a:r>
              <a:rPr lang="en-US" sz="1800" b="0" i="0" dirty="0">
                <a:solidFill>
                  <a:srgbClr val="000000"/>
                </a:solidFill>
                <a:effectLst/>
                <a:latin typeface="Calibri" panose="020F0502020204030204" pitchFamily="34" charset="0"/>
              </a:rPr>
              <a:t>  </a:t>
            </a:r>
            <a:endParaRPr lang="en-US" dirty="0"/>
          </a:p>
          <a:p>
            <a:endParaRPr lang="en-US" dirty="0"/>
          </a:p>
          <a:p>
            <a:r>
              <a:rPr lang="en-US" dirty="0"/>
              <a:t>Overall, we see that between 2018 to 2020, PAC caseloads were decreasing in the health facilities in our panel, while SAC increased overall. </a:t>
            </a:r>
          </a:p>
          <a:p>
            <a:endParaRPr lang="en-US" dirty="0"/>
          </a:p>
          <a:p>
            <a:endParaRPr lang="en-US" dirty="0"/>
          </a:p>
          <a:p>
            <a:r>
              <a:rPr lang="en-US" dirty="0"/>
              <a:t>We all see that PAC decreased at facilities with less capability, and increase a little in facilities that met Basic or comprehensive signal functions for PAC service provision.  </a:t>
            </a:r>
          </a:p>
          <a:p>
            <a:endParaRPr lang="en-US" dirty="0"/>
          </a:p>
          <a:p>
            <a:r>
              <a:rPr lang="en-US" dirty="0"/>
              <a:t>For SAC, we see that facilities with basic capabilities were where the increase in caseloads were occurring, suggesting that lower-level facilities are expanding provision and access to safe abortion care over this period. </a:t>
            </a:r>
          </a:p>
        </p:txBody>
      </p:sp>
      <p:sp>
        <p:nvSpPr>
          <p:cNvPr id="4" name="Slide Number Placeholder 3"/>
          <p:cNvSpPr>
            <a:spLocks noGrp="1"/>
          </p:cNvSpPr>
          <p:nvPr>
            <p:ph type="sldNum" sz="quarter" idx="5"/>
          </p:nvPr>
        </p:nvSpPr>
        <p:spPr/>
        <p:txBody>
          <a:bodyPr/>
          <a:lstStyle/>
          <a:p>
            <a:fld id="{B873B0CE-6166-714D-9DE8-697B07EB01E8}" type="slidenum">
              <a:rPr lang="en-US" smtClean="0"/>
              <a:t>68</a:t>
            </a:fld>
            <a:endParaRPr lang="en-US"/>
          </a:p>
        </p:txBody>
      </p:sp>
    </p:spTree>
    <p:extLst>
      <p:ext uri="{BB962C8B-B14F-4D97-AF65-F5344CB8AC3E}">
        <p14:creationId xmlns:p14="http://schemas.microsoft.com/office/powerpoint/2010/main" val="91970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Ethiopia with legal abortion, you could carve out another group on the top of iceberg for the facility-based abortions which are also visible.  Count separately and add to the total.   </a:t>
            </a:r>
          </a:p>
          <a:p>
            <a:pPr marL="171450" indent="-171450">
              <a:buFontTx/>
              <a:buChar char="-"/>
            </a:pPr>
            <a:endParaRPr lang="en-US" dirty="0"/>
          </a:p>
          <a:p>
            <a:pPr marL="171450" indent="-171450">
              <a:buFontTx/>
              <a:buChar char="-"/>
            </a:pPr>
            <a:r>
              <a:rPr lang="en-US" dirty="0"/>
              <a:t>With a lot of other methods, we don’t know what the data we get represents and who is missing. The idea of this is approach is to take the thing we know we can see and can measure, and try to back=out from there the true incidence estimates </a:t>
            </a:r>
          </a:p>
        </p:txBody>
      </p:sp>
      <p:sp>
        <p:nvSpPr>
          <p:cNvPr id="4" name="Slide Number Placeholder 3"/>
          <p:cNvSpPr>
            <a:spLocks noGrp="1"/>
          </p:cNvSpPr>
          <p:nvPr>
            <p:ph type="sldNum" sz="quarter" idx="5"/>
          </p:nvPr>
        </p:nvSpPr>
        <p:spPr/>
        <p:txBody>
          <a:bodyPr/>
          <a:lstStyle/>
          <a:p>
            <a:fld id="{581743AC-8BCB-CB4E-8380-52C8F4AE0FB7}" type="slidenum">
              <a:rPr lang="en-US" smtClean="0"/>
              <a:t>11</a:t>
            </a:fld>
            <a:endParaRPr lang="en-US"/>
          </a:p>
        </p:txBody>
      </p:sp>
    </p:spTree>
    <p:extLst>
      <p:ext uri="{BB962C8B-B14F-4D97-AF65-F5344CB8AC3E}">
        <p14:creationId xmlns:p14="http://schemas.microsoft.com/office/powerpoint/2010/main" val="42856801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data can be answered from HFS -  others </a:t>
            </a:r>
          </a:p>
          <a:p>
            <a:pPr marL="171450" indent="-171450">
              <a:buFontTx/>
              <a:buChar char="-"/>
            </a:pPr>
            <a:r>
              <a:rPr lang="en-US" dirty="0"/>
              <a:t>Providers knowledge and attitudes towards abortion </a:t>
            </a:r>
          </a:p>
          <a:p>
            <a:pPr marL="171450" indent="-171450">
              <a:buFontTx/>
              <a:buChar char="-"/>
            </a:pPr>
            <a:r>
              <a:rPr lang="en-US" dirty="0"/>
              <a:t>Stock-outs of key contraceptive commodities </a:t>
            </a:r>
          </a:p>
          <a:p>
            <a:pPr marL="171450" indent="-171450">
              <a:buFontTx/>
              <a:buChar char="-"/>
            </a:pPr>
            <a:endParaRPr lang="en-US" dirty="0"/>
          </a:p>
          <a:p>
            <a:pPr marL="171450" indent="-171450">
              <a:buFontTx/>
              <a:buChar char="-"/>
            </a:pPr>
            <a:endParaRPr lang="en-US" dirty="0"/>
          </a:p>
          <a:p>
            <a:pPr marL="171450" indent="-171450">
              <a:buFontTx/>
              <a:buChar char="-"/>
            </a:pPr>
            <a:r>
              <a:rPr lang="en-US" dirty="0"/>
              <a:t>What other ideas do you have?  </a:t>
            </a:r>
          </a:p>
        </p:txBody>
      </p:sp>
      <p:sp>
        <p:nvSpPr>
          <p:cNvPr id="4" name="Slide Number Placeholder 3"/>
          <p:cNvSpPr>
            <a:spLocks noGrp="1"/>
          </p:cNvSpPr>
          <p:nvPr>
            <p:ph type="sldNum" sz="quarter" idx="5"/>
          </p:nvPr>
        </p:nvSpPr>
        <p:spPr/>
        <p:txBody>
          <a:bodyPr/>
          <a:lstStyle/>
          <a:p>
            <a:fld id="{581743AC-8BCB-CB4E-8380-52C8F4AE0FB7}" type="slidenum">
              <a:rPr lang="en-US" smtClean="0"/>
              <a:t>69</a:t>
            </a:fld>
            <a:endParaRPr lang="en-US"/>
          </a:p>
        </p:txBody>
      </p:sp>
    </p:spTree>
    <p:extLst>
      <p:ext uri="{BB962C8B-B14F-4D97-AF65-F5344CB8AC3E}">
        <p14:creationId xmlns:p14="http://schemas.microsoft.com/office/powerpoint/2010/main" val="16681512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70</a:t>
            </a:fld>
            <a:endParaRPr lang="en-US"/>
          </a:p>
        </p:txBody>
      </p:sp>
    </p:spTree>
    <p:extLst>
      <p:ext uri="{BB962C8B-B14F-4D97-AF65-F5344CB8AC3E}">
        <p14:creationId xmlns:p14="http://schemas.microsoft.com/office/powerpoint/2010/main" val="13098603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71</a:t>
            </a:fld>
            <a:endParaRPr lang="en-US"/>
          </a:p>
        </p:txBody>
      </p:sp>
    </p:spTree>
    <p:extLst>
      <p:ext uri="{BB962C8B-B14F-4D97-AF65-F5344CB8AC3E}">
        <p14:creationId xmlns:p14="http://schemas.microsoft.com/office/powerpoint/2010/main" val="11968505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72</a:t>
            </a:fld>
            <a:endParaRPr lang="en-US"/>
          </a:p>
        </p:txBody>
      </p:sp>
    </p:spTree>
    <p:extLst>
      <p:ext uri="{BB962C8B-B14F-4D97-AF65-F5344CB8AC3E}">
        <p14:creationId xmlns:p14="http://schemas.microsoft.com/office/powerpoint/2010/main" val="24829311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73</a:t>
            </a:fld>
            <a:endParaRPr lang="en-US"/>
          </a:p>
        </p:txBody>
      </p:sp>
    </p:spTree>
    <p:extLst>
      <p:ext uri="{BB962C8B-B14F-4D97-AF65-F5344CB8AC3E}">
        <p14:creationId xmlns:p14="http://schemas.microsoft.com/office/powerpoint/2010/main" val="20478138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74</a:t>
            </a:fld>
            <a:endParaRPr lang="en-US"/>
          </a:p>
        </p:txBody>
      </p:sp>
    </p:spTree>
    <p:extLst>
      <p:ext uri="{BB962C8B-B14F-4D97-AF65-F5344CB8AC3E}">
        <p14:creationId xmlns:p14="http://schemas.microsoft.com/office/powerpoint/2010/main" val="24974679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75</a:t>
            </a:fld>
            <a:endParaRPr lang="en-US"/>
          </a:p>
        </p:txBody>
      </p:sp>
    </p:spTree>
    <p:extLst>
      <p:ext uri="{BB962C8B-B14F-4D97-AF65-F5344CB8AC3E}">
        <p14:creationId xmlns:p14="http://schemas.microsoft.com/office/powerpoint/2010/main" val="30918775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76</a:t>
            </a:fld>
            <a:endParaRPr lang="en-US"/>
          </a:p>
        </p:txBody>
      </p:sp>
    </p:spTree>
    <p:extLst>
      <p:ext uri="{BB962C8B-B14F-4D97-AF65-F5344CB8AC3E}">
        <p14:creationId xmlns:p14="http://schemas.microsoft.com/office/powerpoint/2010/main" val="33415009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77</a:t>
            </a:fld>
            <a:endParaRPr lang="en-US"/>
          </a:p>
        </p:txBody>
      </p:sp>
    </p:spTree>
    <p:extLst>
      <p:ext uri="{BB962C8B-B14F-4D97-AF65-F5344CB8AC3E}">
        <p14:creationId xmlns:p14="http://schemas.microsoft.com/office/powerpoint/2010/main" val="16964223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78</a:t>
            </a:fld>
            <a:endParaRPr lang="en-US"/>
          </a:p>
        </p:txBody>
      </p:sp>
    </p:spTree>
    <p:extLst>
      <p:ext uri="{BB962C8B-B14F-4D97-AF65-F5344CB8AC3E}">
        <p14:creationId xmlns:p14="http://schemas.microsoft.com/office/powerpoint/2010/main" val="77912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Thee AICM uses data from two component surveys: HFS and KIS. KIS is also sometimes referred to as the HPS (health professionals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Sampling – sometimes hard to define who has the capacity  versus where else it may be happening.  Sometimes may occur in doctors private practices but those are often unlisted and we assume that the proportion is a small share of total cases and exclude from the sampling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set up a stratified sample – purposefully sample all higher level facilities given caseload </a:t>
            </a:r>
            <a:r>
              <a:rPr lang="en-US" dirty="0" err="1"/>
              <a:t>volumns</a:t>
            </a:r>
            <a:r>
              <a:rPr lang="en-US" dirty="0"/>
              <a:t> there, and regional proportions of lower-level facilities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 benefit to facility sample, rather than just selecting a few facilities – you can generalize up to a representative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KIS sample – really important who is selected – need to make sure you are getting experts, a wide set of perspectives on abortion, and need to be careful since data won’t be weighted that you don’t have too many people with just view (</a:t>
            </a:r>
            <a:r>
              <a:rPr lang="en-US" dirty="0" err="1"/>
              <a:t>eg.</a:t>
            </a:r>
            <a:r>
              <a:rPr lang="en-US" dirty="0"/>
              <a:t> doctors who only know about facility-based abortions).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12</a:t>
            </a:fld>
            <a:endParaRPr lang="en-US"/>
          </a:p>
        </p:txBody>
      </p:sp>
    </p:spTree>
    <p:extLst>
      <p:ext uri="{BB962C8B-B14F-4D97-AF65-F5344CB8AC3E}">
        <p14:creationId xmlns:p14="http://schemas.microsoft.com/office/powerpoint/2010/main" val="3124746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79</a:t>
            </a:fld>
            <a:endParaRPr lang="en-US"/>
          </a:p>
        </p:txBody>
      </p:sp>
    </p:spTree>
    <p:extLst>
      <p:ext uri="{BB962C8B-B14F-4D97-AF65-F5344CB8AC3E}">
        <p14:creationId xmlns:p14="http://schemas.microsoft.com/office/powerpoint/2010/main" val="3388786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80</a:t>
            </a:fld>
            <a:endParaRPr lang="en-US"/>
          </a:p>
        </p:txBody>
      </p:sp>
    </p:spTree>
    <p:extLst>
      <p:ext uri="{BB962C8B-B14F-4D97-AF65-F5344CB8AC3E}">
        <p14:creationId xmlns:p14="http://schemas.microsoft.com/office/powerpoint/2010/main" val="21168659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81</a:t>
            </a:fld>
            <a:endParaRPr lang="en-US"/>
          </a:p>
        </p:txBody>
      </p:sp>
    </p:spTree>
    <p:extLst>
      <p:ext uri="{BB962C8B-B14F-4D97-AF65-F5344CB8AC3E}">
        <p14:creationId xmlns:p14="http://schemas.microsoft.com/office/powerpoint/2010/main" val="10291031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82</a:t>
            </a:fld>
            <a:endParaRPr lang="en-US"/>
          </a:p>
        </p:txBody>
      </p:sp>
    </p:spTree>
    <p:extLst>
      <p:ext uri="{BB962C8B-B14F-4D97-AF65-F5344CB8AC3E}">
        <p14:creationId xmlns:p14="http://schemas.microsoft.com/office/powerpoint/2010/main" val="41910781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83</a:t>
            </a:fld>
            <a:endParaRPr lang="en-US"/>
          </a:p>
        </p:txBody>
      </p:sp>
    </p:spTree>
    <p:extLst>
      <p:ext uri="{BB962C8B-B14F-4D97-AF65-F5344CB8AC3E}">
        <p14:creationId xmlns:p14="http://schemas.microsoft.com/office/powerpoint/2010/main" val="27321696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84</a:t>
            </a:fld>
            <a:endParaRPr lang="en-US"/>
          </a:p>
        </p:txBody>
      </p:sp>
    </p:spTree>
    <p:extLst>
      <p:ext uri="{BB962C8B-B14F-4D97-AF65-F5344CB8AC3E}">
        <p14:creationId xmlns:p14="http://schemas.microsoft.com/office/powerpoint/2010/main" val="28200003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85</a:t>
            </a:fld>
            <a:endParaRPr lang="en-US"/>
          </a:p>
        </p:txBody>
      </p:sp>
    </p:spTree>
    <p:extLst>
      <p:ext uri="{BB962C8B-B14F-4D97-AF65-F5344CB8AC3E}">
        <p14:creationId xmlns:p14="http://schemas.microsoft.com/office/powerpoint/2010/main" val="7729555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86</a:t>
            </a:fld>
            <a:endParaRPr lang="en-US"/>
          </a:p>
        </p:txBody>
      </p:sp>
    </p:spTree>
    <p:extLst>
      <p:ext uri="{BB962C8B-B14F-4D97-AF65-F5344CB8AC3E}">
        <p14:creationId xmlns:p14="http://schemas.microsoft.com/office/powerpoint/2010/main" val="3374810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87</a:t>
            </a:fld>
            <a:endParaRPr lang="en-US"/>
          </a:p>
        </p:txBody>
      </p:sp>
    </p:spTree>
    <p:extLst>
      <p:ext uri="{BB962C8B-B14F-4D97-AF65-F5344CB8AC3E}">
        <p14:creationId xmlns:p14="http://schemas.microsoft.com/office/powerpoint/2010/main" val="18728366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88</a:t>
            </a:fld>
            <a:endParaRPr lang="en-US"/>
          </a:p>
        </p:txBody>
      </p:sp>
    </p:spTree>
    <p:extLst>
      <p:ext uri="{BB962C8B-B14F-4D97-AF65-F5344CB8AC3E}">
        <p14:creationId xmlns:p14="http://schemas.microsoft.com/office/powerpoint/2010/main" val="93847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settings you might use an HFS just for data in public or private sector facilities, but some NGOs have good M&amp;E data that can be used (like in ET).  But sometimes that M&amp;E data doesn’t differentiate PAC and SAC, and need to separate them with assumptions.  </a:t>
            </a:r>
          </a:p>
        </p:txBody>
      </p:sp>
      <p:sp>
        <p:nvSpPr>
          <p:cNvPr id="4" name="Slide Number Placeholder 3"/>
          <p:cNvSpPr>
            <a:spLocks noGrp="1"/>
          </p:cNvSpPr>
          <p:nvPr>
            <p:ph type="sldNum" sz="quarter" idx="5"/>
          </p:nvPr>
        </p:nvSpPr>
        <p:spPr/>
        <p:txBody>
          <a:bodyPr/>
          <a:lstStyle/>
          <a:p>
            <a:fld id="{581743AC-8BCB-CB4E-8380-52C8F4AE0FB7}" type="slidenum">
              <a:rPr lang="en-US" smtClean="0"/>
              <a:t>14</a:t>
            </a:fld>
            <a:endParaRPr lang="en-US"/>
          </a:p>
        </p:txBody>
      </p:sp>
    </p:spTree>
    <p:extLst>
      <p:ext uri="{BB962C8B-B14F-4D97-AF65-F5344CB8AC3E}">
        <p14:creationId xmlns:p14="http://schemas.microsoft.com/office/powerpoint/2010/main" val="13690413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89</a:t>
            </a:fld>
            <a:endParaRPr lang="en-US"/>
          </a:p>
        </p:txBody>
      </p:sp>
    </p:spTree>
    <p:extLst>
      <p:ext uri="{BB962C8B-B14F-4D97-AF65-F5344CB8AC3E}">
        <p14:creationId xmlns:p14="http://schemas.microsoft.com/office/powerpoint/2010/main" val="19807685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90</a:t>
            </a:fld>
            <a:endParaRPr lang="en-US"/>
          </a:p>
        </p:txBody>
      </p:sp>
    </p:spTree>
    <p:extLst>
      <p:ext uri="{BB962C8B-B14F-4D97-AF65-F5344CB8AC3E}">
        <p14:creationId xmlns:p14="http://schemas.microsoft.com/office/powerpoint/2010/main" val="20455027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91</a:t>
            </a:fld>
            <a:endParaRPr lang="en-US"/>
          </a:p>
        </p:txBody>
      </p:sp>
    </p:spTree>
    <p:extLst>
      <p:ext uri="{BB962C8B-B14F-4D97-AF65-F5344CB8AC3E}">
        <p14:creationId xmlns:p14="http://schemas.microsoft.com/office/powerpoint/2010/main" val="28059428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92</a:t>
            </a:fld>
            <a:endParaRPr lang="en-US"/>
          </a:p>
        </p:txBody>
      </p:sp>
    </p:spTree>
    <p:extLst>
      <p:ext uri="{BB962C8B-B14F-4D97-AF65-F5344CB8AC3E}">
        <p14:creationId xmlns:p14="http://schemas.microsoft.com/office/powerpoint/2010/main" val="845251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93</a:t>
            </a:fld>
            <a:endParaRPr lang="en-US"/>
          </a:p>
        </p:txBody>
      </p:sp>
    </p:spTree>
    <p:extLst>
      <p:ext uri="{BB962C8B-B14F-4D97-AF65-F5344CB8AC3E}">
        <p14:creationId xmlns:p14="http://schemas.microsoft.com/office/powerpoint/2010/main" val="582285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94</a:t>
            </a:fld>
            <a:endParaRPr lang="en-US"/>
          </a:p>
        </p:txBody>
      </p:sp>
    </p:spTree>
    <p:extLst>
      <p:ext uri="{BB962C8B-B14F-4D97-AF65-F5344CB8AC3E}">
        <p14:creationId xmlns:p14="http://schemas.microsoft.com/office/powerpoint/2010/main" val="13582399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95</a:t>
            </a:fld>
            <a:endParaRPr lang="en-US"/>
          </a:p>
        </p:txBody>
      </p:sp>
    </p:spTree>
    <p:extLst>
      <p:ext uri="{BB962C8B-B14F-4D97-AF65-F5344CB8AC3E}">
        <p14:creationId xmlns:p14="http://schemas.microsoft.com/office/powerpoint/2010/main" val="2336976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96</a:t>
            </a:fld>
            <a:endParaRPr lang="en-US"/>
          </a:p>
        </p:txBody>
      </p:sp>
    </p:spTree>
    <p:extLst>
      <p:ext uri="{BB962C8B-B14F-4D97-AF65-F5344CB8AC3E}">
        <p14:creationId xmlns:p14="http://schemas.microsoft.com/office/powerpoint/2010/main" val="21298510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97</a:t>
            </a:fld>
            <a:endParaRPr lang="en-US"/>
          </a:p>
        </p:txBody>
      </p:sp>
    </p:spTree>
    <p:extLst>
      <p:ext uri="{BB962C8B-B14F-4D97-AF65-F5344CB8AC3E}">
        <p14:creationId xmlns:p14="http://schemas.microsoft.com/office/powerpoint/2010/main" val="24457034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98</a:t>
            </a:fld>
            <a:endParaRPr lang="en-US"/>
          </a:p>
        </p:txBody>
      </p:sp>
    </p:spTree>
    <p:extLst>
      <p:ext uri="{BB962C8B-B14F-4D97-AF65-F5344CB8AC3E}">
        <p14:creationId xmlns:p14="http://schemas.microsoft.com/office/powerpoint/2010/main" val="255694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15</a:t>
            </a:fld>
            <a:endParaRPr lang="en-US"/>
          </a:p>
        </p:txBody>
      </p:sp>
    </p:spTree>
    <p:extLst>
      <p:ext uri="{BB962C8B-B14F-4D97-AF65-F5344CB8AC3E}">
        <p14:creationId xmlns:p14="http://schemas.microsoft.com/office/powerpoint/2010/main" val="21166911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representativeness of the sample may be less important, and we may be specifically interested in a deeper understanding of experiences of people who have had abortions, or to assess perspectives on abortion among a certain population of interest. </a:t>
            </a:r>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99</a:t>
            </a:fld>
            <a:endParaRPr lang="en-US"/>
          </a:p>
        </p:txBody>
      </p:sp>
    </p:spTree>
    <p:extLst>
      <p:ext uri="{BB962C8B-B14F-4D97-AF65-F5344CB8AC3E}">
        <p14:creationId xmlns:p14="http://schemas.microsoft.com/office/powerpoint/2010/main" val="31893925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study abortion experiences, we need to speak with people who have had abortions. But how to find them?</a:t>
            </a:r>
          </a:p>
        </p:txBody>
      </p:sp>
      <p:sp>
        <p:nvSpPr>
          <p:cNvPr id="4" name="Slide Number Placeholder 3"/>
          <p:cNvSpPr>
            <a:spLocks noGrp="1"/>
          </p:cNvSpPr>
          <p:nvPr>
            <p:ph type="sldNum" sz="quarter" idx="5"/>
          </p:nvPr>
        </p:nvSpPr>
        <p:spPr/>
        <p:txBody>
          <a:bodyPr/>
          <a:lstStyle/>
          <a:p>
            <a:fld id="{581743AC-8BCB-CB4E-8380-52C8F4AE0FB7}" type="slidenum">
              <a:rPr lang="en-US" smtClean="0"/>
              <a:t>100</a:t>
            </a:fld>
            <a:endParaRPr lang="en-US"/>
          </a:p>
        </p:txBody>
      </p:sp>
    </p:spTree>
    <p:extLst>
      <p:ext uri="{BB962C8B-B14F-4D97-AF65-F5344CB8AC3E}">
        <p14:creationId xmlns:p14="http://schemas.microsoft.com/office/powerpoint/2010/main" val="41130442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a:p>
            <a:endParaRPr lang="en-US" dirty="0"/>
          </a:p>
          <a:p>
            <a:r>
              <a:rPr lang="en-US" dirty="0"/>
              <a:t>When we talk about wanting to conduct research among people who have had abortions, a big question here is how do we find women who have had an abortion (both for qualitative &amp; quantitative research)</a:t>
            </a:r>
          </a:p>
        </p:txBody>
      </p:sp>
      <p:sp>
        <p:nvSpPr>
          <p:cNvPr id="4" name="Slide Number Placeholder 3"/>
          <p:cNvSpPr>
            <a:spLocks noGrp="1"/>
          </p:cNvSpPr>
          <p:nvPr>
            <p:ph type="sldNum" sz="quarter" idx="5"/>
          </p:nvPr>
        </p:nvSpPr>
        <p:spPr/>
        <p:txBody>
          <a:bodyPr/>
          <a:lstStyle/>
          <a:p>
            <a:fld id="{581743AC-8BCB-CB4E-8380-52C8F4AE0FB7}" type="slidenum">
              <a:rPr lang="en-US" smtClean="0"/>
              <a:t>101</a:t>
            </a:fld>
            <a:endParaRPr lang="en-US"/>
          </a:p>
        </p:txBody>
      </p:sp>
    </p:spTree>
    <p:extLst>
      <p:ext uri="{BB962C8B-B14F-4D97-AF65-F5344CB8AC3E}">
        <p14:creationId xmlns:p14="http://schemas.microsoft.com/office/powerpoint/2010/main" val="8841260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102</a:t>
            </a:fld>
            <a:endParaRPr lang="en-US"/>
          </a:p>
        </p:txBody>
      </p:sp>
    </p:spTree>
    <p:extLst>
      <p:ext uri="{BB962C8B-B14F-4D97-AF65-F5344CB8AC3E}">
        <p14:creationId xmlns:p14="http://schemas.microsoft.com/office/powerpoint/2010/main" val="15632382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103</a:t>
            </a:fld>
            <a:endParaRPr lang="en-US"/>
          </a:p>
        </p:txBody>
      </p:sp>
    </p:spTree>
    <p:extLst>
      <p:ext uri="{BB962C8B-B14F-4D97-AF65-F5344CB8AC3E}">
        <p14:creationId xmlns:p14="http://schemas.microsoft.com/office/powerpoint/2010/main" val="31867102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104</a:t>
            </a:fld>
            <a:endParaRPr lang="en-US"/>
          </a:p>
        </p:txBody>
      </p:sp>
    </p:spTree>
    <p:extLst>
      <p:ext uri="{BB962C8B-B14F-4D97-AF65-F5344CB8AC3E}">
        <p14:creationId xmlns:p14="http://schemas.microsoft.com/office/powerpoint/2010/main" val="29319804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t>As we know, many people have abortions outside of facilities/clinics for a number of reasons, including:</a:t>
            </a:r>
          </a:p>
          <a:p>
            <a:pPr lvl="1"/>
            <a:r>
              <a:rPr lang="en-US" altLang="en-US" sz="1600" dirty="0"/>
              <a:t>Legal restrictions</a:t>
            </a:r>
          </a:p>
          <a:p>
            <a:pPr lvl="1"/>
            <a:r>
              <a:rPr lang="en-US" altLang="en-US" sz="1600" dirty="0"/>
              <a:t>Stigma </a:t>
            </a:r>
          </a:p>
          <a:p>
            <a:pPr lvl="1"/>
            <a:r>
              <a:rPr lang="en-US" altLang="en-US" sz="1600" dirty="0"/>
              <a:t>Fear of mistreatment</a:t>
            </a:r>
          </a:p>
          <a:p>
            <a:pPr lvl="1"/>
            <a:r>
              <a:rPr lang="en-US" altLang="en-US" sz="1600" dirty="0"/>
              <a:t>Preference for other treatment modalities</a:t>
            </a:r>
          </a:p>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105</a:t>
            </a:fld>
            <a:endParaRPr lang="en-US"/>
          </a:p>
        </p:txBody>
      </p:sp>
    </p:spTree>
    <p:extLst>
      <p:ext uri="{BB962C8B-B14F-4D97-AF65-F5344CB8AC3E}">
        <p14:creationId xmlns:p14="http://schemas.microsoft.com/office/powerpoint/2010/main" val="39699380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106</a:t>
            </a:fld>
            <a:endParaRPr lang="en-US"/>
          </a:p>
        </p:txBody>
      </p:sp>
    </p:spTree>
    <p:extLst>
      <p:ext uri="{BB962C8B-B14F-4D97-AF65-F5344CB8AC3E}">
        <p14:creationId xmlns:p14="http://schemas.microsoft.com/office/powerpoint/2010/main" val="27679729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a:t>
            </a:r>
          </a:p>
        </p:txBody>
      </p:sp>
      <p:sp>
        <p:nvSpPr>
          <p:cNvPr id="4" name="Slide Number Placeholder 3"/>
          <p:cNvSpPr>
            <a:spLocks noGrp="1"/>
          </p:cNvSpPr>
          <p:nvPr>
            <p:ph type="sldNum" sz="quarter" idx="5"/>
          </p:nvPr>
        </p:nvSpPr>
        <p:spPr/>
        <p:txBody>
          <a:bodyPr/>
          <a:lstStyle/>
          <a:p>
            <a:fld id="{581743AC-8BCB-CB4E-8380-52C8F4AE0FB7}" type="slidenum">
              <a:rPr lang="en-US" smtClean="0"/>
              <a:t>107</a:t>
            </a:fld>
            <a:endParaRPr lang="en-US"/>
          </a:p>
        </p:txBody>
      </p:sp>
    </p:spTree>
    <p:extLst>
      <p:ext uri="{BB962C8B-B14F-4D97-AF65-F5344CB8AC3E}">
        <p14:creationId xmlns:p14="http://schemas.microsoft.com/office/powerpoint/2010/main" val="8214349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743AC-8BCB-CB4E-8380-52C8F4AE0FB7}" type="slidenum">
              <a:rPr lang="en-US" smtClean="0"/>
              <a:t>108</a:t>
            </a:fld>
            <a:endParaRPr lang="en-US"/>
          </a:p>
        </p:txBody>
      </p:sp>
    </p:spTree>
    <p:extLst>
      <p:ext uri="{BB962C8B-B14F-4D97-AF65-F5344CB8AC3E}">
        <p14:creationId xmlns:p14="http://schemas.microsoft.com/office/powerpoint/2010/main" val="269926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FC38-59B6-B944-AFCA-3D3BABFC8696}"/>
              </a:ext>
            </a:extLst>
          </p:cNvPr>
          <p:cNvSpPr>
            <a:spLocks noGrp="1"/>
          </p:cNvSpPr>
          <p:nvPr>
            <p:ph type="ctrTitle"/>
          </p:nvPr>
        </p:nvSpPr>
        <p:spPr>
          <a:xfrm>
            <a:off x="1524000" y="1122363"/>
            <a:ext cx="9144000" cy="1642102"/>
          </a:xfrm>
          <a:prstGeom prst="rect">
            <a:avLst/>
          </a:prstGeom>
        </p:spPr>
        <p:txBody>
          <a:bodyPr anchor="b">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CE03975D-07A6-9748-B439-8FD5EF33280C}"/>
              </a:ext>
            </a:extLst>
          </p:cNvPr>
          <p:cNvSpPr>
            <a:spLocks noGrp="1"/>
          </p:cNvSpPr>
          <p:nvPr>
            <p:ph type="subTitle" idx="1"/>
          </p:nvPr>
        </p:nvSpPr>
        <p:spPr>
          <a:xfrm>
            <a:off x="1524000" y="3602038"/>
            <a:ext cx="9144000" cy="74667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4805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DBDEDD-8D34-3349-B757-C3764860C422}"/>
              </a:ext>
            </a:extLst>
          </p:cNvPr>
          <p:cNvSpPr/>
          <p:nvPr userDrawn="1"/>
        </p:nvSpPr>
        <p:spPr>
          <a:xfrm rot="16200000">
            <a:off x="2666240" y="-2667757"/>
            <a:ext cx="6858000" cy="12193515"/>
          </a:xfrm>
          <a:prstGeom prst="rect">
            <a:avLst/>
          </a:prstGeom>
          <a:gradFill>
            <a:gsLst>
              <a:gs pos="0">
                <a:schemeClr val="bg1"/>
              </a:gs>
              <a:gs pos="100000">
                <a:srgbClr val="A1DBE4"/>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5A0B75-3DE5-3A49-BBEB-59A9867BF1EE}"/>
              </a:ext>
            </a:extLst>
          </p:cNvPr>
          <p:cNvPicPr>
            <a:picLocks noChangeAspect="1"/>
          </p:cNvPicPr>
          <p:nvPr userDrawn="1"/>
        </p:nvPicPr>
        <p:blipFill>
          <a:blip r:embed="rId2">
            <a:alphaModFix amt="27000"/>
          </a:blip>
          <a:stretch>
            <a:fillRect/>
          </a:stretch>
        </p:blipFill>
        <p:spPr>
          <a:xfrm>
            <a:off x="-1518" y="116660"/>
            <a:ext cx="12192000" cy="6741340"/>
          </a:xfrm>
          <a:prstGeom prst="rect">
            <a:avLst/>
          </a:prstGeom>
        </p:spPr>
      </p:pic>
      <p:sp>
        <p:nvSpPr>
          <p:cNvPr id="13" name="Title 1">
            <a:extLst>
              <a:ext uri="{FF2B5EF4-FFF2-40B4-BE49-F238E27FC236}">
                <a16:creationId xmlns:a16="http://schemas.microsoft.com/office/drawing/2014/main" id="{49582C36-5CBD-6C47-B373-1FCF0BBF00BE}"/>
              </a:ext>
            </a:extLst>
          </p:cNvPr>
          <p:cNvSpPr txBox="1">
            <a:spLocks/>
          </p:cNvSpPr>
          <p:nvPr userDrawn="1"/>
        </p:nvSpPr>
        <p:spPr>
          <a:xfrm>
            <a:off x="1764671" y="3581572"/>
            <a:ext cx="8662658" cy="4564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endParaRPr lang="en-US" dirty="0"/>
          </a:p>
        </p:txBody>
      </p:sp>
      <p:pic>
        <p:nvPicPr>
          <p:cNvPr id="14" name="Picture 13">
            <a:extLst>
              <a:ext uri="{FF2B5EF4-FFF2-40B4-BE49-F238E27FC236}">
                <a16:creationId xmlns:a16="http://schemas.microsoft.com/office/drawing/2014/main" id="{EE8312F5-86A2-4A4C-9BE7-345EABADFCBA}"/>
              </a:ext>
            </a:extLst>
          </p:cNvPr>
          <p:cNvPicPr>
            <a:picLocks noChangeAspect="1"/>
          </p:cNvPicPr>
          <p:nvPr userDrawn="1"/>
        </p:nvPicPr>
        <p:blipFill>
          <a:blip r:embed="rId3"/>
          <a:stretch>
            <a:fillRect/>
          </a:stretch>
        </p:blipFill>
        <p:spPr>
          <a:xfrm rot="5400000">
            <a:off x="5443418" y="-5471109"/>
            <a:ext cx="1305161" cy="12191999"/>
          </a:xfrm>
          <a:prstGeom prst="rect">
            <a:avLst/>
          </a:prstGeom>
        </p:spPr>
      </p:pic>
      <p:sp>
        <p:nvSpPr>
          <p:cNvPr id="16" name="Content Placeholder 2">
            <a:extLst>
              <a:ext uri="{FF2B5EF4-FFF2-40B4-BE49-F238E27FC236}">
                <a16:creationId xmlns:a16="http://schemas.microsoft.com/office/drawing/2014/main" id="{381ACDA9-5A2E-E141-9E8F-75ECF65CAD6F}"/>
              </a:ext>
            </a:extLst>
          </p:cNvPr>
          <p:cNvSpPr>
            <a:spLocks noGrp="1"/>
          </p:cNvSpPr>
          <p:nvPr>
            <p:ph idx="1" hasCustomPrompt="1"/>
          </p:nvPr>
        </p:nvSpPr>
        <p:spPr>
          <a:xfrm>
            <a:off x="2295293" y="3096839"/>
            <a:ext cx="7601415" cy="664323"/>
          </a:xfrm>
          <a:prstGeom prst="rect">
            <a:avLst/>
          </a:prstGeom>
        </p:spPr>
        <p:txBody>
          <a:bodyPr>
            <a:noAutofit/>
          </a:bodyPr>
          <a:lstStyle>
            <a:lvl1pPr marL="0" indent="0" algn="ctr">
              <a:lnSpc>
                <a:spcPct val="100000"/>
              </a:lnSpc>
              <a:buFontTx/>
              <a:buNone/>
              <a:defRPr sz="3200" b="1"/>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Sample chapter break</a:t>
            </a:r>
          </a:p>
        </p:txBody>
      </p:sp>
      <p:pic>
        <p:nvPicPr>
          <p:cNvPr id="8" name="Picture 7">
            <a:extLst>
              <a:ext uri="{FF2B5EF4-FFF2-40B4-BE49-F238E27FC236}">
                <a16:creationId xmlns:a16="http://schemas.microsoft.com/office/drawing/2014/main" id="{471B010E-0E69-974D-BF13-B1A4385551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61540" y="229324"/>
            <a:ext cx="1634205" cy="174853"/>
          </a:xfrm>
          <a:prstGeom prst="rect">
            <a:avLst/>
          </a:prstGeom>
        </p:spPr>
      </p:pic>
    </p:spTree>
    <p:extLst>
      <p:ext uri="{BB962C8B-B14F-4D97-AF65-F5344CB8AC3E}">
        <p14:creationId xmlns:p14="http://schemas.microsoft.com/office/powerpoint/2010/main" val="349491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D792BD-3AB6-274C-8419-C4B30DE9E764}"/>
              </a:ext>
            </a:extLst>
          </p:cNvPr>
          <p:cNvSpPr/>
          <p:nvPr userDrawn="1"/>
        </p:nvSpPr>
        <p:spPr>
          <a:xfrm>
            <a:off x="0" y="5186191"/>
            <a:ext cx="12192000" cy="1671809"/>
          </a:xfrm>
          <a:prstGeom prst="rect">
            <a:avLst/>
          </a:prstGeom>
          <a:gradFill>
            <a:gsLst>
              <a:gs pos="0">
                <a:schemeClr val="bg1"/>
              </a:gs>
              <a:gs pos="100000">
                <a:srgbClr val="A1DBE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4D7109-5B59-EF4F-8BDD-307BD0163886}"/>
              </a:ext>
            </a:extLst>
          </p:cNvPr>
          <p:cNvSpPr>
            <a:spLocks noGrp="1"/>
          </p:cNvSpPr>
          <p:nvPr>
            <p:ph type="title"/>
          </p:nvPr>
        </p:nvSpPr>
        <p:spPr>
          <a:xfrm>
            <a:off x="2947639" y="1168400"/>
            <a:ext cx="7601415" cy="657457"/>
          </a:xfrm>
          <a:prstGeom prst="rect">
            <a:avLst/>
          </a:prstGeom>
        </p:spPr>
        <p:txBody>
          <a:bodyPr>
            <a:noAutofit/>
          </a:bodyPr>
          <a:lstStyle>
            <a:lvl1pPr>
              <a:lnSpc>
                <a:spcPct val="100000"/>
              </a:lnSpc>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0BEE1FF8-B149-FC44-8E7F-3114CE8D7AD7}"/>
              </a:ext>
            </a:extLst>
          </p:cNvPr>
          <p:cNvSpPr>
            <a:spLocks noGrp="1"/>
          </p:cNvSpPr>
          <p:nvPr>
            <p:ph idx="1"/>
          </p:nvPr>
        </p:nvSpPr>
        <p:spPr>
          <a:xfrm>
            <a:off x="2947639" y="2115944"/>
            <a:ext cx="7601415" cy="2924407"/>
          </a:xfrm>
          <a:prstGeom prst="rect">
            <a:avLst/>
          </a:prstGeom>
        </p:spPr>
        <p:txBody>
          <a:bodyPr>
            <a:noAutofit/>
          </a:bodyPr>
          <a:lstStyle>
            <a:lvl1pPr>
              <a:lnSpc>
                <a:spcPct val="100000"/>
              </a:lnSpc>
              <a:defRPr sz="18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39AE5F-5234-7A44-BFD1-5F81758D631E}"/>
              </a:ext>
            </a:extLst>
          </p:cNvPr>
          <p:cNvSpPr>
            <a:spLocks noGrp="1"/>
          </p:cNvSpPr>
          <p:nvPr>
            <p:ph type="dt" sz="half" idx="10"/>
          </p:nvPr>
        </p:nvSpPr>
        <p:spPr>
          <a:xfrm>
            <a:off x="838200" y="6356350"/>
            <a:ext cx="2743200" cy="365125"/>
          </a:xfrm>
          <a:prstGeom prst="rect">
            <a:avLst/>
          </a:prstGeom>
        </p:spPr>
        <p:txBody>
          <a:bodyPr/>
          <a:lstStyle>
            <a:lvl1pPr>
              <a:defRPr sz="1000">
                <a:latin typeface="Arial" panose="020B0604020202020204" pitchFamily="34" charset="0"/>
                <a:cs typeface="Arial" panose="020B0604020202020204" pitchFamily="34" charset="0"/>
              </a:defRPr>
            </a:lvl1pPr>
          </a:lstStyle>
          <a:p>
            <a:fld id="{9AAB5750-C984-AA47-B9E9-C182057D5261}" type="datetimeFigureOut">
              <a:rPr lang="en-US" smtClean="0"/>
              <a:pPr/>
              <a:t>3/1/2023</a:t>
            </a:fld>
            <a:endParaRPr lang="en-US" dirty="0"/>
          </a:p>
        </p:txBody>
      </p:sp>
      <p:sp>
        <p:nvSpPr>
          <p:cNvPr id="6" name="Slide Number Placeholder 5">
            <a:extLst>
              <a:ext uri="{FF2B5EF4-FFF2-40B4-BE49-F238E27FC236}">
                <a16:creationId xmlns:a16="http://schemas.microsoft.com/office/drawing/2014/main" id="{A20FCAA2-8312-1F4B-90CE-8AF0A353FA9C}"/>
              </a:ext>
            </a:extLst>
          </p:cNvPr>
          <p:cNvSpPr>
            <a:spLocks noGrp="1"/>
          </p:cNvSpPr>
          <p:nvPr>
            <p:ph type="sldNum" sz="quarter" idx="12"/>
          </p:nvPr>
        </p:nvSpPr>
        <p:spPr>
          <a:xfrm>
            <a:off x="8348721" y="6372912"/>
            <a:ext cx="2743200" cy="36512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1D61BAFD-99B5-D746-BBE7-CE9100DA5DB5}" type="slidenum">
              <a:rPr lang="en-US" smtClean="0"/>
              <a:pPr/>
              <a:t>‹#›</a:t>
            </a:fld>
            <a:endParaRPr lang="en-US" dirty="0"/>
          </a:p>
        </p:txBody>
      </p:sp>
      <p:pic>
        <p:nvPicPr>
          <p:cNvPr id="7" name="Picture 6">
            <a:extLst>
              <a:ext uri="{FF2B5EF4-FFF2-40B4-BE49-F238E27FC236}">
                <a16:creationId xmlns:a16="http://schemas.microsoft.com/office/drawing/2014/main" id="{8D514D0B-82D7-6A46-A395-1A7EA3C58575}"/>
              </a:ext>
            </a:extLst>
          </p:cNvPr>
          <p:cNvPicPr>
            <a:picLocks noChangeAspect="1"/>
          </p:cNvPicPr>
          <p:nvPr userDrawn="1"/>
        </p:nvPicPr>
        <p:blipFill>
          <a:blip r:embed="rId2"/>
          <a:stretch>
            <a:fillRect/>
          </a:stretch>
        </p:blipFill>
        <p:spPr>
          <a:xfrm>
            <a:off x="0" y="0"/>
            <a:ext cx="2387600" cy="1168400"/>
          </a:xfrm>
          <a:prstGeom prst="rect">
            <a:avLst/>
          </a:prstGeom>
        </p:spPr>
      </p:pic>
      <p:sp>
        <p:nvSpPr>
          <p:cNvPr id="12" name="Rectangle 11">
            <a:extLst>
              <a:ext uri="{FF2B5EF4-FFF2-40B4-BE49-F238E27FC236}">
                <a16:creationId xmlns:a16="http://schemas.microsoft.com/office/drawing/2014/main" id="{792484D5-8E4D-274C-A080-CD245AA613F4}"/>
              </a:ext>
            </a:extLst>
          </p:cNvPr>
          <p:cNvSpPr/>
          <p:nvPr userDrawn="1"/>
        </p:nvSpPr>
        <p:spPr>
          <a:xfrm>
            <a:off x="11303588" y="6356350"/>
            <a:ext cx="561372" cy="246221"/>
          </a:xfrm>
          <a:prstGeom prst="rect">
            <a:avLst/>
          </a:prstGeom>
        </p:spPr>
        <p:txBody>
          <a:bodyPr wrap="none">
            <a:spAutoFit/>
          </a:bodyPr>
          <a:lstStyle/>
          <a:p>
            <a:pPr algn="r"/>
            <a:r>
              <a:rPr lang="en-US" sz="1000" dirty="0">
                <a:latin typeface="Arial" panose="020B0604020202020204" pitchFamily="34" charset="0"/>
                <a:cs typeface="Arial" panose="020B0604020202020204" pitchFamily="34" charset="0"/>
              </a:rPr>
              <a:t>©2022</a:t>
            </a:r>
          </a:p>
        </p:txBody>
      </p:sp>
      <p:pic>
        <p:nvPicPr>
          <p:cNvPr id="10" name="Picture 9">
            <a:extLst>
              <a:ext uri="{FF2B5EF4-FFF2-40B4-BE49-F238E27FC236}">
                <a16:creationId xmlns:a16="http://schemas.microsoft.com/office/drawing/2014/main" id="{36E4CF2B-EB88-AE4D-9142-BB404681C8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47305" y="295429"/>
            <a:ext cx="1853548" cy="198322"/>
          </a:xfrm>
          <a:prstGeom prst="rect">
            <a:avLst/>
          </a:prstGeom>
        </p:spPr>
      </p:pic>
    </p:spTree>
    <p:extLst>
      <p:ext uri="{BB962C8B-B14F-4D97-AF65-F5344CB8AC3E}">
        <p14:creationId xmlns:p14="http://schemas.microsoft.com/office/powerpoint/2010/main" val="323247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219200" y="1417320"/>
            <a:ext cx="9042400" cy="685800"/>
          </a:xfrm>
          <a:prstGeom prst="rect">
            <a:avLst/>
          </a:prstGeom>
        </p:spPr>
        <p:txBody>
          <a:bodyPr vert="horz" wrap="square" lIns="0" tIns="0" rIns="0" bIns="0" rtlCol="0" anchor="b" anchorCtr="0">
            <a:noAutofit/>
          </a:bodyPr>
          <a:lstStyle>
            <a:lvl1pPr>
              <a:lnSpc>
                <a:spcPts val="2600"/>
              </a:lnSpc>
              <a:defRPr sz="2400"/>
            </a:lvl1pPr>
          </a:lstStyle>
          <a:p>
            <a:r>
              <a:rPr lang="en-US"/>
              <a:t>Click to edit Master title style</a:t>
            </a:r>
            <a:endParaRPr lang="en-US" dirty="0"/>
          </a:p>
        </p:txBody>
      </p:sp>
      <p:sp>
        <p:nvSpPr>
          <p:cNvPr id="8" name="Text Placeholder 2"/>
          <p:cNvSpPr>
            <a:spLocks noGrp="1"/>
          </p:cNvSpPr>
          <p:nvPr>
            <p:ph idx="1" hasCustomPrompt="1"/>
          </p:nvPr>
        </p:nvSpPr>
        <p:spPr>
          <a:xfrm>
            <a:off x="1219200" y="2377440"/>
            <a:ext cx="9042400" cy="3539430"/>
          </a:xfrm>
          <a:prstGeom prst="rect">
            <a:avLst/>
          </a:prstGeom>
        </p:spPr>
        <p:txBody>
          <a:bodyPr vert="horz" wrap="square" lIns="0" tIns="0" rIns="0" bIns="0" rtlCol="0">
            <a:noAutofit/>
          </a:bodyPr>
          <a:lstStyle>
            <a:lvl1pPr>
              <a:defRPr sz="2000" b="1" i="0" baseline="0"/>
            </a:lvl1pPr>
            <a:lvl2pPr marL="457200" indent="-228600">
              <a:defRPr sz="2000"/>
            </a:lvl2pPr>
            <a:lvl3pPr marL="685800">
              <a:spcBef>
                <a:spcPts val="12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1219200" y="6186489"/>
            <a:ext cx="7469717"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1604331868"/>
      </p:ext>
    </p:extLst>
  </p:cSld>
  <p:clrMapOvr>
    <a:masterClrMapping/>
  </p:clrMapOvr>
  <p:extLst>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 column basic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219200" y="1417320"/>
            <a:ext cx="904240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a:t>2 column slide, one line header</a:t>
            </a:r>
          </a:p>
        </p:txBody>
      </p:sp>
      <p:sp>
        <p:nvSpPr>
          <p:cNvPr id="8" name="Text Placeholder 2"/>
          <p:cNvSpPr>
            <a:spLocks noGrp="1"/>
          </p:cNvSpPr>
          <p:nvPr>
            <p:ph idx="1" hasCustomPrompt="1"/>
          </p:nvPr>
        </p:nvSpPr>
        <p:spPr>
          <a:xfrm>
            <a:off x="1219200" y="2331720"/>
            <a:ext cx="9511957" cy="3539430"/>
          </a:xfrm>
          <a:prstGeom prst="rect">
            <a:avLst/>
          </a:prstGeom>
        </p:spPr>
        <p:txBody>
          <a:bodyPr vert="horz" wrap="square" lIns="0" tIns="0" rIns="0" bIns="0" numCol="2"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a:t>Bulleted slides should…</a:t>
            </a:r>
          </a:p>
          <a:p>
            <a:pPr lvl="1"/>
            <a:r>
              <a:rPr lang="en-US" dirty="0"/>
              <a:t>only include one level of sub-bullets</a:t>
            </a:r>
          </a:p>
          <a:p>
            <a:pPr lvl="1"/>
            <a:r>
              <a:rPr lang="en-US" dirty="0"/>
              <a:t>contain at most about 50 words, including the title (if you have a lot more, consider a second slide)</a:t>
            </a:r>
          </a:p>
          <a:p>
            <a:pPr lvl="2"/>
            <a:r>
              <a:rPr lang="en-US" dirty="0"/>
              <a:t>Level 3</a:t>
            </a:r>
          </a:p>
          <a:p>
            <a:endParaRPr lang="en-US" dirty="0"/>
          </a:p>
          <a:p>
            <a:r>
              <a:rPr lang="en-US" dirty="0"/>
              <a:t>If you stick to that limit, you’ll fit (this slide </a:t>
            </a:r>
            <a:br>
              <a:rPr lang="en-US" dirty="0"/>
            </a:br>
            <a:r>
              <a:rPr lang="en-US" dirty="0"/>
              <a:t>has 49 words)</a:t>
            </a:r>
          </a:p>
          <a:p>
            <a:pPr lvl="4"/>
            <a:endParaRPr lang="en-US" dirty="0"/>
          </a:p>
        </p:txBody>
      </p:sp>
      <p:sp>
        <p:nvSpPr>
          <p:cNvPr id="3" name="Text Placeholder 2"/>
          <p:cNvSpPr>
            <a:spLocks noGrp="1"/>
          </p:cNvSpPr>
          <p:nvPr>
            <p:ph type="body" sz="quarter" idx="10" hasCustomPrompt="1"/>
          </p:nvPr>
        </p:nvSpPr>
        <p:spPr>
          <a:xfrm>
            <a:off x="1219200" y="6186489"/>
            <a:ext cx="7469717" cy="198437"/>
          </a:xfrm>
        </p:spPr>
        <p:txBody>
          <a:bodyPr/>
          <a:lstStyle>
            <a:lvl1pPr marL="0" indent="0">
              <a:buFontTx/>
              <a:buNone/>
              <a:defRPr sz="1000"/>
            </a:lvl1pPr>
          </a:lstStyle>
          <a:p>
            <a:pPr>
              <a:spcBef>
                <a:spcPct val="50000"/>
              </a:spcBef>
            </a:pPr>
            <a:r>
              <a:rPr lang="en-US" i="1" dirty="0"/>
              <a:t>Source/</a:t>
            </a:r>
            <a:r>
              <a:rPr lang="en-US" i="1" dirty="0" err="1"/>
              <a:t>Footnote:</a:t>
            </a:r>
            <a:r>
              <a:rPr lang="en-US" dirty="0" err="1"/>
              <a:t>Ovid</a:t>
            </a:r>
            <a:r>
              <a:rPr lang="en-US" dirty="0"/>
              <a:t> </a:t>
            </a:r>
            <a:r>
              <a:rPr lang="en-US" dirty="0" err="1"/>
              <a:t>ulpa</a:t>
            </a:r>
            <a:r>
              <a:rPr lang="en-US" dirty="0"/>
              <a:t> </a:t>
            </a:r>
            <a:r>
              <a:rPr lang="en-US" dirty="0" err="1"/>
              <a:t>perovident</a:t>
            </a:r>
            <a:r>
              <a:rPr lang="en-US" dirty="0"/>
              <a:t> </a:t>
            </a:r>
            <a:r>
              <a:rPr lang="en-US" dirty="0" err="1"/>
              <a:t>faciatiam</a:t>
            </a:r>
            <a:r>
              <a:rPr lang="en-US" dirty="0"/>
              <a:t> </a:t>
            </a:r>
            <a:r>
              <a:rPr lang="en-US" dirty="0" err="1"/>
              <a:t>cor</a:t>
            </a:r>
            <a:r>
              <a:rPr lang="en-US" dirty="0"/>
              <a:t> </a:t>
            </a:r>
            <a:r>
              <a:rPr lang="en-US" dirty="0" err="1"/>
              <a:t>soluptum</a:t>
            </a:r>
            <a:r>
              <a:rPr lang="en-US" dirty="0"/>
              <a:t> </a:t>
            </a:r>
            <a:r>
              <a:rPr lang="en-US" dirty="0" err="1"/>
              <a:t>comnim</a:t>
            </a:r>
            <a:r>
              <a:rPr lang="en-US" dirty="0"/>
              <a:t> </a:t>
            </a:r>
            <a:r>
              <a:rPr lang="en-US" dirty="0" err="1"/>
              <a:t>eiciet</a:t>
            </a:r>
            <a:r>
              <a:rPr lang="en-US" dirty="0"/>
              <a:t> </a:t>
            </a:r>
            <a:r>
              <a:rPr lang="en-US" dirty="0" err="1"/>
              <a:t>esequas</a:t>
            </a:r>
            <a:r>
              <a:rPr lang="en-US" dirty="0"/>
              <a:t> </a:t>
            </a:r>
            <a:r>
              <a:rPr lang="en-US" dirty="0" err="1"/>
              <a:t>pedi</a:t>
            </a:r>
            <a:endParaRPr lang="en-US" dirty="0"/>
          </a:p>
        </p:txBody>
      </p:sp>
    </p:spTree>
    <p:extLst>
      <p:ext uri="{BB962C8B-B14F-4D97-AF65-F5344CB8AC3E}">
        <p14:creationId xmlns:p14="http://schemas.microsoft.com/office/powerpoint/2010/main" val="2194903757"/>
      </p:ext>
    </p:extLst>
  </p:cSld>
  <p:clrMapOvr>
    <a:masterClrMapping/>
  </p:clrMapOvr>
  <p:extLst>
    <p:ext uri="{DCECCB84-F9BA-43D5-87BE-67443E8EF086}">
      <p15:sldGuideLst xmlns:p15="http://schemas.microsoft.com/office/powerpoint/2012/main">
        <p15:guide id="1" pos="576">
          <p15:clr>
            <a:srgbClr val="FBAE40"/>
          </p15:clr>
        </p15:guide>
        <p15:guide id="2" orient="horz" pos="960">
          <p15:clr>
            <a:srgbClr val="FBAE40"/>
          </p15:clr>
        </p15:guide>
        <p15:guide id="3" orient="horz" pos="15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859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9.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1.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14.xml"/><Relationship Id="rId1" Type="http://schemas.openxmlformats.org/officeDocument/2006/relationships/slideLayout" Target="../slideLayouts/slideLayout3.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15.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16.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26.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17.xml"/><Relationship Id="rId1" Type="http://schemas.openxmlformats.org/officeDocument/2006/relationships/slideLayout" Target="../slideLayouts/slideLayout3.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18.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osf.io/c3xh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abortion-policies.srhr.org/documents/countries/04-Nigeria-Northern-Nigeria-National-Guidelines-on-Safe-Termination-of-Pregnancy-for-Legal-Indications-2018.pdf"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F173DF-EAF8-704C-982B-9F3A15718E00}"/>
              </a:ext>
            </a:extLst>
          </p:cNvPr>
          <p:cNvPicPr>
            <a:picLocks noChangeAspect="1"/>
          </p:cNvPicPr>
          <p:nvPr/>
        </p:nvPicPr>
        <p:blipFill>
          <a:blip r:embed="rId3">
            <a:alphaModFix amt="27000"/>
          </a:blip>
          <a:stretch>
            <a:fillRect/>
          </a:stretch>
        </p:blipFill>
        <p:spPr>
          <a:xfrm>
            <a:off x="0" y="116660"/>
            <a:ext cx="12192000" cy="6741340"/>
          </a:xfrm>
          <a:prstGeom prst="rect">
            <a:avLst/>
          </a:prstGeom>
        </p:spPr>
      </p:pic>
      <p:sp>
        <p:nvSpPr>
          <p:cNvPr id="3" name="Subtitle 2">
            <a:extLst>
              <a:ext uri="{FF2B5EF4-FFF2-40B4-BE49-F238E27FC236}">
                <a16:creationId xmlns:a16="http://schemas.microsoft.com/office/drawing/2014/main" id="{6E5A5BE9-D346-CA43-8BE9-B5E393137E28}"/>
              </a:ext>
            </a:extLst>
          </p:cNvPr>
          <p:cNvSpPr>
            <a:spLocks noGrp="1"/>
          </p:cNvSpPr>
          <p:nvPr>
            <p:ph type="subTitle" idx="1"/>
          </p:nvPr>
        </p:nvSpPr>
        <p:spPr>
          <a:xfrm>
            <a:off x="2196844" y="4744002"/>
            <a:ext cx="7571510" cy="375545"/>
          </a:xfrm>
        </p:spPr>
        <p:txBody>
          <a:bodyPr>
            <a:normAutofit/>
          </a:bodyPr>
          <a:lstStyle/>
          <a:p>
            <a:pPr algn="l">
              <a:spcBef>
                <a:spcPts val="0"/>
              </a:spcBef>
            </a:pPr>
            <a:r>
              <a:rPr lang="en-US" sz="2000" dirty="0"/>
              <a:t>Dr. Wakgari Deressa and Dr. Elizabeth Sully</a:t>
            </a:r>
          </a:p>
        </p:txBody>
      </p:sp>
      <p:sp>
        <p:nvSpPr>
          <p:cNvPr id="10" name="Subtitle 2">
            <a:extLst>
              <a:ext uri="{FF2B5EF4-FFF2-40B4-BE49-F238E27FC236}">
                <a16:creationId xmlns:a16="http://schemas.microsoft.com/office/drawing/2014/main" id="{0C464D4F-DE1B-434E-9103-E8CB76D595E2}"/>
              </a:ext>
            </a:extLst>
          </p:cNvPr>
          <p:cNvSpPr txBox="1">
            <a:spLocks/>
          </p:cNvSpPr>
          <p:nvPr/>
        </p:nvSpPr>
        <p:spPr>
          <a:xfrm>
            <a:off x="2196844" y="5511443"/>
            <a:ext cx="4580078" cy="47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dirty="0"/>
              <a:t>October 26th, 2022</a:t>
            </a:r>
          </a:p>
        </p:txBody>
      </p:sp>
      <p:sp>
        <p:nvSpPr>
          <p:cNvPr id="16" name="Title 1">
            <a:extLst>
              <a:ext uri="{FF2B5EF4-FFF2-40B4-BE49-F238E27FC236}">
                <a16:creationId xmlns:a16="http://schemas.microsoft.com/office/drawing/2014/main" id="{439F3189-385A-D940-B55B-D3FC2D847C0F}"/>
              </a:ext>
            </a:extLst>
          </p:cNvPr>
          <p:cNvSpPr txBox="1">
            <a:spLocks/>
          </p:cNvSpPr>
          <p:nvPr/>
        </p:nvSpPr>
        <p:spPr>
          <a:xfrm>
            <a:off x="2196844" y="2463908"/>
            <a:ext cx="7514664" cy="1374735"/>
          </a:xfrm>
          <a:prstGeom prst="rect">
            <a:avLst/>
          </a:prstGeom>
        </p:spPr>
        <p:txBody>
          <a:bodyPr vert="horz" lIns="0" tIns="45720" rIns="91440" bIns="45720" rtlCol="0" anchor="t" anchorCtr="0">
            <a:sp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l">
              <a:lnSpc>
                <a:spcPts val="5000"/>
              </a:lnSpc>
            </a:pPr>
            <a:r>
              <a:rPr lang="en-US" dirty="0">
                <a:solidFill>
                  <a:srgbClr val="E36136"/>
                </a:solidFill>
              </a:rPr>
              <a:t>Abortion Research Methods</a:t>
            </a:r>
          </a:p>
        </p:txBody>
      </p:sp>
      <p:pic>
        <p:nvPicPr>
          <p:cNvPr id="2" name="Picture 1">
            <a:extLst>
              <a:ext uri="{FF2B5EF4-FFF2-40B4-BE49-F238E27FC236}">
                <a16:creationId xmlns:a16="http://schemas.microsoft.com/office/drawing/2014/main" id="{60A2D31B-079F-6C4B-B170-8FCA9E844240}"/>
              </a:ext>
            </a:extLst>
          </p:cNvPr>
          <p:cNvPicPr>
            <a:picLocks noChangeAspect="1"/>
          </p:cNvPicPr>
          <p:nvPr/>
        </p:nvPicPr>
        <p:blipFill>
          <a:blip r:embed="rId4"/>
          <a:stretch>
            <a:fillRect/>
          </a:stretch>
        </p:blipFill>
        <p:spPr>
          <a:xfrm rot="5400000">
            <a:off x="5443418" y="-5471109"/>
            <a:ext cx="1305161" cy="12191999"/>
          </a:xfrm>
          <a:prstGeom prst="rect">
            <a:avLst/>
          </a:prstGeom>
        </p:spPr>
      </p:pic>
      <p:pic>
        <p:nvPicPr>
          <p:cNvPr id="9" name="Picture 8">
            <a:extLst>
              <a:ext uri="{FF2B5EF4-FFF2-40B4-BE49-F238E27FC236}">
                <a16:creationId xmlns:a16="http://schemas.microsoft.com/office/drawing/2014/main" id="{5ED620B7-4D62-1D44-93BF-0781FE40E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844" y="1873690"/>
            <a:ext cx="2889270" cy="309140"/>
          </a:xfrm>
          <a:prstGeom prst="rect">
            <a:avLst/>
          </a:prstGeom>
        </p:spPr>
      </p:pic>
    </p:spTree>
    <p:extLst>
      <p:ext uri="{BB962C8B-B14F-4D97-AF65-F5344CB8AC3E}">
        <p14:creationId xmlns:p14="http://schemas.microsoft.com/office/powerpoint/2010/main" val="4230684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AICM Methodology</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p:txBody>
          <a:bodyPr/>
          <a:lstStyle/>
          <a:p>
            <a:pPr marL="0" indent="0">
              <a:buNone/>
              <a:defRPr/>
            </a:pPr>
            <a:r>
              <a:rPr lang="en-US" altLang="zh-TW" sz="2200" dirty="0">
                <a:ea typeface="新細明體" pitchFamily="18" charset="-120"/>
              </a:rPr>
              <a:t>The goal of the AICM is to produce estimates of abortion incidence in various settings:</a:t>
            </a:r>
          </a:p>
          <a:p>
            <a:pPr>
              <a:defRPr/>
            </a:pPr>
            <a:r>
              <a:rPr lang="en-US" altLang="zh-TW" sz="2200" dirty="0">
                <a:ea typeface="新細明體" pitchFamily="18" charset="-120"/>
              </a:rPr>
              <a:t>Between the early 1990s to the present, AICM</a:t>
            </a:r>
          </a:p>
          <a:p>
            <a:pPr lvl="1">
              <a:buFontTx/>
              <a:buChar char="−"/>
              <a:defRPr/>
            </a:pPr>
            <a:r>
              <a:rPr lang="en-US" altLang="zh-TW" sz="2200" dirty="0">
                <a:ea typeface="新細明體" pitchFamily="18" charset="-120"/>
              </a:rPr>
              <a:t>Has been applied in about 25 countries </a:t>
            </a:r>
          </a:p>
          <a:p>
            <a:pPr lvl="1">
              <a:buFontTx/>
              <a:buChar char="−"/>
              <a:defRPr/>
            </a:pPr>
            <a:r>
              <a:rPr lang="en-US" altLang="zh-TW" sz="2200" dirty="0">
                <a:ea typeface="新細明體" pitchFamily="18" charset="-120"/>
              </a:rPr>
              <a:t>Published in peer-reviewed journals</a:t>
            </a:r>
          </a:p>
          <a:p>
            <a:pPr lvl="1">
              <a:buFontTx/>
              <a:buChar char="−"/>
              <a:defRPr/>
            </a:pPr>
            <a:r>
              <a:rPr lang="en-US" altLang="zh-TW" sz="2200" dirty="0">
                <a:ea typeface="新細明體" pitchFamily="18" charset="-120"/>
              </a:rPr>
              <a:t>Adapted and improved over the past two decades</a:t>
            </a:r>
          </a:p>
          <a:p>
            <a:pPr lvl="1">
              <a:buFontTx/>
              <a:buChar char="−"/>
              <a:defRPr/>
            </a:pPr>
            <a:r>
              <a:rPr lang="en-US" altLang="zh-TW" sz="2200" dirty="0">
                <a:ea typeface="新細明體" pitchFamily="18" charset="-120"/>
              </a:rPr>
              <a:t>Used widely, including by WHO</a:t>
            </a:r>
          </a:p>
          <a:p>
            <a:pPr>
              <a:defRPr/>
            </a:pPr>
            <a:r>
              <a:rPr lang="en-US" sz="2200" dirty="0"/>
              <a:t>Continued importance of validating estimates through multiple methods</a:t>
            </a:r>
          </a:p>
        </p:txBody>
      </p:sp>
    </p:spTree>
    <p:extLst>
      <p:ext uri="{BB962C8B-B14F-4D97-AF65-F5344CB8AC3E}">
        <p14:creationId xmlns:p14="http://schemas.microsoft.com/office/powerpoint/2010/main" val="7375111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937173"/>
            <a:ext cx="7601415" cy="657457"/>
          </a:xfrm>
        </p:spPr>
        <p:txBody>
          <a:bodyPr/>
          <a:lstStyle/>
          <a:p>
            <a:r>
              <a:rPr lang="en-US" dirty="0"/>
              <a:t>Abortion Experiences &amp; Trajectories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581177"/>
            <a:ext cx="7601415" cy="2924407"/>
          </a:xfrm>
        </p:spPr>
        <p:txBody>
          <a:bodyPr/>
          <a:lstStyle/>
          <a:p>
            <a:pPr marL="0" indent="0">
              <a:buNone/>
            </a:pPr>
            <a:r>
              <a:rPr lang="en-US" dirty="0"/>
              <a:t>“Abortion experiences” encompass a wide range of research topics, including but not limited to:</a:t>
            </a:r>
          </a:p>
          <a:p>
            <a:pPr lvl="1"/>
            <a:r>
              <a:rPr lang="en-US" dirty="0"/>
              <a:t>Awareness of pregnancy</a:t>
            </a:r>
          </a:p>
          <a:p>
            <a:pPr lvl="1"/>
            <a:r>
              <a:rPr lang="en-US" dirty="0"/>
              <a:t>Decisions around disclosure of abortion, including reasons for disclosure and emotions around disclosure</a:t>
            </a:r>
          </a:p>
          <a:p>
            <a:pPr lvl="1"/>
            <a:r>
              <a:rPr lang="en-US" dirty="0"/>
              <a:t>Social and emotional support for/against abortion</a:t>
            </a:r>
          </a:p>
          <a:p>
            <a:pPr lvl="1"/>
            <a:r>
              <a:rPr lang="en-US" dirty="0"/>
              <a:t>Access to abortion providers or methods</a:t>
            </a:r>
          </a:p>
          <a:p>
            <a:pPr lvl="1"/>
            <a:r>
              <a:rPr lang="en-US" dirty="0"/>
              <a:t>Reasons for choosing abortion, including ambivalence or uncertainty</a:t>
            </a:r>
          </a:p>
          <a:p>
            <a:pPr lvl="1"/>
            <a:r>
              <a:rPr lang="en-US" dirty="0"/>
              <a:t>Perceived or experienced outcomes from abortion or attempted abortion</a:t>
            </a:r>
          </a:p>
          <a:p>
            <a:pPr lvl="1"/>
            <a:r>
              <a:rPr lang="en-US" dirty="0"/>
              <a:t>Beliefs about morality of abortion</a:t>
            </a:r>
          </a:p>
          <a:p>
            <a:pPr lvl="1"/>
            <a:r>
              <a:rPr lang="en-US" dirty="0"/>
              <a:t>Partner/family/community contexts</a:t>
            </a:r>
          </a:p>
          <a:p>
            <a:pPr lvl="1"/>
            <a:r>
              <a:rPr lang="en-US" dirty="0"/>
              <a:t>Access to/availability of abortion information</a:t>
            </a:r>
          </a:p>
        </p:txBody>
      </p:sp>
    </p:spTree>
    <p:extLst>
      <p:ext uri="{BB962C8B-B14F-4D97-AF65-F5344CB8AC3E}">
        <p14:creationId xmlns:p14="http://schemas.microsoft.com/office/powerpoint/2010/main" val="24387328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Sampling Considerations for Studying Abortion Experiences</a:t>
            </a:r>
          </a:p>
        </p:txBody>
      </p:sp>
    </p:spTree>
    <p:extLst>
      <p:ext uri="{BB962C8B-B14F-4D97-AF65-F5344CB8AC3E}">
        <p14:creationId xmlns:p14="http://schemas.microsoft.com/office/powerpoint/2010/main" val="11444432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How to find women who have had an abortion</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966796"/>
            <a:ext cx="7601415" cy="2924407"/>
          </a:xfrm>
        </p:spPr>
        <p:txBody>
          <a:bodyPr/>
          <a:lstStyle/>
          <a:p>
            <a:r>
              <a:rPr lang="en-US" altLang="en-US" sz="1600" dirty="0"/>
              <a:t>This is particularly difficult because many women do not want to tell people that they have had an abortion due to stigma, legal concerns, etc.</a:t>
            </a:r>
          </a:p>
          <a:p>
            <a:r>
              <a:rPr lang="en-US" altLang="en-US" sz="1600" dirty="0"/>
              <a:t>This has been reaffirmed in recent studies from the US that have found that abortion self-reports are unreliable (meaning we can’t simply ask people if they’ve had an abortion, and self-reported data on abortion within research studies must be interpreted with caution</a:t>
            </a:r>
          </a:p>
          <a:p>
            <a:r>
              <a:rPr lang="en-US" altLang="en-US" sz="1600" dirty="0"/>
              <a:t>People who have had an abortion are thus difficult for researchers to identify &amp; recruit for study participation, making sampling issues for studies specifically aimed at recruiting people who have had an abortion particularly important to consider</a:t>
            </a:r>
          </a:p>
          <a:p>
            <a:pPr lvl="1"/>
            <a:endParaRPr lang="en-US" altLang="en-US" sz="1600" dirty="0"/>
          </a:p>
          <a:p>
            <a:pPr lvl="1"/>
            <a:endParaRPr lang="en-US" altLang="en-US" sz="1600" dirty="0"/>
          </a:p>
          <a:p>
            <a:pPr lvl="1"/>
            <a:endParaRPr lang="en-US" altLang="en-US" sz="1600" dirty="0"/>
          </a:p>
          <a:p>
            <a:pPr lvl="2"/>
            <a:endParaRPr lang="en-US" altLang="en-US" sz="1600" dirty="0"/>
          </a:p>
        </p:txBody>
      </p:sp>
    </p:spTree>
    <p:extLst>
      <p:ext uri="{BB962C8B-B14F-4D97-AF65-F5344CB8AC3E}">
        <p14:creationId xmlns:p14="http://schemas.microsoft.com/office/powerpoint/2010/main" val="22112138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a:t>How to find women who have had an abortion</a:t>
            </a:r>
            <a:endParaRPr lang="en-US" dirty="0"/>
          </a:p>
        </p:txBody>
      </p:sp>
      <p:graphicFrame>
        <p:nvGraphicFramePr>
          <p:cNvPr id="8" name="Content Placeholder 3">
            <a:extLst>
              <a:ext uri="{FF2B5EF4-FFF2-40B4-BE49-F238E27FC236}">
                <a16:creationId xmlns:a16="http://schemas.microsoft.com/office/drawing/2014/main" id="{CF7E3409-EFAC-EA2A-8DC0-8E807A0737D9}"/>
              </a:ext>
            </a:extLst>
          </p:cNvPr>
          <p:cNvGraphicFramePr>
            <a:graphicFrameLocks noGrp="1"/>
          </p:cNvGraphicFramePr>
          <p:nvPr>
            <p:ph idx="1"/>
          </p:nvPr>
        </p:nvGraphicFramePr>
        <p:xfrm>
          <a:off x="2947639" y="1820041"/>
          <a:ext cx="7868916" cy="437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97098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Abortion Safety</a:t>
            </a:r>
          </a:p>
        </p:txBody>
      </p:sp>
    </p:spTree>
    <p:extLst>
      <p:ext uri="{BB962C8B-B14F-4D97-AF65-F5344CB8AC3E}">
        <p14:creationId xmlns:p14="http://schemas.microsoft.com/office/powerpoint/2010/main" val="13462344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Abortion Safety</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966796"/>
            <a:ext cx="7601415" cy="2924407"/>
          </a:xfrm>
        </p:spPr>
        <p:txBody>
          <a:bodyPr/>
          <a:lstStyle/>
          <a:p>
            <a:r>
              <a:rPr lang="en-US" altLang="en-US" sz="1600" dirty="0"/>
              <a:t>As we know, many people have abortions outside of facilities/clinics for a number of reasons</a:t>
            </a:r>
          </a:p>
          <a:p>
            <a:pPr lvl="1"/>
            <a:r>
              <a:rPr lang="en-US" altLang="en-US" sz="1600" dirty="0"/>
              <a:t>Raises the question: </a:t>
            </a:r>
            <a:r>
              <a:rPr lang="en-US" altLang="en-US" sz="1600" b="1" dirty="0"/>
              <a:t>how to measure abortion safety outside of clinic settings?</a:t>
            </a:r>
          </a:p>
          <a:p>
            <a:pPr lvl="1"/>
            <a:r>
              <a:rPr lang="en-US" altLang="en-US" sz="1600" dirty="0"/>
              <a:t>Particularly important given the wide availability and use of misoprostol for self-managed abortion</a:t>
            </a:r>
          </a:p>
          <a:p>
            <a:r>
              <a:rPr lang="en-US" altLang="en-US" sz="1600" dirty="0"/>
              <a:t>How to measure abortion safety?</a:t>
            </a:r>
          </a:p>
          <a:p>
            <a:pPr lvl="1"/>
            <a:r>
              <a:rPr lang="en-US" altLang="en-US" sz="1600" dirty="0"/>
              <a:t>Method used</a:t>
            </a:r>
          </a:p>
          <a:p>
            <a:pPr lvl="1"/>
            <a:r>
              <a:rPr lang="en-US" altLang="en-US" sz="1600" dirty="0"/>
              <a:t>Presence of a trained provider / accompaniment</a:t>
            </a:r>
          </a:p>
          <a:p>
            <a:r>
              <a:rPr lang="en-US" altLang="en-US" sz="1600" dirty="0"/>
              <a:t>We can build in questions about abortion safety in:</a:t>
            </a:r>
          </a:p>
          <a:p>
            <a:pPr lvl="1"/>
            <a:r>
              <a:rPr lang="en-US" altLang="en-US" sz="1600" dirty="0"/>
              <a:t>Community-based surveys</a:t>
            </a:r>
          </a:p>
          <a:p>
            <a:pPr lvl="1"/>
            <a:r>
              <a:rPr lang="en-US" altLang="en-US" sz="1600" dirty="0"/>
              <a:t>Studies using RDS or social network methods</a:t>
            </a:r>
          </a:p>
          <a:p>
            <a:r>
              <a:rPr lang="en-US" altLang="en-US" sz="1600" b="1" dirty="0"/>
              <a:t>Limitation </a:t>
            </a:r>
            <a:r>
              <a:rPr lang="en-US" altLang="en-US" sz="1600" dirty="0"/>
              <a:t>is that data is self-reported</a:t>
            </a:r>
            <a:endParaRPr lang="en-US" altLang="en-US" sz="1600" b="1" dirty="0"/>
          </a:p>
          <a:p>
            <a:pPr lvl="2"/>
            <a:endParaRPr lang="en-US" altLang="en-US" sz="1600" dirty="0"/>
          </a:p>
          <a:p>
            <a:endParaRPr lang="en-US" altLang="en-US" sz="1600" dirty="0"/>
          </a:p>
        </p:txBody>
      </p:sp>
    </p:spTree>
    <p:extLst>
      <p:ext uri="{BB962C8B-B14F-4D97-AF65-F5344CB8AC3E}">
        <p14:creationId xmlns:p14="http://schemas.microsoft.com/office/powerpoint/2010/main" val="8916202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874066" y="674414"/>
            <a:ext cx="7601415" cy="657457"/>
          </a:xfrm>
        </p:spPr>
        <p:txBody>
          <a:bodyPr/>
          <a:lstStyle/>
          <a:p>
            <a:r>
              <a:rPr lang="en-US" dirty="0"/>
              <a:t>Abortion Safety in Community-based surveys</a:t>
            </a:r>
          </a:p>
        </p:txBody>
      </p:sp>
      <p:pic>
        <p:nvPicPr>
          <p:cNvPr id="7" name="Picture 6">
            <a:extLst>
              <a:ext uri="{FF2B5EF4-FFF2-40B4-BE49-F238E27FC236}">
                <a16:creationId xmlns:a16="http://schemas.microsoft.com/office/drawing/2014/main" id="{597BE607-2D68-0F8C-819C-D4494C619033}"/>
              </a:ext>
            </a:extLst>
          </p:cNvPr>
          <p:cNvPicPr>
            <a:picLocks noChangeAspect="1"/>
          </p:cNvPicPr>
          <p:nvPr/>
        </p:nvPicPr>
        <p:blipFill>
          <a:blip r:embed="rId3"/>
          <a:stretch>
            <a:fillRect/>
          </a:stretch>
        </p:blipFill>
        <p:spPr>
          <a:xfrm>
            <a:off x="1994264" y="1318418"/>
            <a:ext cx="5468081" cy="5219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4B315A5C-9A13-9B24-C67B-14F9C9DBD6D5}"/>
              </a:ext>
            </a:extLst>
          </p:cNvPr>
          <p:cNvSpPr txBox="1"/>
          <p:nvPr/>
        </p:nvSpPr>
        <p:spPr>
          <a:xfrm>
            <a:off x="7861738" y="5297214"/>
            <a:ext cx="3647090" cy="646331"/>
          </a:xfrm>
          <a:prstGeom prst="rect">
            <a:avLst/>
          </a:prstGeom>
          <a:noFill/>
        </p:spPr>
        <p:txBody>
          <a:bodyPr wrap="square" rtlCol="0">
            <a:spAutoFit/>
          </a:bodyPr>
          <a:lstStyle/>
          <a:p>
            <a:r>
              <a:rPr lang="en-US" sz="1200" i="1" dirty="0"/>
              <a:t>Bell SO, et al. Measurement of abortion safety using community-based surveys: Findings from three countries. </a:t>
            </a:r>
            <a:r>
              <a:rPr lang="en-US" sz="1200" i="1" dirty="0" err="1"/>
              <a:t>Plos</a:t>
            </a:r>
            <a:r>
              <a:rPr lang="en-US" sz="1200" i="1" dirty="0"/>
              <a:t> One. 2019;14(11).</a:t>
            </a:r>
          </a:p>
        </p:txBody>
      </p:sp>
    </p:spTree>
    <p:extLst>
      <p:ext uri="{BB962C8B-B14F-4D97-AF65-F5344CB8AC3E}">
        <p14:creationId xmlns:p14="http://schemas.microsoft.com/office/powerpoint/2010/main" val="8133721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Abortion Stigma</a:t>
            </a:r>
          </a:p>
        </p:txBody>
      </p:sp>
    </p:spTree>
    <p:extLst>
      <p:ext uri="{BB962C8B-B14F-4D97-AF65-F5344CB8AC3E}">
        <p14:creationId xmlns:p14="http://schemas.microsoft.com/office/powerpoint/2010/main" val="986392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Measuring Abortion Stigma</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966796"/>
            <a:ext cx="7601415" cy="2924407"/>
          </a:xfrm>
        </p:spPr>
        <p:txBody>
          <a:bodyPr/>
          <a:lstStyle/>
          <a:p>
            <a:r>
              <a:rPr lang="en-US" altLang="en-US" sz="1600" dirty="0"/>
              <a:t>We know abortion is highly stigmatized around the world; measuring abortion stigma is an important part of understanding the abortion experience</a:t>
            </a:r>
          </a:p>
          <a:p>
            <a:r>
              <a:rPr lang="en-US" altLang="en-US" sz="1600" dirty="0"/>
              <a:t>A number of validated scales exist to measure abortion stigma</a:t>
            </a:r>
          </a:p>
          <a:p>
            <a:r>
              <a:rPr lang="en-US" altLang="en-US" sz="1600" dirty="0"/>
              <a:t>These scales can be incorporated into other surveys or used as a standalone survey to understand abortion stigma among:</a:t>
            </a:r>
          </a:p>
          <a:p>
            <a:pPr lvl="1"/>
            <a:r>
              <a:rPr lang="en-US" altLang="en-US" sz="1600" dirty="0"/>
              <a:t>Community members</a:t>
            </a:r>
          </a:p>
          <a:p>
            <a:pPr lvl="1"/>
            <a:r>
              <a:rPr lang="en-US" altLang="en-US" sz="1600" dirty="0"/>
              <a:t>Women who have had an abortion</a:t>
            </a:r>
          </a:p>
          <a:p>
            <a:pPr lvl="1"/>
            <a:r>
              <a:rPr lang="en-US" altLang="en-US" sz="1600" dirty="0"/>
              <a:t>Providers</a:t>
            </a:r>
          </a:p>
        </p:txBody>
      </p:sp>
    </p:spTree>
    <p:extLst>
      <p:ext uri="{BB962C8B-B14F-4D97-AF65-F5344CB8AC3E}">
        <p14:creationId xmlns:p14="http://schemas.microsoft.com/office/powerpoint/2010/main" val="507778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Community Stigma Scales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966796"/>
            <a:ext cx="7601415" cy="2924407"/>
          </a:xfrm>
        </p:spPr>
        <p:txBody>
          <a:bodyPr/>
          <a:lstStyle/>
          <a:p>
            <a:r>
              <a:rPr lang="en-US" altLang="en-US" sz="1600" dirty="0"/>
              <a:t>These scales measure the level of abortion stigma that exists at the community level</a:t>
            </a:r>
          </a:p>
          <a:p>
            <a:r>
              <a:rPr lang="en-US" altLang="en-US" sz="1600" dirty="0"/>
              <a:t>Consist of a series of statements that respondents are asked whether they agree with (5-item Likert scale from strongly disagree to strongly agree)</a:t>
            </a:r>
          </a:p>
          <a:p>
            <a:r>
              <a:rPr lang="en-US" altLang="en-US" sz="1600" dirty="0"/>
              <a:t>Two well-tested &amp; validated scales exist:</a:t>
            </a:r>
          </a:p>
          <a:p>
            <a:pPr lvl="1"/>
            <a:r>
              <a:rPr lang="en-US" altLang="en-US" sz="1600" dirty="0"/>
              <a:t>Stigmatizing Attitudes and Beliefs Scale (SABAS)</a:t>
            </a:r>
            <a:r>
              <a:rPr lang="en-US" altLang="en-US" sz="1600" baseline="30000" dirty="0"/>
              <a:t>1</a:t>
            </a:r>
            <a:endParaRPr lang="en-US" altLang="en-US" sz="1600" dirty="0"/>
          </a:p>
          <a:p>
            <a:pPr lvl="2"/>
            <a:r>
              <a:rPr lang="en-US" altLang="en-US" sz="1600" dirty="0"/>
              <a:t>18-item scale</a:t>
            </a:r>
          </a:p>
          <a:p>
            <a:pPr lvl="1"/>
            <a:r>
              <a:rPr lang="en-US" altLang="en-US" sz="1600" dirty="0"/>
              <a:t>Community Level Abortion Stigma Scale (CLASS)</a:t>
            </a:r>
            <a:r>
              <a:rPr lang="en-US" altLang="en-US" sz="1600" baseline="30000" dirty="0"/>
              <a:t> 2</a:t>
            </a:r>
            <a:endParaRPr lang="en-US" altLang="en-US" sz="1600" dirty="0"/>
          </a:p>
          <a:p>
            <a:pPr lvl="2"/>
            <a:r>
              <a:rPr lang="en-US" altLang="en-US" sz="1600" dirty="0"/>
              <a:t>23-item scale</a:t>
            </a:r>
          </a:p>
        </p:txBody>
      </p:sp>
      <p:sp>
        <p:nvSpPr>
          <p:cNvPr id="6" name="TextBox 5">
            <a:extLst>
              <a:ext uri="{FF2B5EF4-FFF2-40B4-BE49-F238E27FC236}">
                <a16:creationId xmlns:a16="http://schemas.microsoft.com/office/drawing/2014/main" id="{0033BF02-96EE-29B7-9A11-095E136641B9}"/>
              </a:ext>
            </a:extLst>
          </p:cNvPr>
          <p:cNvSpPr txBox="1"/>
          <p:nvPr/>
        </p:nvSpPr>
        <p:spPr>
          <a:xfrm>
            <a:off x="546538" y="5486400"/>
            <a:ext cx="10363200" cy="692497"/>
          </a:xfrm>
          <a:prstGeom prst="rect">
            <a:avLst/>
          </a:prstGeom>
          <a:noFill/>
        </p:spPr>
        <p:txBody>
          <a:bodyPr wrap="square" rtlCol="0">
            <a:spAutoFit/>
          </a:bodyPr>
          <a:lstStyle/>
          <a:p>
            <a:r>
              <a:rPr lang="en-US" altLang="en-US" sz="1400" baseline="30000" dirty="0"/>
              <a:t>1</a:t>
            </a:r>
            <a:r>
              <a:rPr lang="en-US" sz="1300" dirty="0"/>
              <a:t> </a:t>
            </a:r>
            <a:r>
              <a:rPr lang="en-US" sz="1300" dirty="0" err="1"/>
              <a:t>Shellenberg</a:t>
            </a:r>
            <a:r>
              <a:rPr lang="en-US" sz="1300" dirty="0"/>
              <a:t> KM, et al. Developing a Scale to Measure Stigmatizing Attitudes and Beliefs About Women Who Have Abortions: Results from Ghana and Zambia (2014). Women &amp; Health; 54:599-616</a:t>
            </a:r>
          </a:p>
          <a:p>
            <a:r>
              <a:rPr lang="en-US" altLang="en-US" sz="1400" baseline="30000" dirty="0"/>
              <a:t> 2</a:t>
            </a:r>
            <a:r>
              <a:rPr lang="en-US" sz="1300" dirty="0"/>
              <a:t> </a:t>
            </a:r>
            <a:r>
              <a:rPr lang="en-US" sz="1300" dirty="0" err="1"/>
              <a:t>Sorhaindo</a:t>
            </a:r>
            <a:r>
              <a:rPr lang="en-US" sz="1300" dirty="0"/>
              <a:t> AK, et al. Constructing a validated scale to measure community-level abortion stigma in Mexico (2016). Contraception; 93:421-431</a:t>
            </a:r>
          </a:p>
        </p:txBody>
      </p:sp>
    </p:spTree>
    <p:extLst>
      <p:ext uri="{BB962C8B-B14F-4D97-AF65-F5344CB8AC3E}">
        <p14:creationId xmlns:p14="http://schemas.microsoft.com/office/powerpoint/2010/main" val="96909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woman stick figure clip art">
            <a:extLst>
              <a:ext uri="{FF2B5EF4-FFF2-40B4-BE49-F238E27FC236}">
                <a16:creationId xmlns:a16="http://schemas.microsoft.com/office/drawing/2014/main" id="{A9160A89-2A38-5FA6-9052-06D7E54521E1}"/>
              </a:ext>
            </a:extLst>
          </p:cNvPr>
          <p:cNvSpPr>
            <a:spLocks noChangeAspect="1" noChangeArrowheads="1"/>
          </p:cNvSpPr>
          <p:nvPr/>
        </p:nvSpPr>
        <p:spPr bwMode="auto">
          <a:xfrm>
            <a:off x="1666128" y="107578"/>
            <a:ext cx="349623" cy="3496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BD3D1501-0C9A-F464-D940-965187608D45}"/>
              </a:ext>
            </a:extLst>
          </p:cNvPr>
          <p:cNvSpPr txBox="1">
            <a:spLocks/>
          </p:cNvSpPr>
          <p:nvPr/>
        </p:nvSpPr>
        <p:spPr>
          <a:xfrm>
            <a:off x="2074093" y="602550"/>
            <a:ext cx="8229600" cy="685800"/>
          </a:xfrm>
          <a:prstGeom prst="rect">
            <a:avLst/>
          </a:prstGeom>
          <a:solidFill>
            <a:schemeClr val="bg1"/>
          </a:solidFill>
        </p:spPr>
        <p:txBody>
          <a:bodyPr>
            <a:noAutofit/>
          </a:bodyPr>
          <a:lstStyle>
            <a:lvl1pPr algn="l" defTabSz="914400" rtl="0" eaLnBrk="1" latinLnBrk="0" hangingPunct="1">
              <a:lnSpc>
                <a:spcPct val="10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a:t>Abortion Incidence Complications Methodology (AICM)</a:t>
            </a:r>
            <a:endParaRPr lang="en-US" dirty="0"/>
          </a:p>
        </p:txBody>
      </p:sp>
      <p:pic>
        <p:nvPicPr>
          <p:cNvPr id="10" name="Google Shape;340;p32">
            <a:extLst>
              <a:ext uri="{FF2B5EF4-FFF2-40B4-BE49-F238E27FC236}">
                <a16:creationId xmlns:a16="http://schemas.microsoft.com/office/drawing/2014/main" id="{04DB753F-3FDB-0605-A2FE-88AEBFBFEAD2}"/>
              </a:ext>
            </a:extLst>
          </p:cNvPr>
          <p:cNvPicPr preferRelativeResize="0"/>
          <p:nvPr/>
        </p:nvPicPr>
        <p:blipFill rotWithShape="1">
          <a:blip r:embed="rId3">
            <a:alphaModFix/>
          </a:blip>
          <a:srcRect t="17452"/>
          <a:stretch/>
        </p:blipFill>
        <p:spPr>
          <a:xfrm>
            <a:off x="1278217" y="1823306"/>
            <a:ext cx="7005637" cy="4708455"/>
          </a:xfrm>
          <a:prstGeom prst="rect">
            <a:avLst/>
          </a:prstGeom>
          <a:noFill/>
          <a:ln>
            <a:noFill/>
          </a:ln>
        </p:spPr>
      </p:pic>
      <p:pic>
        <p:nvPicPr>
          <p:cNvPr id="11" name="Google Shape;341;p32" descr="Woman stick figure clipart">
            <a:extLst>
              <a:ext uri="{FF2B5EF4-FFF2-40B4-BE49-F238E27FC236}">
                <a16:creationId xmlns:a16="http://schemas.microsoft.com/office/drawing/2014/main" id="{2087D261-14F7-811F-DE5C-E5F84A2F96A5}"/>
              </a:ext>
            </a:extLst>
          </p:cNvPr>
          <p:cNvPicPr preferRelativeResize="0"/>
          <p:nvPr/>
        </p:nvPicPr>
        <p:blipFill rotWithShape="1">
          <a:blip r:embed="rId4">
            <a:alphaModFix/>
          </a:blip>
          <a:srcRect/>
          <a:stretch/>
        </p:blipFill>
        <p:spPr>
          <a:xfrm>
            <a:off x="5924036" y="3648861"/>
            <a:ext cx="436563" cy="928688"/>
          </a:xfrm>
          <a:prstGeom prst="rect">
            <a:avLst/>
          </a:prstGeom>
          <a:noFill/>
          <a:ln>
            <a:noFill/>
          </a:ln>
        </p:spPr>
      </p:pic>
      <p:pic>
        <p:nvPicPr>
          <p:cNvPr id="12" name="Google Shape;343;p32" descr="Woman stick figure clipart">
            <a:extLst>
              <a:ext uri="{FF2B5EF4-FFF2-40B4-BE49-F238E27FC236}">
                <a16:creationId xmlns:a16="http://schemas.microsoft.com/office/drawing/2014/main" id="{61BFA72F-8244-639B-4B04-4E3191D1AE43}"/>
              </a:ext>
            </a:extLst>
          </p:cNvPr>
          <p:cNvPicPr preferRelativeResize="0"/>
          <p:nvPr/>
        </p:nvPicPr>
        <p:blipFill rotWithShape="1">
          <a:blip r:embed="rId4">
            <a:alphaModFix/>
          </a:blip>
          <a:srcRect/>
          <a:stretch/>
        </p:blipFill>
        <p:spPr>
          <a:xfrm>
            <a:off x="4955661" y="2050249"/>
            <a:ext cx="436563" cy="927100"/>
          </a:xfrm>
          <a:prstGeom prst="rect">
            <a:avLst/>
          </a:prstGeom>
          <a:noFill/>
          <a:ln>
            <a:noFill/>
          </a:ln>
        </p:spPr>
      </p:pic>
      <p:pic>
        <p:nvPicPr>
          <p:cNvPr id="13" name="Google Shape;344;p32" descr="Woman stick figure clipart">
            <a:extLst>
              <a:ext uri="{FF2B5EF4-FFF2-40B4-BE49-F238E27FC236}">
                <a16:creationId xmlns:a16="http://schemas.microsoft.com/office/drawing/2014/main" id="{5B47D01E-6066-947C-2324-AC520F6847D0}"/>
              </a:ext>
            </a:extLst>
          </p:cNvPr>
          <p:cNvPicPr preferRelativeResize="0"/>
          <p:nvPr/>
        </p:nvPicPr>
        <p:blipFill rotWithShape="1">
          <a:blip r:embed="rId4">
            <a:alphaModFix/>
          </a:blip>
          <a:srcRect/>
          <a:stretch/>
        </p:blipFill>
        <p:spPr>
          <a:xfrm>
            <a:off x="4344474" y="3725061"/>
            <a:ext cx="436562" cy="928688"/>
          </a:xfrm>
          <a:prstGeom prst="rect">
            <a:avLst/>
          </a:prstGeom>
          <a:noFill/>
          <a:ln>
            <a:noFill/>
          </a:ln>
        </p:spPr>
      </p:pic>
      <p:sp>
        <p:nvSpPr>
          <p:cNvPr id="14" name="Google Shape;345;p32">
            <a:extLst>
              <a:ext uri="{FF2B5EF4-FFF2-40B4-BE49-F238E27FC236}">
                <a16:creationId xmlns:a16="http://schemas.microsoft.com/office/drawing/2014/main" id="{2759FCE8-9496-B72C-9472-1478855D0D39}"/>
              </a:ext>
            </a:extLst>
          </p:cNvPr>
          <p:cNvSpPr txBox="1"/>
          <p:nvPr/>
        </p:nvSpPr>
        <p:spPr>
          <a:xfrm>
            <a:off x="6246299" y="1586699"/>
            <a:ext cx="2189162" cy="1290637"/>
          </a:xfrm>
          <a:prstGeom prst="rect">
            <a:avLst/>
          </a:prstGeom>
          <a:solidFill>
            <a:srgbClr val="FFFFFF"/>
          </a:solidFill>
          <a:ln w="9525" cap="flat" cmpd="sng">
            <a:no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99"/>
              <a:buFont typeface="Arial"/>
              <a:buNone/>
            </a:pPr>
            <a:r>
              <a:rPr lang="en-US" sz="1999" b="0" i="0" u="none" strike="noStrike" cap="none" dirty="0">
                <a:solidFill>
                  <a:srgbClr val="000000"/>
                </a:solidFill>
                <a:latin typeface="Calibri"/>
                <a:ea typeface="Calibri"/>
                <a:cs typeface="Calibri"/>
                <a:sym typeface="Calibri"/>
              </a:rPr>
              <a:t>Have complications from abortion; receives care in health facilities</a:t>
            </a:r>
            <a:endParaRPr sz="1400" b="0" i="0" u="none" strike="noStrike" cap="none" dirty="0">
              <a:solidFill>
                <a:srgbClr val="000000"/>
              </a:solidFill>
              <a:latin typeface="Arial"/>
              <a:ea typeface="Arial"/>
              <a:cs typeface="Arial"/>
              <a:sym typeface="Arial"/>
            </a:endParaRPr>
          </a:p>
        </p:txBody>
      </p:sp>
      <p:cxnSp>
        <p:nvCxnSpPr>
          <p:cNvPr id="15" name="Google Shape;346;p32">
            <a:extLst>
              <a:ext uri="{FF2B5EF4-FFF2-40B4-BE49-F238E27FC236}">
                <a16:creationId xmlns:a16="http://schemas.microsoft.com/office/drawing/2014/main" id="{CEDF1B18-CD97-4FB5-8323-4DE100F46D4B}"/>
              </a:ext>
            </a:extLst>
          </p:cNvPr>
          <p:cNvCxnSpPr>
            <a:cxnSpLocks/>
          </p:cNvCxnSpPr>
          <p:nvPr/>
        </p:nvCxnSpPr>
        <p:spPr>
          <a:xfrm flipH="1" flipV="1">
            <a:off x="6616186" y="4291799"/>
            <a:ext cx="458787" cy="669925"/>
          </a:xfrm>
          <a:prstGeom prst="straightConnector1">
            <a:avLst/>
          </a:prstGeom>
          <a:noFill/>
          <a:ln w="76200" cap="flat" cmpd="sng">
            <a:solidFill>
              <a:schemeClr val="bg1"/>
            </a:solidFill>
            <a:prstDash val="solid"/>
            <a:miter lim="800000"/>
            <a:headEnd type="none" w="sm" len="sm"/>
            <a:tailEnd type="stealth" w="med" len="med"/>
          </a:ln>
        </p:spPr>
      </p:cxnSp>
      <p:cxnSp>
        <p:nvCxnSpPr>
          <p:cNvPr id="16" name="Google Shape;348;p32">
            <a:extLst>
              <a:ext uri="{FF2B5EF4-FFF2-40B4-BE49-F238E27FC236}">
                <a16:creationId xmlns:a16="http://schemas.microsoft.com/office/drawing/2014/main" id="{66879EF6-4810-EB71-DC35-DC01B068C18F}"/>
              </a:ext>
            </a:extLst>
          </p:cNvPr>
          <p:cNvCxnSpPr/>
          <p:nvPr/>
        </p:nvCxnSpPr>
        <p:spPr>
          <a:xfrm flipH="1">
            <a:off x="5538274" y="2256624"/>
            <a:ext cx="871537" cy="344487"/>
          </a:xfrm>
          <a:prstGeom prst="straightConnector1">
            <a:avLst/>
          </a:prstGeom>
          <a:noFill/>
          <a:ln w="76200" cap="flat" cmpd="sng">
            <a:solidFill>
              <a:srgbClr val="000000"/>
            </a:solidFill>
            <a:prstDash val="solid"/>
            <a:miter lim="800000"/>
            <a:headEnd type="none" w="sm" len="sm"/>
            <a:tailEnd type="stealth" w="med" len="med"/>
          </a:ln>
        </p:spPr>
      </p:cxnSp>
      <p:pic>
        <p:nvPicPr>
          <p:cNvPr id="17" name="Google Shape;349;p32">
            <a:extLst>
              <a:ext uri="{FF2B5EF4-FFF2-40B4-BE49-F238E27FC236}">
                <a16:creationId xmlns:a16="http://schemas.microsoft.com/office/drawing/2014/main" id="{8B857609-4397-9A32-137F-809A352C1325}"/>
              </a:ext>
            </a:extLst>
          </p:cNvPr>
          <p:cNvPicPr preferRelativeResize="0"/>
          <p:nvPr/>
        </p:nvPicPr>
        <p:blipFill rotWithShape="1">
          <a:blip r:embed="rId3">
            <a:alphaModFix/>
          </a:blip>
          <a:srcRect l="77368" t="48800" b="39464"/>
          <a:stretch/>
        </p:blipFill>
        <p:spPr>
          <a:xfrm>
            <a:off x="1958461" y="3701249"/>
            <a:ext cx="1671638" cy="481012"/>
          </a:xfrm>
          <a:prstGeom prst="rect">
            <a:avLst/>
          </a:prstGeom>
          <a:noFill/>
          <a:ln>
            <a:noFill/>
          </a:ln>
        </p:spPr>
      </p:pic>
      <p:pic>
        <p:nvPicPr>
          <p:cNvPr id="18" name="Google Shape;350;p32">
            <a:extLst>
              <a:ext uri="{FF2B5EF4-FFF2-40B4-BE49-F238E27FC236}">
                <a16:creationId xmlns:a16="http://schemas.microsoft.com/office/drawing/2014/main" id="{4D9AE23F-73EE-F210-051D-893C6C7EFF7E}"/>
              </a:ext>
            </a:extLst>
          </p:cNvPr>
          <p:cNvPicPr preferRelativeResize="0"/>
          <p:nvPr/>
        </p:nvPicPr>
        <p:blipFill rotWithShape="1">
          <a:blip r:embed="rId3">
            <a:alphaModFix/>
          </a:blip>
          <a:srcRect l="77368" t="71799" b="15288"/>
          <a:stretch/>
        </p:blipFill>
        <p:spPr>
          <a:xfrm>
            <a:off x="2509324" y="4998236"/>
            <a:ext cx="1862137" cy="528638"/>
          </a:xfrm>
          <a:prstGeom prst="rect">
            <a:avLst/>
          </a:prstGeom>
          <a:noFill/>
          <a:ln>
            <a:noFill/>
          </a:ln>
        </p:spPr>
      </p:pic>
      <p:sp>
        <p:nvSpPr>
          <p:cNvPr id="19" name="Google Shape;351;p32">
            <a:extLst>
              <a:ext uri="{FF2B5EF4-FFF2-40B4-BE49-F238E27FC236}">
                <a16:creationId xmlns:a16="http://schemas.microsoft.com/office/drawing/2014/main" id="{22E33297-F2E7-96C9-FBA7-448188966839}"/>
              </a:ext>
            </a:extLst>
          </p:cNvPr>
          <p:cNvSpPr txBox="1"/>
          <p:nvPr/>
        </p:nvSpPr>
        <p:spPr>
          <a:xfrm>
            <a:off x="6054211" y="4961724"/>
            <a:ext cx="2112963" cy="105251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99"/>
              <a:buFont typeface="Arial"/>
              <a:buNone/>
            </a:pPr>
            <a:r>
              <a:rPr lang="en-US" sz="1999" b="0" i="0" u="none" strike="noStrike" cap="none" dirty="0">
                <a:solidFill>
                  <a:schemeClr val="bg1"/>
                </a:solidFill>
                <a:latin typeface="Calibri"/>
                <a:ea typeface="Calibri"/>
                <a:cs typeface="Calibri"/>
                <a:sym typeface="Calibri"/>
              </a:rPr>
              <a:t>Have no complications from abortion</a:t>
            </a:r>
            <a:endParaRPr sz="1400" b="0" i="0" u="none" strike="noStrike" cap="none" dirty="0">
              <a:solidFill>
                <a:schemeClr val="bg1"/>
              </a:solidFill>
              <a:latin typeface="Arial"/>
              <a:ea typeface="Arial"/>
              <a:cs typeface="Arial"/>
              <a:sym typeface="Arial"/>
            </a:endParaRPr>
          </a:p>
        </p:txBody>
      </p:sp>
      <p:sp>
        <p:nvSpPr>
          <p:cNvPr id="20" name="Google Shape;352;p32">
            <a:extLst>
              <a:ext uri="{FF2B5EF4-FFF2-40B4-BE49-F238E27FC236}">
                <a16:creationId xmlns:a16="http://schemas.microsoft.com/office/drawing/2014/main" id="{D6EE1ADD-403F-BF30-29DE-C88AA93A5180}"/>
              </a:ext>
            </a:extLst>
          </p:cNvPr>
          <p:cNvSpPr txBox="1"/>
          <p:nvPr/>
        </p:nvSpPr>
        <p:spPr>
          <a:xfrm>
            <a:off x="1505625" y="5024430"/>
            <a:ext cx="2697038" cy="927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99"/>
              <a:buFont typeface="Arial"/>
              <a:buNone/>
            </a:pPr>
            <a:r>
              <a:rPr lang="en-US" sz="1999" b="0" i="0" u="none" strike="noStrike" cap="none" dirty="0">
                <a:solidFill>
                  <a:schemeClr val="bg1"/>
                </a:solidFill>
                <a:latin typeface="Calibri"/>
                <a:ea typeface="Calibri"/>
                <a:cs typeface="Calibri"/>
                <a:sym typeface="Calibri"/>
              </a:rPr>
              <a:t>Have complications from abortion but are untreated / not seen in health facilities</a:t>
            </a:r>
            <a:endParaRPr sz="1400" b="0" i="0" u="none" strike="noStrike" cap="none" dirty="0">
              <a:solidFill>
                <a:schemeClr val="bg1"/>
              </a:solidFill>
              <a:latin typeface="Arial"/>
              <a:ea typeface="Arial"/>
              <a:cs typeface="Arial"/>
              <a:sym typeface="Arial"/>
            </a:endParaRPr>
          </a:p>
        </p:txBody>
      </p:sp>
      <p:sp>
        <p:nvSpPr>
          <p:cNvPr id="21" name="Google Shape;353;p32">
            <a:extLst>
              <a:ext uri="{FF2B5EF4-FFF2-40B4-BE49-F238E27FC236}">
                <a16:creationId xmlns:a16="http://schemas.microsoft.com/office/drawing/2014/main" id="{08CDFC83-9058-8602-112F-66244EB44C43}"/>
              </a:ext>
            </a:extLst>
          </p:cNvPr>
          <p:cNvSpPr/>
          <p:nvPr/>
        </p:nvSpPr>
        <p:spPr>
          <a:xfrm>
            <a:off x="8406886" y="1547011"/>
            <a:ext cx="436563" cy="1439863"/>
          </a:xfrm>
          <a:prstGeom prst="rightBrace">
            <a:avLst>
              <a:gd name="adj1" fmla="val 8333"/>
              <a:gd name="adj2" fmla="val 50000"/>
            </a:avLst>
          </a:prstGeom>
          <a:noFill/>
          <a:ln w="12700" cap="flat" cmpd="sng">
            <a:solidFill>
              <a:schemeClr val="tx1">
                <a:lumMod val="85000"/>
                <a:lumOff val="1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354;p32">
            <a:extLst>
              <a:ext uri="{FF2B5EF4-FFF2-40B4-BE49-F238E27FC236}">
                <a16:creationId xmlns:a16="http://schemas.microsoft.com/office/drawing/2014/main" id="{A9308DF9-14C7-011A-A95D-F263E19E2AE1}"/>
              </a:ext>
            </a:extLst>
          </p:cNvPr>
          <p:cNvSpPr/>
          <p:nvPr/>
        </p:nvSpPr>
        <p:spPr>
          <a:xfrm>
            <a:off x="8411038" y="3067198"/>
            <a:ext cx="432411" cy="3379754"/>
          </a:xfrm>
          <a:prstGeom prst="rightBrace">
            <a:avLst>
              <a:gd name="adj1" fmla="val 8333"/>
              <a:gd name="adj2" fmla="val 50296"/>
            </a:avLst>
          </a:prstGeom>
          <a:noFill/>
          <a:ln w="12700" cap="flat" cmpd="sng">
            <a:solidFill>
              <a:schemeClr val="tx1">
                <a:lumMod val="85000"/>
                <a:lumOff val="1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355;p32">
            <a:extLst>
              <a:ext uri="{FF2B5EF4-FFF2-40B4-BE49-F238E27FC236}">
                <a16:creationId xmlns:a16="http://schemas.microsoft.com/office/drawing/2014/main" id="{9344EC49-378F-EB19-032C-F870256A7612}"/>
              </a:ext>
            </a:extLst>
          </p:cNvPr>
          <p:cNvSpPr/>
          <p:nvPr/>
        </p:nvSpPr>
        <p:spPr>
          <a:xfrm>
            <a:off x="8846150" y="1641467"/>
            <a:ext cx="2451100" cy="1250950"/>
          </a:xfrm>
          <a:prstGeom prst="rect">
            <a:avLst/>
          </a:prstGeom>
          <a:no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1"/>
              <a:buFont typeface="Arial"/>
              <a:buNone/>
            </a:pPr>
            <a:r>
              <a:rPr lang="en-US" sz="2201" b="0" i="0" u="none" strike="noStrike" cap="none" dirty="0">
                <a:solidFill>
                  <a:srgbClr val="000000"/>
                </a:solidFill>
                <a:latin typeface="Calibri"/>
                <a:ea typeface="Calibri"/>
                <a:cs typeface="Calibri"/>
                <a:sym typeface="Calibri"/>
              </a:rPr>
              <a:t>Estimated from HFS</a:t>
            </a:r>
            <a:endParaRPr sz="1400" b="0" i="0" u="none" strike="noStrike" cap="none" dirty="0">
              <a:solidFill>
                <a:srgbClr val="000000"/>
              </a:solidFill>
              <a:latin typeface="Arial"/>
              <a:ea typeface="Arial"/>
              <a:cs typeface="Arial"/>
              <a:sym typeface="Arial"/>
            </a:endParaRPr>
          </a:p>
        </p:txBody>
      </p:sp>
      <p:sp>
        <p:nvSpPr>
          <p:cNvPr id="24" name="Google Shape;356;p32">
            <a:extLst>
              <a:ext uri="{FF2B5EF4-FFF2-40B4-BE49-F238E27FC236}">
                <a16:creationId xmlns:a16="http://schemas.microsoft.com/office/drawing/2014/main" id="{01169893-F7F6-D512-18D2-DB6B1DB0B8FE}"/>
              </a:ext>
            </a:extLst>
          </p:cNvPr>
          <p:cNvSpPr/>
          <p:nvPr/>
        </p:nvSpPr>
        <p:spPr>
          <a:xfrm>
            <a:off x="8877900" y="4132393"/>
            <a:ext cx="2387600" cy="1249363"/>
          </a:xfrm>
          <a:prstGeom prst="rect">
            <a:avLst/>
          </a:prstGeom>
          <a:no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1"/>
              <a:buFont typeface="Arial"/>
              <a:buNone/>
            </a:pPr>
            <a:r>
              <a:rPr lang="en-US" sz="2201" b="0" i="0" u="none" strike="noStrike" cap="none" dirty="0">
                <a:solidFill>
                  <a:srgbClr val="000000"/>
                </a:solidFill>
                <a:latin typeface="Calibri"/>
                <a:ea typeface="Calibri"/>
                <a:cs typeface="Calibri"/>
                <a:sym typeface="Calibri"/>
              </a:rPr>
              <a:t>Estimated using KIS</a:t>
            </a:r>
            <a:endParaRPr sz="1400" b="0" i="0" u="none" strike="noStrike" cap="none" dirty="0">
              <a:solidFill>
                <a:srgbClr val="000000"/>
              </a:solidFill>
              <a:latin typeface="Arial"/>
              <a:ea typeface="Arial"/>
              <a:cs typeface="Arial"/>
              <a:sym typeface="Arial"/>
            </a:endParaRPr>
          </a:p>
        </p:txBody>
      </p:sp>
      <p:pic>
        <p:nvPicPr>
          <p:cNvPr id="25" name="Picture 2" descr="health facility Icon 3880352">
            <a:extLst>
              <a:ext uri="{FF2B5EF4-FFF2-40B4-BE49-F238E27FC236}">
                <a16:creationId xmlns:a16="http://schemas.microsoft.com/office/drawing/2014/main" id="{739992B7-3881-2A1C-A830-C44096C041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7108" y="1979477"/>
            <a:ext cx="505080" cy="5050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leader Icon 2257698">
            <a:extLst>
              <a:ext uri="{FF2B5EF4-FFF2-40B4-BE49-F238E27FC236}">
                <a16:creationId xmlns:a16="http://schemas.microsoft.com/office/drawing/2014/main" id="{BE53C016-DBDC-485B-46FB-64F89B96B6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00490" y="4456643"/>
            <a:ext cx="505081" cy="50508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Google Shape;347;p32">
            <a:extLst>
              <a:ext uri="{FF2B5EF4-FFF2-40B4-BE49-F238E27FC236}">
                <a16:creationId xmlns:a16="http://schemas.microsoft.com/office/drawing/2014/main" id="{D4D80AD3-3459-49BF-C05F-D3BCE7B1C42A}"/>
              </a:ext>
            </a:extLst>
          </p:cNvPr>
          <p:cNvCxnSpPr/>
          <p:nvPr/>
        </p:nvCxnSpPr>
        <p:spPr>
          <a:xfrm rot="10800000" flipH="1">
            <a:off x="3282833" y="4739474"/>
            <a:ext cx="766763" cy="254000"/>
          </a:xfrm>
          <a:prstGeom prst="straightConnector1">
            <a:avLst/>
          </a:prstGeom>
          <a:noFill/>
          <a:ln w="76200" cap="flat" cmpd="sng">
            <a:solidFill>
              <a:schemeClr val="bg1"/>
            </a:solidFill>
            <a:prstDash val="solid"/>
            <a:miter lim="800000"/>
            <a:headEnd type="none" w="sm" len="sm"/>
            <a:tailEnd type="stealth" w="med" len="med"/>
          </a:ln>
        </p:spPr>
      </p:cxnSp>
      <p:pic>
        <p:nvPicPr>
          <p:cNvPr id="28" name="Google Shape;344;p32" descr="Woman stick figure clipart">
            <a:extLst>
              <a:ext uri="{FF2B5EF4-FFF2-40B4-BE49-F238E27FC236}">
                <a16:creationId xmlns:a16="http://schemas.microsoft.com/office/drawing/2014/main" id="{0CC949A1-6707-5816-4E63-FD513B9F4404}"/>
              </a:ext>
            </a:extLst>
          </p:cNvPr>
          <p:cNvPicPr preferRelativeResize="0"/>
          <p:nvPr/>
        </p:nvPicPr>
        <p:blipFill rotWithShape="1">
          <a:blip r:embed="rId4">
            <a:alphaModFix/>
          </a:blip>
          <a:srcRect/>
          <a:stretch/>
        </p:blipFill>
        <p:spPr>
          <a:xfrm>
            <a:off x="4810015" y="4453068"/>
            <a:ext cx="436562" cy="928688"/>
          </a:xfrm>
          <a:prstGeom prst="rect">
            <a:avLst/>
          </a:prstGeom>
          <a:noFill/>
          <a:ln>
            <a:noFill/>
          </a:ln>
        </p:spPr>
      </p:pic>
    </p:spTree>
    <p:extLst>
      <p:ext uri="{BB962C8B-B14F-4D97-AF65-F5344CB8AC3E}">
        <p14:creationId xmlns:p14="http://schemas.microsoft.com/office/powerpoint/2010/main" val="337134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P spid="21" grpId="0" animBg="1"/>
      <p:bldP spid="22" grpId="0" animBg="1"/>
      <p:bldP spid="23" grpId="0"/>
      <p:bldP spid="2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FA7168-8D1A-7C08-38B5-7EDDB7A81BA5}"/>
              </a:ext>
            </a:extLst>
          </p:cNvPr>
          <p:cNvSpPr/>
          <p:nvPr/>
        </p:nvSpPr>
        <p:spPr>
          <a:xfrm>
            <a:off x="6122894" y="1324302"/>
            <a:ext cx="5648692" cy="4950373"/>
          </a:xfrm>
          <a:prstGeom prst="rect">
            <a:avLst/>
          </a:prstGeom>
          <a:solidFill>
            <a:srgbClr val="6CA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298719-244E-C43E-B935-646C7CFAE822}"/>
              </a:ext>
            </a:extLst>
          </p:cNvPr>
          <p:cNvSpPr/>
          <p:nvPr/>
        </p:nvSpPr>
        <p:spPr>
          <a:xfrm>
            <a:off x="336331" y="1324303"/>
            <a:ext cx="5520218" cy="4950373"/>
          </a:xfrm>
          <a:prstGeom prst="rect">
            <a:avLst/>
          </a:prstGeom>
          <a:solidFill>
            <a:srgbClr val="43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1359892" y="1655826"/>
            <a:ext cx="3555723" cy="657458"/>
          </a:xfrm>
        </p:spPr>
        <p:txBody>
          <a:bodyPr/>
          <a:lstStyle/>
          <a:p>
            <a:pPr marL="0" indent="0">
              <a:buNone/>
            </a:pPr>
            <a:r>
              <a:rPr lang="en-US" altLang="en-US" b="1" dirty="0">
                <a:solidFill>
                  <a:schemeClr val="bg1"/>
                </a:solidFill>
              </a:rPr>
              <a:t>Example items from SABAS</a:t>
            </a:r>
          </a:p>
        </p:txBody>
      </p:sp>
      <p:pic>
        <p:nvPicPr>
          <p:cNvPr id="8" name="Picture 7">
            <a:extLst>
              <a:ext uri="{FF2B5EF4-FFF2-40B4-BE49-F238E27FC236}">
                <a16:creationId xmlns:a16="http://schemas.microsoft.com/office/drawing/2014/main" id="{502BBB01-CE43-2694-D617-014F563BD2B9}"/>
              </a:ext>
            </a:extLst>
          </p:cNvPr>
          <p:cNvPicPr>
            <a:picLocks noChangeAspect="1"/>
          </p:cNvPicPr>
          <p:nvPr/>
        </p:nvPicPr>
        <p:blipFill>
          <a:blip r:embed="rId3"/>
          <a:stretch>
            <a:fillRect/>
          </a:stretch>
        </p:blipFill>
        <p:spPr>
          <a:xfrm>
            <a:off x="6261384" y="2729356"/>
            <a:ext cx="5390378" cy="2620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B0BEEA4D-4392-58B4-94EF-689809CEA5DC}"/>
              </a:ext>
            </a:extLst>
          </p:cNvPr>
          <p:cNvPicPr>
            <a:picLocks noChangeAspect="1"/>
          </p:cNvPicPr>
          <p:nvPr/>
        </p:nvPicPr>
        <p:blipFill>
          <a:blip r:embed="rId4"/>
          <a:stretch>
            <a:fillRect/>
          </a:stretch>
        </p:blipFill>
        <p:spPr>
          <a:xfrm>
            <a:off x="613808" y="2573134"/>
            <a:ext cx="4981931" cy="3112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ontent Placeholder 3">
            <a:extLst>
              <a:ext uri="{FF2B5EF4-FFF2-40B4-BE49-F238E27FC236}">
                <a16:creationId xmlns:a16="http://schemas.microsoft.com/office/drawing/2014/main" id="{AF9F16D9-CA07-3CAF-31B5-402AF2722289}"/>
              </a:ext>
            </a:extLst>
          </p:cNvPr>
          <p:cNvSpPr txBox="1">
            <a:spLocks/>
          </p:cNvSpPr>
          <p:nvPr/>
        </p:nvSpPr>
        <p:spPr>
          <a:xfrm>
            <a:off x="7169378" y="1655826"/>
            <a:ext cx="3555723" cy="657458"/>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b="1" dirty="0">
                <a:solidFill>
                  <a:schemeClr val="bg1"/>
                </a:solidFill>
              </a:rPr>
              <a:t>Example items from CLASS</a:t>
            </a:r>
          </a:p>
        </p:txBody>
      </p:sp>
    </p:spTree>
    <p:extLst>
      <p:ext uri="{BB962C8B-B14F-4D97-AF65-F5344CB8AC3E}">
        <p14:creationId xmlns:p14="http://schemas.microsoft.com/office/powerpoint/2010/main" val="12030531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Individual Level Abortion Stigma Scale (ILAS)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3042232" y="1901746"/>
            <a:ext cx="4022208" cy="2924407"/>
          </a:xfrm>
        </p:spPr>
        <p:txBody>
          <a:bodyPr/>
          <a:lstStyle/>
          <a:p>
            <a:r>
              <a:rPr lang="en-US" altLang="en-US" sz="1600" dirty="0"/>
              <a:t>To be used among women who have had an abortion</a:t>
            </a:r>
          </a:p>
          <a:p>
            <a:r>
              <a:rPr lang="en-US" altLang="en-US" sz="1600" dirty="0"/>
              <a:t>20-item scale</a:t>
            </a:r>
          </a:p>
          <a:p>
            <a:r>
              <a:rPr lang="en-US" altLang="en-US" sz="1600" dirty="0"/>
              <a:t>Scale includes statements about worries about judgement, isolation, judgment, and community condemnation</a:t>
            </a:r>
          </a:p>
        </p:txBody>
      </p:sp>
      <p:sp>
        <p:nvSpPr>
          <p:cNvPr id="6" name="TextBox 5">
            <a:extLst>
              <a:ext uri="{FF2B5EF4-FFF2-40B4-BE49-F238E27FC236}">
                <a16:creationId xmlns:a16="http://schemas.microsoft.com/office/drawing/2014/main" id="{0033BF02-96EE-29B7-9A11-095E136641B9}"/>
              </a:ext>
            </a:extLst>
          </p:cNvPr>
          <p:cNvSpPr txBox="1"/>
          <p:nvPr/>
        </p:nvSpPr>
        <p:spPr>
          <a:xfrm>
            <a:off x="546538" y="5782332"/>
            <a:ext cx="10363200" cy="492443"/>
          </a:xfrm>
          <a:prstGeom prst="rect">
            <a:avLst/>
          </a:prstGeom>
          <a:noFill/>
        </p:spPr>
        <p:txBody>
          <a:bodyPr wrap="square" rtlCol="0">
            <a:spAutoFit/>
          </a:bodyPr>
          <a:lstStyle/>
          <a:p>
            <a:r>
              <a:rPr lang="en-US" sz="1300" dirty="0"/>
              <a:t>Cockrill et al. The Stigma of Having an Abortion: Development of a Scale and Characteristics of Women Experiencing Abortion Stigma (2013). Perspectives on Sexual and Reproductive Health; 45(2):79-88.</a:t>
            </a:r>
          </a:p>
        </p:txBody>
      </p:sp>
      <p:pic>
        <p:nvPicPr>
          <p:cNvPr id="5" name="Picture 4">
            <a:extLst>
              <a:ext uri="{FF2B5EF4-FFF2-40B4-BE49-F238E27FC236}">
                <a16:creationId xmlns:a16="http://schemas.microsoft.com/office/drawing/2014/main" id="{0900BB56-26F2-B3C4-7633-5FFB06FC1224}"/>
              </a:ext>
            </a:extLst>
          </p:cNvPr>
          <p:cNvPicPr>
            <a:picLocks noChangeAspect="1"/>
          </p:cNvPicPr>
          <p:nvPr/>
        </p:nvPicPr>
        <p:blipFill>
          <a:blip r:embed="rId3"/>
          <a:stretch>
            <a:fillRect/>
          </a:stretch>
        </p:blipFill>
        <p:spPr>
          <a:xfrm>
            <a:off x="7133270" y="1825857"/>
            <a:ext cx="3545240" cy="3545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15254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Abortion Provider Stigma Scale (APSS)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3042231" y="1901746"/>
            <a:ext cx="6490651" cy="2924407"/>
          </a:xfrm>
        </p:spPr>
        <p:txBody>
          <a:bodyPr/>
          <a:lstStyle/>
          <a:p>
            <a:r>
              <a:rPr lang="en-US" altLang="en-US" sz="1600" dirty="0"/>
              <a:t>To be used among abortion providers</a:t>
            </a:r>
          </a:p>
          <a:p>
            <a:r>
              <a:rPr lang="en-US" altLang="en-US" sz="1600" dirty="0"/>
              <a:t>35-item scale</a:t>
            </a:r>
          </a:p>
          <a:p>
            <a:r>
              <a:rPr lang="en-US" altLang="en-US" sz="1600" dirty="0"/>
              <a:t>Scale includes statements about experiences of workplace, community, and family stigma</a:t>
            </a:r>
          </a:p>
        </p:txBody>
      </p:sp>
      <p:sp>
        <p:nvSpPr>
          <p:cNvPr id="6" name="TextBox 5">
            <a:extLst>
              <a:ext uri="{FF2B5EF4-FFF2-40B4-BE49-F238E27FC236}">
                <a16:creationId xmlns:a16="http://schemas.microsoft.com/office/drawing/2014/main" id="{0033BF02-96EE-29B7-9A11-095E136641B9}"/>
              </a:ext>
            </a:extLst>
          </p:cNvPr>
          <p:cNvSpPr txBox="1"/>
          <p:nvPr/>
        </p:nvSpPr>
        <p:spPr>
          <a:xfrm>
            <a:off x="546538" y="5782332"/>
            <a:ext cx="10363200" cy="492443"/>
          </a:xfrm>
          <a:prstGeom prst="rect">
            <a:avLst/>
          </a:prstGeom>
          <a:noFill/>
        </p:spPr>
        <p:txBody>
          <a:bodyPr wrap="square" rtlCol="0">
            <a:spAutoFit/>
          </a:bodyPr>
          <a:lstStyle/>
          <a:p>
            <a:r>
              <a:rPr lang="en-US" sz="1300" dirty="0"/>
              <a:t>Martin LA, et al. Evaluation of Abortion Stigma in the Workforce: Development of the Revised Abortion Providers Stigma Scale (2017). Reproductive Health; 28(1):59-67</a:t>
            </a:r>
          </a:p>
        </p:txBody>
      </p:sp>
    </p:spTree>
    <p:extLst>
      <p:ext uri="{BB962C8B-B14F-4D97-AF65-F5344CB8AC3E}">
        <p14:creationId xmlns:p14="http://schemas.microsoft.com/office/powerpoint/2010/main" val="22424172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Qualitative Methods</a:t>
            </a:r>
          </a:p>
        </p:txBody>
      </p:sp>
    </p:spTree>
    <p:extLst>
      <p:ext uri="{BB962C8B-B14F-4D97-AF65-F5344CB8AC3E}">
        <p14:creationId xmlns:p14="http://schemas.microsoft.com/office/powerpoint/2010/main" val="37872780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Qualitative Methods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p:txBody>
          <a:bodyPr/>
          <a:lstStyle/>
          <a:p>
            <a:pPr marL="0" indent="0">
              <a:buNone/>
            </a:pPr>
            <a:r>
              <a:rPr lang="en-US" dirty="0"/>
              <a:t>Are useful when:</a:t>
            </a:r>
          </a:p>
          <a:p>
            <a:r>
              <a:rPr lang="en-US" dirty="0"/>
              <a:t>The question is “how” or “why” and not “how many,” including the details and dynamics of events rather than quantification</a:t>
            </a:r>
          </a:p>
          <a:p>
            <a:r>
              <a:rPr lang="en-US" dirty="0"/>
              <a:t>The subject matter of interest is sensitive</a:t>
            </a:r>
          </a:p>
          <a:p>
            <a:r>
              <a:rPr lang="en-US" dirty="0"/>
              <a:t>When the researcher desires to use open-ended questions to gather more descriptive data</a:t>
            </a:r>
          </a:p>
          <a:p>
            <a:r>
              <a:rPr lang="en-US" dirty="0"/>
              <a:t>When very little is known about a subject and thus requires exploration</a:t>
            </a:r>
          </a:p>
          <a:p>
            <a:endParaRPr lang="en-US" dirty="0"/>
          </a:p>
          <a:p>
            <a:endParaRPr lang="en-US" dirty="0">
              <a:solidFill>
                <a:srgbClr val="000000"/>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24292382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Types of Qualitative Data</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p:txBody>
          <a:bodyPr/>
          <a:lstStyle/>
          <a:p>
            <a:r>
              <a:rPr lang="en-ZA" altLang="en-US" sz="1800" dirty="0">
                <a:solidFill>
                  <a:srgbClr val="000000"/>
                </a:solidFill>
              </a:rPr>
              <a:t>Observation - Semi-Structured and Unstructured </a:t>
            </a:r>
          </a:p>
          <a:p>
            <a:r>
              <a:rPr lang="en-ZA" altLang="en-US" sz="1800" dirty="0">
                <a:solidFill>
                  <a:srgbClr val="000000"/>
                </a:solidFill>
              </a:rPr>
              <a:t>Field Notes - Detailed descriptions of contexts and/or interventions</a:t>
            </a:r>
            <a:endParaRPr lang="en-US" altLang="en-US" sz="1800" dirty="0">
              <a:solidFill>
                <a:srgbClr val="000000"/>
              </a:solidFill>
            </a:endParaRPr>
          </a:p>
          <a:p>
            <a:r>
              <a:rPr lang="en-ZA" altLang="en-US" sz="1800" b="1" dirty="0">
                <a:solidFill>
                  <a:srgbClr val="000000"/>
                </a:solidFill>
              </a:rPr>
              <a:t>Interviews</a:t>
            </a:r>
            <a:r>
              <a:rPr lang="en-ZA" altLang="en-US" sz="1800" dirty="0">
                <a:solidFill>
                  <a:srgbClr val="000000"/>
                </a:solidFill>
              </a:rPr>
              <a:t> - Semi-structured and in-depth interviews </a:t>
            </a:r>
            <a:endParaRPr lang="en-US" altLang="en-US" sz="1800" dirty="0">
              <a:solidFill>
                <a:srgbClr val="000000"/>
              </a:solidFill>
            </a:endParaRPr>
          </a:p>
          <a:p>
            <a:r>
              <a:rPr lang="en-ZA" altLang="en-US" sz="1800" b="1" dirty="0">
                <a:solidFill>
                  <a:srgbClr val="000000"/>
                </a:solidFill>
              </a:rPr>
              <a:t>Focus Group Discussions</a:t>
            </a:r>
            <a:endParaRPr lang="en-US" altLang="en-US" sz="1800" b="1" dirty="0">
              <a:solidFill>
                <a:srgbClr val="000000"/>
              </a:solidFill>
            </a:endParaRPr>
          </a:p>
          <a:p>
            <a:r>
              <a:rPr lang="en-ZA" altLang="en-US" sz="1800" dirty="0">
                <a:solidFill>
                  <a:srgbClr val="000000"/>
                </a:solidFill>
              </a:rPr>
              <a:t>Surveys - Open ended questions and written comments from questionnaires</a:t>
            </a:r>
            <a:endParaRPr lang="en-US" altLang="en-US" sz="1800" dirty="0">
              <a:solidFill>
                <a:srgbClr val="000000"/>
              </a:solidFill>
            </a:endParaRPr>
          </a:p>
          <a:p>
            <a:r>
              <a:rPr lang="en-ZA" altLang="en-US" sz="1800" dirty="0">
                <a:solidFill>
                  <a:srgbClr val="000000"/>
                </a:solidFill>
              </a:rPr>
              <a:t>Document analysis</a:t>
            </a:r>
            <a:endParaRPr lang="en-US" altLang="en-US" sz="1800" dirty="0">
              <a:solidFill>
                <a:srgbClr val="000000"/>
              </a:solidFill>
            </a:endParaRPr>
          </a:p>
          <a:p>
            <a:endParaRPr lang="en-US" altLang="en-US" dirty="0"/>
          </a:p>
        </p:txBody>
      </p:sp>
    </p:spTree>
    <p:extLst>
      <p:ext uri="{BB962C8B-B14F-4D97-AF65-F5344CB8AC3E}">
        <p14:creationId xmlns:p14="http://schemas.microsoft.com/office/powerpoint/2010/main" val="1527029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In-depth Interviews (IDIs)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825857"/>
            <a:ext cx="7601415" cy="2924407"/>
          </a:xfrm>
        </p:spPr>
        <p:txBody>
          <a:bodyPr/>
          <a:lstStyle/>
          <a:p>
            <a:r>
              <a:rPr lang="en-US" altLang="en-US" dirty="0"/>
              <a:t>One-on-one interviews</a:t>
            </a:r>
          </a:p>
          <a:p>
            <a:r>
              <a:rPr lang="en-US" altLang="en-US" dirty="0"/>
              <a:t>Discursive and allow the researcher and respondent to explore an issue</a:t>
            </a:r>
          </a:p>
          <a:p>
            <a:r>
              <a:rPr lang="en-US" altLang="en-US" dirty="0"/>
              <a:t>Used to determine individuals' perceptions, opinions, facts and forecasts through detailed open-ended responses to questions</a:t>
            </a:r>
          </a:p>
          <a:p>
            <a:r>
              <a:rPr lang="en-US" altLang="en-US" dirty="0"/>
              <a:t>Interview guides are typically structured in a way such that the first questions help to build rapport between the interviewee and the interviewer, followed by key questions needed to answer the research questions. Often the interview guide contains probing questions to ensure richness of data</a:t>
            </a:r>
          </a:p>
          <a:p>
            <a:r>
              <a:rPr lang="en-US" altLang="en-US" dirty="0"/>
              <a:t>Require trained interviewers for highest quality data</a:t>
            </a:r>
          </a:p>
          <a:p>
            <a:r>
              <a:rPr lang="en-US" altLang="en-US" dirty="0"/>
              <a:t>Discussions are often tape-recorded (with interviewee consent) and transcribed for analysis</a:t>
            </a:r>
          </a:p>
        </p:txBody>
      </p:sp>
    </p:spTree>
    <p:extLst>
      <p:ext uri="{BB962C8B-B14F-4D97-AF65-F5344CB8AC3E}">
        <p14:creationId xmlns:p14="http://schemas.microsoft.com/office/powerpoint/2010/main" val="29781046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Focus Group Discussions (FGDs)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966796"/>
            <a:ext cx="7601415" cy="2924407"/>
          </a:xfrm>
        </p:spPr>
        <p:txBody>
          <a:bodyPr/>
          <a:lstStyle/>
          <a:p>
            <a:r>
              <a:rPr lang="en-US" altLang="en-US" sz="1600" dirty="0"/>
              <a:t>A type of interview in which selected participants meet in small groups to discuss a specific topic (often between 6 and 12 participants)</a:t>
            </a:r>
          </a:p>
          <a:p>
            <a:r>
              <a:rPr lang="en-US" altLang="en-US" sz="1600" dirty="0"/>
              <a:t>Usually, participants in the same group often share some characteristic of interest to the research (adolescents; doctors; people who have an abortion)</a:t>
            </a:r>
          </a:p>
          <a:p>
            <a:r>
              <a:rPr lang="en-US" altLang="en-US" sz="1600" dirty="0"/>
              <a:t>If it is believed that certain characteristics may influence results or willingness to speak on an issue, groups can be divided based on these characteristics (</a:t>
            </a:r>
            <a:r>
              <a:rPr lang="en-US" altLang="en-US" sz="1600" dirty="0" err="1"/>
              <a:t>ie</a:t>
            </a:r>
            <a:r>
              <a:rPr lang="en-US" altLang="en-US" sz="1600" dirty="0"/>
              <a:t>. age, gender)</a:t>
            </a:r>
          </a:p>
          <a:p>
            <a:r>
              <a:rPr lang="en-US" altLang="en-US" sz="1600" dirty="0"/>
              <a:t>Usually, multiple FGDs are needed to ensure good coverage</a:t>
            </a:r>
          </a:p>
          <a:p>
            <a:r>
              <a:rPr lang="en-US" altLang="en-US" sz="1600" dirty="0"/>
              <a:t>Require a very skilled moderator to keep the conversation focused and a note-taker. Discussions are often tape-recorded (with participant consent) and transcribed for analysis</a:t>
            </a:r>
          </a:p>
        </p:txBody>
      </p:sp>
    </p:spTree>
    <p:extLst>
      <p:ext uri="{BB962C8B-B14F-4D97-AF65-F5344CB8AC3E}">
        <p14:creationId xmlns:p14="http://schemas.microsoft.com/office/powerpoint/2010/main" val="24414444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989724"/>
            <a:ext cx="7601415" cy="657457"/>
          </a:xfrm>
        </p:spPr>
        <p:txBody>
          <a:bodyPr/>
          <a:lstStyle/>
          <a:p>
            <a:r>
              <a:rPr lang="en-US" dirty="0"/>
              <a:t>IDIs vs. FGDs</a:t>
            </a:r>
          </a:p>
        </p:txBody>
      </p:sp>
      <p:graphicFrame>
        <p:nvGraphicFramePr>
          <p:cNvPr id="6" name="Content Placeholder 5">
            <a:extLst>
              <a:ext uri="{FF2B5EF4-FFF2-40B4-BE49-F238E27FC236}">
                <a16:creationId xmlns:a16="http://schemas.microsoft.com/office/drawing/2014/main" id="{DF434A4F-3881-F3A1-EDD7-A584A3927959}"/>
              </a:ext>
            </a:extLst>
          </p:cNvPr>
          <p:cNvGraphicFramePr>
            <a:graphicFrameLocks noGrp="1"/>
          </p:cNvGraphicFramePr>
          <p:nvPr>
            <p:ph idx="1"/>
          </p:nvPr>
        </p:nvGraphicFramePr>
        <p:xfrm>
          <a:off x="2947639" y="1825857"/>
          <a:ext cx="7268067" cy="305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Left-Right 6">
            <a:extLst>
              <a:ext uri="{FF2B5EF4-FFF2-40B4-BE49-F238E27FC236}">
                <a16:creationId xmlns:a16="http://schemas.microsoft.com/office/drawing/2014/main" id="{74C4960C-80F2-9662-6C36-678F41C6373C}"/>
              </a:ext>
            </a:extLst>
          </p:cNvPr>
          <p:cNvSpPr/>
          <p:nvPr/>
        </p:nvSpPr>
        <p:spPr>
          <a:xfrm>
            <a:off x="3437238" y="4880809"/>
            <a:ext cx="6438805" cy="1156138"/>
          </a:xfrm>
          <a:prstGeom prst="leftRightArrow">
            <a:avLst/>
          </a:prstGeom>
          <a:solidFill>
            <a:srgbClr val="6CA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Oftentimes, researchers employ both FGDs and IDIs to gather group-level data and to dig deeper into certain areas of interest with IDIs</a:t>
            </a:r>
          </a:p>
        </p:txBody>
      </p:sp>
    </p:spTree>
    <p:extLst>
      <p:ext uri="{BB962C8B-B14F-4D97-AF65-F5344CB8AC3E}">
        <p14:creationId xmlns:p14="http://schemas.microsoft.com/office/powerpoint/2010/main" val="13713726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Sampling Considerations for Qualitative Research</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966796"/>
            <a:ext cx="7601415" cy="2924407"/>
          </a:xfrm>
        </p:spPr>
        <p:txBody>
          <a:bodyPr/>
          <a:lstStyle/>
          <a:p>
            <a:r>
              <a:rPr lang="en-US" altLang="en-US" sz="1600" dirty="0"/>
              <a:t>Certain sampling methods are commonly used in qualitative research</a:t>
            </a:r>
          </a:p>
          <a:p>
            <a:pPr lvl="1"/>
            <a:r>
              <a:rPr lang="en-US" altLang="en-US" sz="1600" dirty="0"/>
              <a:t>Purposive sampling</a:t>
            </a:r>
          </a:p>
          <a:p>
            <a:pPr lvl="1"/>
            <a:r>
              <a:rPr lang="en-US" altLang="en-US" sz="1600" dirty="0"/>
              <a:t>Convenience sampling</a:t>
            </a:r>
          </a:p>
          <a:p>
            <a:pPr lvl="1"/>
            <a:r>
              <a:rPr lang="en-US" altLang="en-US" sz="1600" dirty="0"/>
              <a:t>Social network referral methods like respondent-driven sampling and  snowball sampling</a:t>
            </a:r>
          </a:p>
          <a:p>
            <a:r>
              <a:rPr lang="en-US" altLang="en-US" sz="1600" dirty="0"/>
              <a:t>Sampling until </a:t>
            </a:r>
            <a:r>
              <a:rPr lang="en-US" altLang="en-US" sz="1600" b="1" dirty="0"/>
              <a:t>saturation</a:t>
            </a:r>
            <a:endParaRPr lang="en-US" altLang="en-US" sz="1600" dirty="0"/>
          </a:p>
          <a:p>
            <a:pPr lvl="1"/>
            <a:r>
              <a:rPr lang="en-US" altLang="en-US" sz="1600" dirty="0"/>
              <a:t>Saturation is the point at which you’re no longer hearing new information relevant to the research question (</a:t>
            </a:r>
            <a:r>
              <a:rPr lang="en-US" altLang="en-US" sz="1600" dirty="0" err="1"/>
              <a:t>ie</a:t>
            </a:r>
            <a:r>
              <a:rPr lang="en-US" altLang="en-US" sz="1600" dirty="0"/>
              <a:t>. the point at which data becomes redundant)</a:t>
            </a:r>
          </a:p>
          <a:p>
            <a:r>
              <a:rPr lang="en-US" altLang="en-US" sz="1600" dirty="0"/>
              <a:t>Because qualitative research sample sizes are typically smaller than those obtained for quantitative research, findings from qualitative research are less generalizable</a:t>
            </a:r>
          </a:p>
          <a:p>
            <a:pPr lvl="1"/>
            <a:r>
              <a:rPr lang="en-US" altLang="en-US" sz="1600" dirty="0"/>
              <a:t>Researchers must be careful what conclusions they can make about other populations based on qualitative findings</a:t>
            </a:r>
          </a:p>
        </p:txBody>
      </p:sp>
    </p:spTree>
    <p:extLst>
      <p:ext uri="{BB962C8B-B14F-4D97-AF65-F5344CB8AC3E}">
        <p14:creationId xmlns:p14="http://schemas.microsoft.com/office/powerpoint/2010/main" val="379861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EFD3-4DDE-B841-B2C7-B40226903795}"/>
              </a:ext>
            </a:extLst>
          </p:cNvPr>
          <p:cNvSpPr>
            <a:spLocks noGrp="1"/>
          </p:cNvSpPr>
          <p:nvPr>
            <p:ph type="title"/>
          </p:nvPr>
        </p:nvSpPr>
        <p:spPr>
          <a:xfrm>
            <a:off x="3817756" y="505823"/>
            <a:ext cx="5124908" cy="657457"/>
          </a:xfrm>
        </p:spPr>
        <p:txBody>
          <a:bodyPr/>
          <a:lstStyle/>
          <a:p>
            <a:r>
              <a:rPr lang="en-US" dirty="0"/>
              <a:t>Key Data Collection Instruments</a:t>
            </a:r>
          </a:p>
        </p:txBody>
      </p:sp>
      <p:graphicFrame>
        <p:nvGraphicFramePr>
          <p:cNvPr id="9" name="Diagram 8">
            <a:extLst>
              <a:ext uri="{FF2B5EF4-FFF2-40B4-BE49-F238E27FC236}">
                <a16:creationId xmlns:a16="http://schemas.microsoft.com/office/drawing/2014/main" id="{57C75B53-D7D9-05DF-3764-783CDCA66385}"/>
              </a:ext>
            </a:extLst>
          </p:cNvPr>
          <p:cNvGraphicFramePr/>
          <p:nvPr>
            <p:extLst>
              <p:ext uri="{D42A27DB-BD31-4B8C-83A1-F6EECF244321}">
                <p14:modId xmlns:p14="http://schemas.microsoft.com/office/powerpoint/2010/main" val="1917178075"/>
              </p:ext>
            </p:extLst>
          </p:nvPr>
        </p:nvGraphicFramePr>
        <p:xfrm>
          <a:off x="1694577" y="1168400"/>
          <a:ext cx="8943596" cy="5291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1123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Pros and Cons of Qualitative Research</a:t>
            </a:r>
          </a:p>
        </p:txBody>
      </p:sp>
      <p:graphicFrame>
        <p:nvGraphicFramePr>
          <p:cNvPr id="6" name="Content Placeholder 5">
            <a:extLst>
              <a:ext uri="{FF2B5EF4-FFF2-40B4-BE49-F238E27FC236}">
                <a16:creationId xmlns:a16="http://schemas.microsoft.com/office/drawing/2014/main" id="{926CB0CF-D08A-6816-3BF5-FA2D86E79F42}"/>
              </a:ext>
            </a:extLst>
          </p:cNvPr>
          <p:cNvGraphicFramePr>
            <a:graphicFrameLocks noGrp="1"/>
          </p:cNvGraphicFramePr>
          <p:nvPr>
            <p:ph idx="1"/>
          </p:nvPr>
        </p:nvGraphicFramePr>
        <p:xfrm>
          <a:off x="2947988" y="2116138"/>
          <a:ext cx="7600950" cy="2924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34952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891750" y="3063086"/>
            <a:ext cx="3855720" cy="4371974"/>
          </a:xfrm>
        </p:spPr>
        <p:txBody>
          <a:bodyPr>
            <a:normAutofit/>
          </a:bodyPr>
          <a:lstStyle/>
          <a:p>
            <a:r>
              <a:rPr lang="en-US" sz="3600">
                <a:solidFill>
                  <a:schemeClr val="tx2"/>
                </a:solidFill>
              </a:rPr>
              <a:t>Discussion</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6172200" y="804672"/>
            <a:ext cx="5221224" cy="5230368"/>
          </a:xfrm>
        </p:spPr>
        <p:txBody>
          <a:bodyPr anchor="ctr">
            <a:normAutofit/>
          </a:bodyPr>
          <a:lstStyle/>
          <a:p>
            <a:pPr marL="0" indent="0">
              <a:buNone/>
            </a:pPr>
            <a:r>
              <a:rPr lang="en-US" b="0" i="0" dirty="0">
                <a:solidFill>
                  <a:schemeClr val="tx2"/>
                </a:solidFill>
                <a:effectLst/>
              </a:rPr>
              <a:t>You are interested in understanding the experiences of women using medication abortion to terminate a pregnancy outside of the clinic setting. What study methodology would you propose? How would you propose recruiting people for your study, and what might be the limitations of that recruitment method?</a:t>
            </a:r>
            <a:endParaRPr lang="en-US" dirty="0">
              <a:solidFill>
                <a:schemeClr val="tx2"/>
              </a:solidFill>
            </a:endParaRPr>
          </a:p>
        </p:txBody>
      </p:sp>
    </p:spTree>
    <p:extLst>
      <p:ext uri="{BB962C8B-B14F-4D97-AF65-F5344CB8AC3E}">
        <p14:creationId xmlns:p14="http://schemas.microsoft.com/office/powerpoint/2010/main" val="2668983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Issues to Consider in Abortion Research</a:t>
            </a:r>
          </a:p>
        </p:txBody>
      </p:sp>
    </p:spTree>
    <p:extLst>
      <p:ext uri="{BB962C8B-B14F-4D97-AF65-F5344CB8AC3E}">
        <p14:creationId xmlns:p14="http://schemas.microsoft.com/office/powerpoint/2010/main" val="5039385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Issues to Consider in Abortion Research: </a:t>
            </a:r>
            <a:br>
              <a:rPr lang="en-US" dirty="0"/>
            </a:br>
            <a:r>
              <a:rPr lang="en-US" dirty="0"/>
              <a:t>Ethical and legal concerns</a:t>
            </a:r>
          </a:p>
        </p:txBody>
      </p:sp>
      <p:graphicFrame>
        <p:nvGraphicFramePr>
          <p:cNvPr id="7" name="Diagram 6">
            <a:extLst>
              <a:ext uri="{FF2B5EF4-FFF2-40B4-BE49-F238E27FC236}">
                <a16:creationId xmlns:a16="http://schemas.microsoft.com/office/drawing/2014/main" id="{BC43BB9C-4A59-351B-9C4A-CDF776249B11}"/>
              </a:ext>
            </a:extLst>
          </p:cNvPr>
          <p:cNvGraphicFramePr/>
          <p:nvPr/>
        </p:nvGraphicFramePr>
        <p:xfrm>
          <a:off x="-365759" y="1255871"/>
          <a:ext cx="7004794" cy="4553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B0BC427B-3DA5-1731-E959-04CC001AC3E0}"/>
              </a:ext>
            </a:extLst>
          </p:cNvPr>
          <p:cNvGraphicFramePr/>
          <p:nvPr/>
        </p:nvGraphicFramePr>
        <p:xfrm>
          <a:off x="4838701" y="2979420"/>
          <a:ext cx="6871576" cy="4553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211933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Issues to Consider in Abortion Research: </a:t>
            </a:r>
            <a:br>
              <a:rPr lang="en-US" dirty="0"/>
            </a:br>
            <a:r>
              <a:rPr lang="en-US" dirty="0"/>
              <a:t>Stigma</a:t>
            </a:r>
          </a:p>
        </p:txBody>
      </p:sp>
      <p:graphicFrame>
        <p:nvGraphicFramePr>
          <p:cNvPr id="7" name="Diagram 6">
            <a:extLst>
              <a:ext uri="{FF2B5EF4-FFF2-40B4-BE49-F238E27FC236}">
                <a16:creationId xmlns:a16="http://schemas.microsoft.com/office/drawing/2014/main" id="{BC43BB9C-4A59-351B-9C4A-CDF776249B11}"/>
              </a:ext>
            </a:extLst>
          </p:cNvPr>
          <p:cNvGraphicFramePr/>
          <p:nvPr/>
        </p:nvGraphicFramePr>
        <p:xfrm>
          <a:off x="2278310" y="1471450"/>
          <a:ext cx="7147034" cy="4883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032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Issues to Consider in Abortion Research: </a:t>
            </a:r>
            <a:br>
              <a:rPr lang="en-US" dirty="0"/>
            </a:br>
            <a:r>
              <a:rPr lang="en-US" dirty="0"/>
              <a:t>Interviewer Effects</a:t>
            </a:r>
          </a:p>
        </p:txBody>
      </p:sp>
      <p:graphicFrame>
        <p:nvGraphicFramePr>
          <p:cNvPr id="8" name="Diagram 7">
            <a:extLst>
              <a:ext uri="{FF2B5EF4-FFF2-40B4-BE49-F238E27FC236}">
                <a16:creationId xmlns:a16="http://schemas.microsoft.com/office/drawing/2014/main" id="{B0BC427B-3DA5-1731-E959-04CC001AC3E0}"/>
              </a:ext>
            </a:extLst>
          </p:cNvPr>
          <p:cNvGraphicFramePr/>
          <p:nvPr/>
        </p:nvGraphicFramePr>
        <p:xfrm>
          <a:off x="1589120" y="960120"/>
          <a:ext cx="9013759" cy="6204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67113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Issues to Consider in Abortion Research:</a:t>
            </a:r>
            <a:br>
              <a:rPr lang="en-US" dirty="0"/>
            </a:br>
            <a:r>
              <a:rPr lang="en-US" dirty="0"/>
              <a:t>Political concerns and backlash</a:t>
            </a:r>
          </a:p>
        </p:txBody>
      </p:sp>
      <p:graphicFrame>
        <p:nvGraphicFramePr>
          <p:cNvPr id="3" name="Diagram 2">
            <a:extLst>
              <a:ext uri="{FF2B5EF4-FFF2-40B4-BE49-F238E27FC236}">
                <a16:creationId xmlns:a16="http://schemas.microsoft.com/office/drawing/2014/main" id="{40AB8F34-EB7B-1F62-1668-8B73B70F3830}"/>
              </a:ext>
            </a:extLst>
          </p:cNvPr>
          <p:cNvGraphicFramePr/>
          <p:nvPr/>
        </p:nvGraphicFramePr>
        <p:xfrm>
          <a:off x="-84083" y="1168400"/>
          <a:ext cx="6957323" cy="4503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0007FE9D-50C5-CE16-BA4B-3E1B645D4368}"/>
              </a:ext>
            </a:extLst>
          </p:cNvPr>
          <p:cNvGraphicFramePr/>
          <p:nvPr/>
        </p:nvGraphicFramePr>
        <p:xfrm>
          <a:off x="4987159" y="2933700"/>
          <a:ext cx="6877181" cy="4598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076473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Issues to Consider in Abortion Research:</a:t>
            </a:r>
            <a:br>
              <a:rPr lang="en-US" dirty="0"/>
            </a:br>
            <a:r>
              <a:rPr lang="en-US" dirty="0"/>
              <a:t>Rigor</a:t>
            </a:r>
          </a:p>
        </p:txBody>
      </p:sp>
      <p:graphicFrame>
        <p:nvGraphicFramePr>
          <p:cNvPr id="3" name="Diagram 2">
            <a:extLst>
              <a:ext uri="{FF2B5EF4-FFF2-40B4-BE49-F238E27FC236}">
                <a16:creationId xmlns:a16="http://schemas.microsoft.com/office/drawing/2014/main" id="{FED2FD4B-3950-695C-540B-8604BAE4B9F4}"/>
              </a:ext>
            </a:extLst>
          </p:cNvPr>
          <p:cNvGraphicFramePr/>
          <p:nvPr/>
        </p:nvGraphicFramePr>
        <p:xfrm>
          <a:off x="1821180" y="1295400"/>
          <a:ext cx="7894320" cy="563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2540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301336" y="3246336"/>
            <a:ext cx="3855720" cy="4371974"/>
          </a:xfrm>
        </p:spPr>
        <p:txBody>
          <a:bodyPr>
            <a:normAutofit/>
          </a:bodyPr>
          <a:lstStyle/>
          <a:p>
            <a:pPr algn="ctr"/>
            <a:r>
              <a:rPr lang="en-US" sz="3600" dirty="0">
                <a:solidFill>
                  <a:schemeClr val="tx2"/>
                </a:solidFill>
              </a:rPr>
              <a:t>Brainstorm</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6095847" y="1011916"/>
            <a:ext cx="5221224" cy="5230368"/>
          </a:xfrm>
        </p:spPr>
        <p:txBody>
          <a:bodyPr anchor="ctr">
            <a:normAutofit/>
          </a:bodyPr>
          <a:lstStyle/>
          <a:p>
            <a:pPr marL="0" indent="0">
              <a:buNone/>
            </a:pPr>
            <a:r>
              <a:rPr lang="en-US" b="0" i="0" dirty="0">
                <a:solidFill>
                  <a:schemeClr val="tx2"/>
                </a:solidFill>
                <a:effectLst/>
              </a:rPr>
              <a:t>Revisit the research question and methodology you came up with at the beginning of the day today. After what you have learned today, what changes might you make to your research question and/or methodology?</a:t>
            </a:r>
            <a:endParaRPr lang="en-US" dirty="0">
              <a:solidFill>
                <a:schemeClr val="tx2"/>
              </a:solidFill>
            </a:endParaRPr>
          </a:p>
        </p:txBody>
      </p:sp>
    </p:spTree>
    <p:extLst>
      <p:ext uri="{BB962C8B-B14F-4D97-AF65-F5344CB8AC3E}">
        <p14:creationId xmlns:p14="http://schemas.microsoft.com/office/powerpoint/2010/main" val="775827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What is a multiplier?</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2947638" y="1966796"/>
            <a:ext cx="7601415" cy="2924407"/>
          </a:xfrm>
        </p:spPr>
        <p:txBody>
          <a:bodyPr>
            <a:noAutofit/>
          </a:bodyPr>
          <a:lstStyle/>
          <a:p>
            <a:r>
              <a:rPr lang="en-US" sz="2200" dirty="0">
                <a:ea typeface="新細明體" pitchFamily="18" charset="-120"/>
                <a:sym typeface="Calibri"/>
              </a:rPr>
              <a:t>Remember the iceberg – the multiplier helps to estimate # of “invisible” cases</a:t>
            </a:r>
          </a:p>
          <a:p>
            <a:r>
              <a:rPr lang="en-US" sz="2200" dirty="0">
                <a:ea typeface="新細明體" pitchFamily="18" charset="-120"/>
                <a:sym typeface="Calibri"/>
              </a:rPr>
              <a:t>The multiplier answers the question: For every 1 woman who have an induced abortion and is treated for a complication in a health facility, how many other women have an induced abortion but did not:</a:t>
            </a:r>
            <a:endParaRPr lang="en-US" sz="2200" dirty="0">
              <a:ea typeface="新細明體" pitchFamily="18" charset="-120"/>
            </a:endParaRPr>
          </a:p>
          <a:p>
            <a:pPr lvl="1">
              <a:buFontTx/>
              <a:buChar char="−"/>
            </a:pPr>
            <a:r>
              <a:rPr lang="en-US" sz="2200" dirty="0">
                <a:ea typeface="新細明體" pitchFamily="18" charset="-120"/>
                <a:sym typeface="Calibri"/>
              </a:rPr>
              <a:t>result in complications OR</a:t>
            </a:r>
          </a:p>
          <a:p>
            <a:pPr lvl="1">
              <a:buFontTx/>
              <a:buChar char="−"/>
            </a:pPr>
            <a:r>
              <a:rPr lang="en-US" sz="2200" dirty="0">
                <a:ea typeface="新細明體" pitchFamily="18" charset="-120"/>
                <a:sym typeface="Calibri"/>
              </a:rPr>
              <a:t>receive treatment in a health facility for a complication</a:t>
            </a:r>
          </a:p>
        </p:txBody>
      </p:sp>
    </p:spTree>
    <p:extLst>
      <p:ext uri="{BB962C8B-B14F-4D97-AF65-F5344CB8AC3E}">
        <p14:creationId xmlns:p14="http://schemas.microsoft.com/office/powerpoint/2010/main" val="161341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1AE99947-573D-741C-FFA9-D5E671181BB4}"/>
              </a:ext>
            </a:extLst>
          </p:cNvPr>
          <p:cNvSpPr/>
          <p:nvPr/>
        </p:nvSpPr>
        <p:spPr>
          <a:xfrm>
            <a:off x="8281374" y="1505967"/>
            <a:ext cx="2281111" cy="1618834"/>
          </a:xfrm>
          <a:custGeom>
            <a:avLst/>
            <a:gdLst>
              <a:gd name="connsiteX0" fmla="*/ 0 w 4032738"/>
              <a:gd name="connsiteY0" fmla="*/ 83153 h 831525"/>
              <a:gd name="connsiteX1" fmla="*/ 83153 w 4032738"/>
              <a:gd name="connsiteY1" fmla="*/ 0 h 831525"/>
              <a:gd name="connsiteX2" fmla="*/ 3949586 w 4032738"/>
              <a:gd name="connsiteY2" fmla="*/ 0 h 831525"/>
              <a:gd name="connsiteX3" fmla="*/ 4032739 w 4032738"/>
              <a:gd name="connsiteY3" fmla="*/ 83153 h 831525"/>
              <a:gd name="connsiteX4" fmla="*/ 4032738 w 4032738"/>
              <a:gd name="connsiteY4" fmla="*/ 748373 h 831525"/>
              <a:gd name="connsiteX5" fmla="*/ 3949585 w 4032738"/>
              <a:gd name="connsiteY5" fmla="*/ 831526 h 831525"/>
              <a:gd name="connsiteX6" fmla="*/ 83153 w 4032738"/>
              <a:gd name="connsiteY6" fmla="*/ 831525 h 831525"/>
              <a:gd name="connsiteX7" fmla="*/ 0 w 4032738"/>
              <a:gd name="connsiteY7" fmla="*/ 748372 h 831525"/>
              <a:gd name="connsiteX8" fmla="*/ 0 w 4032738"/>
              <a:gd name="connsiteY8" fmla="*/ 83153 h 8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738" h="831525">
                <a:moveTo>
                  <a:pt x="0" y="83153"/>
                </a:moveTo>
                <a:cubicBezTo>
                  <a:pt x="0" y="37229"/>
                  <a:pt x="37229" y="0"/>
                  <a:pt x="83153" y="0"/>
                </a:cubicBezTo>
                <a:lnTo>
                  <a:pt x="3949586" y="0"/>
                </a:lnTo>
                <a:cubicBezTo>
                  <a:pt x="3995510" y="0"/>
                  <a:pt x="4032739" y="37229"/>
                  <a:pt x="4032739" y="83153"/>
                </a:cubicBezTo>
                <a:cubicBezTo>
                  <a:pt x="4032739" y="304893"/>
                  <a:pt x="4032738" y="526633"/>
                  <a:pt x="4032738" y="748373"/>
                </a:cubicBezTo>
                <a:cubicBezTo>
                  <a:pt x="4032738" y="794297"/>
                  <a:pt x="3995509" y="831526"/>
                  <a:pt x="3949585" y="831526"/>
                </a:cubicBezTo>
                <a:lnTo>
                  <a:pt x="83153" y="831525"/>
                </a:lnTo>
                <a:cubicBezTo>
                  <a:pt x="37229" y="831525"/>
                  <a:pt x="0" y="794296"/>
                  <a:pt x="0" y="748372"/>
                </a:cubicBezTo>
                <a:lnTo>
                  <a:pt x="0" y="83153"/>
                </a:lnTo>
                <a:close/>
              </a:path>
            </a:pathLst>
          </a:custGeom>
          <a:solidFill>
            <a:srgbClr val="BFA1E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315" tIns="85315" rIns="85315" bIns="85315" numCol="1" spcCol="1270" anchor="ctr" anchorCtr="0">
            <a:noAutofit/>
          </a:bodyPr>
          <a:lstStyle/>
          <a:p>
            <a:pPr algn="ctr" defTabSz="711200">
              <a:lnSpc>
                <a:spcPct val="90000"/>
              </a:lnSpc>
              <a:spcBef>
                <a:spcPct val="0"/>
              </a:spcBef>
              <a:spcAft>
                <a:spcPct val="35000"/>
              </a:spcAft>
              <a:defRPr/>
            </a:pPr>
            <a:r>
              <a:rPr lang="en-US" sz="2000" b="1" dirty="0">
                <a:solidFill>
                  <a:prstClr val="white"/>
                </a:solidFill>
                <a:latin typeface="Calibri"/>
              </a:rPr>
              <a:t># of women who induce abortion and are treated for post-abortion complications</a:t>
            </a:r>
          </a:p>
        </p:txBody>
      </p:sp>
      <p:sp>
        <p:nvSpPr>
          <p:cNvPr id="7" name="Freeform 5">
            <a:extLst>
              <a:ext uri="{FF2B5EF4-FFF2-40B4-BE49-F238E27FC236}">
                <a16:creationId xmlns:a16="http://schemas.microsoft.com/office/drawing/2014/main" id="{54026473-03E1-7DA4-5245-F50FD8096D02}"/>
              </a:ext>
            </a:extLst>
          </p:cNvPr>
          <p:cNvSpPr/>
          <p:nvPr/>
        </p:nvSpPr>
        <p:spPr>
          <a:xfrm>
            <a:off x="5943600" y="3165773"/>
            <a:ext cx="2088662" cy="1223710"/>
          </a:xfrm>
          <a:custGeom>
            <a:avLst/>
            <a:gdLst>
              <a:gd name="connsiteX0" fmla="*/ 0 w 4032738"/>
              <a:gd name="connsiteY0" fmla="*/ 83153 h 831525"/>
              <a:gd name="connsiteX1" fmla="*/ 83153 w 4032738"/>
              <a:gd name="connsiteY1" fmla="*/ 0 h 831525"/>
              <a:gd name="connsiteX2" fmla="*/ 3949586 w 4032738"/>
              <a:gd name="connsiteY2" fmla="*/ 0 h 831525"/>
              <a:gd name="connsiteX3" fmla="*/ 4032739 w 4032738"/>
              <a:gd name="connsiteY3" fmla="*/ 83153 h 831525"/>
              <a:gd name="connsiteX4" fmla="*/ 4032738 w 4032738"/>
              <a:gd name="connsiteY4" fmla="*/ 748373 h 831525"/>
              <a:gd name="connsiteX5" fmla="*/ 3949585 w 4032738"/>
              <a:gd name="connsiteY5" fmla="*/ 831526 h 831525"/>
              <a:gd name="connsiteX6" fmla="*/ 83153 w 4032738"/>
              <a:gd name="connsiteY6" fmla="*/ 831525 h 831525"/>
              <a:gd name="connsiteX7" fmla="*/ 0 w 4032738"/>
              <a:gd name="connsiteY7" fmla="*/ 748372 h 831525"/>
              <a:gd name="connsiteX8" fmla="*/ 0 w 4032738"/>
              <a:gd name="connsiteY8" fmla="*/ 83153 h 8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738" h="831525">
                <a:moveTo>
                  <a:pt x="0" y="83153"/>
                </a:moveTo>
                <a:cubicBezTo>
                  <a:pt x="0" y="37229"/>
                  <a:pt x="37229" y="0"/>
                  <a:pt x="83153" y="0"/>
                </a:cubicBezTo>
                <a:lnTo>
                  <a:pt x="3949586" y="0"/>
                </a:lnTo>
                <a:cubicBezTo>
                  <a:pt x="3995510" y="0"/>
                  <a:pt x="4032739" y="37229"/>
                  <a:pt x="4032739" y="83153"/>
                </a:cubicBezTo>
                <a:cubicBezTo>
                  <a:pt x="4032739" y="304893"/>
                  <a:pt x="4032738" y="526633"/>
                  <a:pt x="4032738" y="748373"/>
                </a:cubicBezTo>
                <a:cubicBezTo>
                  <a:pt x="4032738" y="794297"/>
                  <a:pt x="3995509" y="831526"/>
                  <a:pt x="3949585" y="831526"/>
                </a:cubicBezTo>
                <a:lnTo>
                  <a:pt x="83153" y="831525"/>
                </a:lnTo>
                <a:cubicBezTo>
                  <a:pt x="37229" y="831525"/>
                  <a:pt x="0" y="794296"/>
                  <a:pt x="0" y="748372"/>
                </a:cubicBezTo>
                <a:lnTo>
                  <a:pt x="0" y="83153"/>
                </a:lnTo>
                <a:close/>
              </a:path>
            </a:pathLst>
          </a:custGeom>
          <a:solidFill>
            <a:srgbClr val="89C66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315" tIns="85315" rIns="85315" bIns="85315" numCol="1" spcCol="1270" anchor="ctr" anchorCtr="0">
            <a:noAutofit/>
          </a:bodyPr>
          <a:lstStyle/>
          <a:p>
            <a:pPr algn="ctr" defTabSz="711200">
              <a:lnSpc>
                <a:spcPct val="90000"/>
              </a:lnSpc>
              <a:spcBef>
                <a:spcPct val="0"/>
              </a:spcBef>
              <a:spcAft>
                <a:spcPct val="35000"/>
              </a:spcAft>
              <a:defRPr/>
            </a:pPr>
            <a:r>
              <a:rPr lang="en-US" b="1" dirty="0">
                <a:solidFill>
                  <a:prstClr val="black"/>
                </a:solidFill>
                <a:latin typeface="Calibri"/>
              </a:rPr>
              <a:t>% who induce abortion and experience no complications</a:t>
            </a:r>
          </a:p>
        </p:txBody>
      </p:sp>
      <p:sp>
        <p:nvSpPr>
          <p:cNvPr id="8" name="Freeform 7">
            <a:extLst>
              <a:ext uri="{FF2B5EF4-FFF2-40B4-BE49-F238E27FC236}">
                <a16:creationId xmlns:a16="http://schemas.microsoft.com/office/drawing/2014/main" id="{F8C01E98-7CC0-D278-7846-D7DC99DA9337}"/>
              </a:ext>
            </a:extLst>
          </p:cNvPr>
          <p:cNvSpPr/>
          <p:nvPr/>
        </p:nvSpPr>
        <p:spPr>
          <a:xfrm>
            <a:off x="5943600" y="4530969"/>
            <a:ext cx="2088662" cy="1336425"/>
          </a:xfrm>
          <a:custGeom>
            <a:avLst/>
            <a:gdLst>
              <a:gd name="connsiteX0" fmla="*/ 0 w 4032738"/>
              <a:gd name="connsiteY0" fmla="*/ 83153 h 831525"/>
              <a:gd name="connsiteX1" fmla="*/ 83153 w 4032738"/>
              <a:gd name="connsiteY1" fmla="*/ 0 h 831525"/>
              <a:gd name="connsiteX2" fmla="*/ 3949586 w 4032738"/>
              <a:gd name="connsiteY2" fmla="*/ 0 h 831525"/>
              <a:gd name="connsiteX3" fmla="*/ 4032739 w 4032738"/>
              <a:gd name="connsiteY3" fmla="*/ 83153 h 831525"/>
              <a:gd name="connsiteX4" fmla="*/ 4032738 w 4032738"/>
              <a:gd name="connsiteY4" fmla="*/ 748373 h 831525"/>
              <a:gd name="connsiteX5" fmla="*/ 3949585 w 4032738"/>
              <a:gd name="connsiteY5" fmla="*/ 831526 h 831525"/>
              <a:gd name="connsiteX6" fmla="*/ 83153 w 4032738"/>
              <a:gd name="connsiteY6" fmla="*/ 831525 h 831525"/>
              <a:gd name="connsiteX7" fmla="*/ 0 w 4032738"/>
              <a:gd name="connsiteY7" fmla="*/ 748372 h 831525"/>
              <a:gd name="connsiteX8" fmla="*/ 0 w 4032738"/>
              <a:gd name="connsiteY8" fmla="*/ 83153 h 8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738" h="831525">
                <a:moveTo>
                  <a:pt x="0" y="83153"/>
                </a:moveTo>
                <a:cubicBezTo>
                  <a:pt x="0" y="37229"/>
                  <a:pt x="37229" y="0"/>
                  <a:pt x="83153" y="0"/>
                </a:cubicBezTo>
                <a:lnTo>
                  <a:pt x="3949586" y="0"/>
                </a:lnTo>
                <a:cubicBezTo>
                  <a:pt x="3995510" y="0"/>
                  <a:pt x="4032739" y="37229"/>
                  <a:pt x="4032739" y="83153"/>
                </a:cubicBezTo>
                <a:cubicBezTo>
                  <a:pt x="4032739" y="304893"/>
                  <a:pt x="4032738" y="526633"/>
                  <a:pt x="4032738" y="748373"/>
                </a:cubicBezTo>
                <a:cubicBezTo>
                  <a:pt x="4032738" y="794297"/>
                  <a:pt x="3995509" y="831526"/>
                  <a:pt x="3949585" y="831526"/>
                </a:cubicBezTo>
                <a:lnTo>
                  <a:pt x="83153" y="831525"/>
                </a:lnTo>
                <a:cubicBezTo>
                  <a:pt x="37229" y="831525"/>
                  <a:pt x="0" y="794296"/>
                  <a:pt x="0" y="748372"/>
                </a:cubicBezTo>
                <a:lnTo>
                  <a:pt x="0" y="83153"/>
                </a:lnTo>
                <a:close/>
              </a:path>
            </a:pathLst>
          </a:custGeom>
          <a:solidFill>
            <a:srgbClr val="89C66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315" tIns="85315" rIns="85315" bIns="85315" numCol="1" spcCol="1270" anchor="ctr" anchorCtr="0">
            <a:noAutofit/>
          </a:bodyPr>
          <a:lstStyle/>
          <a:p>
            <a:pPr algn="ctr" defTabSz="711200">
              <a:lnSpc>
                <a:spcPct val="90000"/>
              </a:lnSpc>
              <a:spcBef>
                <a:spcPct val="0"/>
              </a:spcBef>
              <a:spcAft>
                <a:spcPct val="35000"/>
              </a:spcAft>
              <a:defRPr/>
            </a:pPr>
            <a:r>
              <a:rPr lang="en-US" b="1" dirty="0">
                <a:solidFill>
                  <a:prstClr val="black"/>
                </a:solidFill>
                <a:latin typeface="Calibri"/>
              </a:rPr>
              <a:t>% who induce abortion &amp; have complications that go untreated</a:t>
            </a:r>
          </a:p>
        </p:txBody>
      </p:sp>
      <p:sp>
        <p:nvSpPr>
          <p:cNvPr id="9" name="Freeform 8">
            <a:extLst>
              <a:ext uri="{FF2B5EF4-FFF2-40B4-BE49-F238E27FC236}">
                <a16:creationId xmlns:a16="http://schemas.microsoft.com/office/drawing/2014/main" id="{AEBA74FC-9F32-9ADC-DBB0-8C5A0EB15060}"/>
              </a:ext>
            </a:extLst>
          </p:cNvPr>
          <p:cNvSpPr/>
          <p:nvPr/>
        </p:nvSpPr>
        <p:spPr>
          <a:xfrm rot="5400000">
            <a:off x="9181443" y="5142166"/>
            <a:ext cx="374186" cy="313498"/>
          </a:xfrm>
          <a:custGeom>
            <a:avLst/>
            <a:gdLst>
              <a:gd name="connsiteX0" fmla="*/ 41554 w 313498"/>
              <a:gd name="connsiteY0" fmla="*/ 77082 h 374186"/>
              <a:gd name="connsiteX1" fmla="*/ 271944 w 313498"/>
              <a:gd name="connsiteY1" fmla="*/ 77082 h 374186"/>
              <a:gd name="connsiteX2" fmla="*/ 271944 w 313498"/>
              <a:gd name="connsiteY2" fmla="*/ 165091 h 374186"/>
              <a:gd name="connsiteX3" fmla="*/ 41554 w 313498"/>
              <a:gd name="connsiteY3" fmla="*/ 165091 h 374186"/>
              <a:gd name="connsiteX4" fmla="*/ 41554 w 313498"/>
              <a:gd name="connsiteY4" fmla="*/ 77082 h 374186"/>
              <a:gd name="connsiteX5" fmla="*/ 41554 w 313498"/>
              <a:gd name="connsiteY5" fmla="*/ 209095 h 374186"/>
              <a:gd name="connsiteX6" fmla="*/ 271944 w 313498"/>
              <a:gd name="connsiteY6" fmla="*/ 209095 h 374186"/>
              <a:gd name="connsiteX7" fmla="*/ 271944 w 313498"/>
              <a:gd name="connsiteY7" fmla="*/ 297104 h 374186"/>
              <a:gd name="connsiteX8" fmla="*/ 41554 w 313498"/>
              <a:gd name="connsiteY8" fmla="*/ 297104 h 374186"/>
              <a:gd name="connsiteX9" fmla="*/ 41554 w 313498"/>
              <a:gd name="connsiteY9" fmla="*/ 209095 h 37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498" h="374186">
                <a:moveTo>
                  <a:pt x="248918" y="49598"/>
                </a:moveTo>
                <a:lnTo>
                  <a:pt x="248918" y="324588"/>
                </a:lnTo>
                <a:lnTo>
                  <a:pt x="175183" y="324588"/>
                </a:lnTo>
                <a:lnTo>
                  <a:pt x="175183" y="49598"/>
                </a:lnTo>
                <a:lnTo>
                  <a:pt x="248918" y="49598"/>
                </a:lnTo>
                <a:close/>
                <a:moveTo>
                  <a:pt x="138315" y="49598"/>
                </a:moveTo>
                <a:lnTo>
                  <a:pt x="138315" y="324588"/>
                </a:lnTo>
                <a:lnTo>
                  <a:pt x="64580" y="324588"/>
                </a:lnTo>
                <a:lnTo>
                  <a:pt x="64580" y="49598"/>
                </a:lnTo>
                <a:lnTo>
                  <a:pt x="138315" y="495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4836" tIns="-1" rIns="74837" bIns="94049" numCol="1" spcCol="1270" anchor="ctr" anchorCtr="0">
            <a:noAutofit/>
          </a:bodyPr>
          <a:lstStyle/>
          <a:p>
            <a:pPr algn="ctr" defTabSz="577850">
              <a:lnSpc>
                <a:spcPct val="90000"/>
              </a:lnSpc>
              <a:spcBef>
                <a:spcPct val="0"/>
              </a:spcBef>
              <a:spcAft>
                <a:spcPct val="35000"/>
              </a:spcAft>
              <a:defRPr/>
            </a:pPr>
            <a:endParaRPr lang="en-US" sz="1300">
              <a:solidFill>
                <a:prstClr val="white"/>
              </a:solidFill>
              <a:latin typeface="Calibri"/>
            </a:endParaRPr>
          </a:p>
        </p:txBody>
      </p:sp>
      <p:sp>
        <p:nvSpPr>
          <p:cNvPr id="10" name="Freeform 9">
            <a:extLst>
              <a:ext uri="{FF2B5EF4-FFF2-40B4-BE49-F238E27FC236}">
                <a16:creationId xmlns:a16="http://schemas.microsoft.com/office/drawing/2014/main" id="{15805016-F02A-A095-93F7-A013DDCC8653}"/>
              </a:ext>
            </a:extLst>
          </p:cNvPr>
          <p:cNvSpPr/>
          <p:nvPr/>
        </p:nvSpPr>
        <p:spPr>
          <a:xfrm>
            <a:off x="8382000" y="5631618"/>
            <a:ext cx="2208037" cy="831525"/>
          </a:xfrm>
          <a:custGeom>
            <a:avLst/>
            <a:gdLst>
              <a:gd name="connsiteX0" fmla="*/ 0 w 4032738"/>
              <a:gd name="connsiteY0" fmla="*/ 83153 h 831525"/>
              <a:gd name="connsiteX1" fmla="*/ 83153 w 4032738"/>
              <a:gd name="connsiteY1" fmla="*/ 0 h 831525"/>
              <a:gd name="connsiteX2" fmla="*/ 3949586 w 4032738"/>
              <a:gd name="connsiteY2" fmla="*/ 0 h 831525"/>
              <a:gd name="connsiteX3" fmla="*/ 4032739 w 4032738"/>
              <a:gd name="connsiteY3" fmla="*/ 83153 h 831525"/>
              <a:gd name="connsiteX4" fmla="*/ 4032738 w 4032738"/>
              <a:gd name="connsiteY4" fmla="*/ 748373 h 831525"/>
              <a:gd name="connsiteX5" fmla="*/ 3949585 w 4032738"/>
              <a:gd name="connsiteY5" fmla="*/ 831526 h 831525"/>
              <a:gd name="connsiteX6" fmla="*/ 83153 w 4032738"/>
              <a:gd name="connsiteY6" fmla="*/ 831525 h 831525"/>
              <a:gd name="connsiteX7" fmla="*/ 0 w 4032738"/>
              <a:gd name="connsiteY7" fmla="*/ 748372 h 831525"/>
              <a:gd name="connsiteX8" fmla="*/ 0 w 4032738"/>
              <a:gd name="connsiteY8" fmla="*/ 83153 h 8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738" h="831525">
                <a:moveTo>
                  <a:pt x="0" y="83153"/>
                </a:moveTo>
                <a:cubicBezTo>
                  <a:pt x="0" y="37229"/>
                  <a:pt x="37229" y="0"/>
                  <a:pt x="83153" y="0"/>
                </a:cubicBezTo>
                <a:lnTo>
                  <a:pt x="3949586" y="0"/>
                </a:lnTo>
                <a:cubicBezTo>
                  <a:pt x="3995510" y="0"/>
                  <a:pt x="4032739" y="37229"/>
                  <a:pt x="4032739" y="83153"/>
                </a:cubicBezTo>
                <a:cubicBezTo>
                  <a:pt x="4032739" y="304893"/>
                  <a:pt x="4032738" y="526633"/>
                  <a:pt x="4032738" y="748373"/>
                </a:cubicBezTo>
                <a:cubicBezTo>
                  <a:pt x="4032738" y="794297"/>
                  <a:pt x="3995509" y="831526"/>
                  <a:pt x="3949585" y="831526"/>
                </a:cubicBezTo>
                <a:lnTo>
                  <a:pt x="83153" y="831525"/>
                </a:lnTo>
                <a:cubicBezTo>
                  <a:pt x="37229" y="831525"/>
                  <a:pt x="0" y="794296"/>
                  <a:pt x="0" y="748372"/>
                </a:cubicBezTo>
                <a:lnTo>
                  <a:pt x="0" y="83153"/>
                </a:lnTo>
                <a:close/>
              </a:path>
            </a:pathLst>
          </a:custGeom>
          <a:solidFill>
            <a:srgbClr val="00206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15" tIns="85315" rIns="85315" bIns="85315" numCol="1" spcCol="1270" anchor="ctr" anchorCtr="0">
            <a:noAutofit/>
          </a:bodyPr>
          <a:lstStyle/>
          <a:p>
            <a:pPr algn="ctr" defTabSz="711200">
              <a:lnSpc>
                <a:spcPct val="90000"/>
              </a:lnSpc>
              <a:spcBef>
                <a:spcPct val="0"/>
              </a:spcBef>
              <a:spcAft>
                <a:spcPct val="35000"/>
              </a:spcAft>
              <a:defRPr/>
            </a:pPr>
            <a:r>
              <a:rPr lang="en-US" sz="2000" b="1" dirty="0">
                <a:solidFill>
                  <a:prstClr val="white"/>
                </a:solidFill>
                <a:latin typeface="Calibri"/>
              </a:rPr>
              <a:t>Total number of induced abortions</a:t>
            </a:r>
          </a:p>
        </p:txBody>
      </p:sp>
      <p:graphicFrame>
        <p:nvGraphicFramePr>
          <p:cNvPr id="11" name="Diagram 10">
            <a:extLst>
              <a:ext uri="{FF2B5EF4-FFF2-40B4-BE49-F238E27FC236}">
                <a16:creationId xmlns:a16="http://schemas.microsoft.com/office/drawing/2014/main" id="{4919392A-40B9-9FC8-F850-9177144C5C23}"/>
              </a:ext>
            </a:extLst>
          </p:cNvPr>
          <p:cNvGraphicFramePr/>
          <p:nvPr>
            <p:extLst>
              <p:ext uri="{D42A27DB-BD31-4B8C-83A1-F6EECF244321}">
                <p14:modId xmlns:p14="http://schemas.microsoft.com/office/powerpoint/2010/main" val="3120972730"/>
              </p:ext>
            </p:extLst>
          </p:nvPr>
        </p:nvGraphicFramePr>
        <p:xfrm>
          <a:off x="3605826" y="1662358"/>
          <a:ext cx="1669556"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89A6EEDB-CE46-E145-A897-641EEB37B2B5}"/>
              </a:ext>
            </a:extLst>
          </p:cNvPr>
          <p:cNvGraphicFramePr/>
          <p:nvPr>
            <p:extLst>
              <p:ext uri="{D42A27DB-BD31-4B8C-83A1-F6EECF244321}">
                <p14:modId xmlns:p14="http://schemas.microsoft.com/office/powerpoint/2010/main" val="2824473413"/>
              </p:ext>
            </p:extLst>
          </p:nvPr>
        </p:nvGraphicFramePr>
        <p:xfrm>
          <a:off x="3555024" y="3896731"/>
          <a:ext cx="1931376"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Rounded Rectangle 80">
            <a:extLst>
              <a:ext uri="{FF2B5EF4-FFF2-40B4-BE49-F238E27FC236}">
                <a16:creationId xmlns:a16="http://schemas.microsoft.com/office/drawing/2014/main" id="{05D47241-EA35-CCE5-F6BF-4C34987E893F}"/>
              </a:ext>
            </a:extLst>
          </p:cNvPr>
          <p:cNvSpPr/>
          <p:nvPr/>
        </p:nvSpPr>
        <p:spPr bwMode="auto">
          <a:xfrm>
            <a:off x="1524001" y="3413923"/>
            <a:ext cx="1999275" cy="2133604"/>
          </a:xfrm>
          <a:prstGeom prst="roundRect">
            <a:avLst/>
          </a:prstGeom>
          <a:solidFill>
            <a:srgbClr val="42B8B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US" sz="1700" b="1" dirty="0">
                <a:solidFill>
                  <a:srgbClr val="EEECE1"/>
                </a:solidFill>
                <a:latin typeface="Arial" pitchFamily="34" charset="0"/>
                <a:cs typeface="Arial" pitchFamily="34" charset="0"/>
              </a:rPr>
              <a:t>Knowledgeable Informants Survey</a:t>
            </a:r>
          </a:p>
          <a:p>
            <a:pPr algn="ctr" fontAlgn="base">
              <a:spcBef>
                <a:spcPct val="0"/>
              </a:spcBef>
              <a:spcAft>
                <a:spcPct val="0"/>
              </a:spcAft>
              <a:defRPr/>
            </a:pPr>
            <a:r>
              <a:rPr lang="en-US" sz="1700" b="1" dirty="0">
                <a:solidFill>
                  <a:srgbClr val="EEECE1"/>
                </a:solidFill>
                <a:latin typeface="Arial" pitchFamily="34" charset="0"/>
                <a:cs typeface="Arial" pitchFamily="34" charset="0"/>
              </a:rPr>
              <a:t>(KIS)</a:t>
            </a:r>
          </a:p>
        </p:txBody>
      </p:sp>
      <p:sp>
        <p:nvSpPr>
          <p:cNvPr id="14" name="Rounded Rectangle 81">
            <a:extLst>
              <a:ext uri="{FF2B5EF4-FFF2-40B4-BE49-F238E27FC236}">
                <a16:creationId xmlns:a16="http://schemas.microsoft.com/office/drawing/2014/main" id="{9784F436-D094-1950-00C2-CFA45A899C91}"/>
              </a:ext>
            </a:extLst>
          </p:cNvPr>
          <p:cNvSpPr/>
          <p:nvPr/>
        </p:nvSpPr>
        <p:spPr bwMode="auto">
          <a:xfrm>
            <a:off x="1548429" y="1662358"/>
            <a:ext cx="1974846" cy="1354010"/>
          </a:xfrm>
          <a:prstGeom prst="roundRect">
            <a:avLst/>
          </a:prstGeom>
          <a:solidFill>
            <a:srgbClr val="42B8B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defRPr/>
            </a:pPr>
            <a:r>
              <a:rPr lang="en-US" sz="1700" b="1" dirty="0">
                <a:solidFill>
                  <a:srgbClr val="EEECE1"/>
                </a:solidFill>
                <a:latin typeface="Arial" pitchFamily="34" charset="0"/>
                <a:cs typeface="Arial" pitchFamily="34" charset="0"/>
              </a:rPr>
              <a:t>Health </a:t>
            </a:r>
          </a:p>
          <a:p>
            <a:pPr algn="ctr" fontAlgn="base">
              <a:spcBef>
                <a:spcPct val="0"/>
              </a:spcBef>
              <a:spcAft>
                <a:spcPct val="0"/>
              </a:spcAft>
              <a:defRPr/>
            </a:pPr>
            <a:r>
              <a:rPr lang="en-US" sz="1700" b="1" dirty="0">
                <a:solidFill>
                  <a:srgbClr val="EEECE1"/>
                </a:solidFill>
                <a:latin typeface="Arial" pitchFamily="34" charset="0"/>
                <a:cs typeface="Arial" pitchFamily="34" charset="0"/>
              </a:rPr>
              <a:t>Facility </a:t>
            </a:r>
          </a:p>
          <a:p>
            <a:pPr algn="ctr" fontAlgn="base">
              <a:spcBef>
                <a:spcPct val="0"/>
              </a:spcBef>
              <a:spcAft>
                <a:spcPct val="0"/>
              </a:spcAft>
              <a:defRPr/>
            </a:pPr>
            <a:r>
              <a:rPr lang="en-US" sz="1700" b="1" dirty="0">
                <a:solidFill>
                  <a:srgbClr val="EEECE1"/>
                </a:solidFill>
                <a:latin typeface="Arial" pitchFamily="34" charset="0"/>
                <a:cs typeface="Arial" pitchFamily="34" charset="0"/>
              </a:rPr>
              <a:t>Survey </a:t>
            </a:r>
          </a:p>
          <a:p>
            <a:pPr algn="ctr" fontAlgn="base">
              <a:spcBef>
                <a:spcPct val="0"/>
              </a:spcBef>
              <a:spcAft>
                <a:spcPct val="0"/>
              </a:spcAft>
              <a:defRPr/>
            </a:pPr>
            <a:r>
              <a:rPr lang="en-US" sz="1700" b="1" dirty="0">
                <a:solidFill>
                  <a:srgbClr val="EEECE1"/>
                </a:solidFill>
                <a:latin typeface="Arial" pitchFamily="34" charset="0"/>
                <a:cs typeface="Arial" pitchFamily="34" charset="0"/>
              </a:rPr>
              <a:t>(HFS)</a:t>
            </a:r>
          </a:p>
        </p:txBody>
      </p:sp>
      <p:sp>
        <p:nvSpPr>
          <p:cNvPr id="15" name="TextBox 14">
            <a:extLst>
              <a:ext uri="{FF2B5EF4-FFF2-40B4-BE49-F238E27FC236}">
                <a16:creationId xmlns:a16="http://schemas.microsoft.com/office/drawing/2014/main" id="{69863EC1-9149-F072-7568-6EFBD5DF79CA}"/>
              </a:ext>
            </a:extLst>
          </p:cNvPr>
          <p:cNvSpPr txBox="1"/>
          <p:nvPr/>
        </p:nvSpPr>
        <p:spPr>
          <a:xfrm>
            <a:off x="9251055" y="3140427"/>
            <a:ext cx="226972" cy="416163"/>
          </a:xfrm>
          <a:prstGeom prst="rect">
            <a:avLst/>
          </a:prstGeom>
        </p:spPr>
        <p:txBody>
          <a:bodyPr vert="horz" wrap="square" lIns="0" tIns="0" rIns="0" bIns="0" rtlCol="0" anchor="t" anchorCtr="0">
            <a:noAutofit/>
          </a:bodyPr>
          <a:lstStyle/>
          <a:p>
            <a:pPr defTabSz="457200">
              <a:defRPr/>
            </a:pPr>
            <a:r>
              <a:rPr lang="en-US" sz="4500" b="1" dirty="0">
                <a:solidFill>
                  <a:prstClr val="black"/>
                </a:solidFill>
                <a:latin typeface="Calibri"/>
              </a:rPr>
              <a:t>X</a:t>
            </a:r>
          </a:p>
        </p:txBody>
      </p:sp>
      <p:grpSp>
        <p:nvGrpSpPr>
          <p:cNvPr id="16" name="Group 15">
            <a:extLst>
              <a:ext uri="{FF2B5EF4-FFF2-40B4-BE49-F238E27FC236}">
                <a16:creationId xmlns:a16="http://schemas.microsoft.com/office/drawing/2014/main" id="{4548ED8E-CEFC-6A2B-D623-6B5849E585EB}"/>
              </a:ext>
            </a:extLst>
          </p:cNvPr>
          <p:cNvGrpSpPr/>
          <p:nvPr/>
        </p:nvGrpSpPr>
        <p:grpSpPr>
          <a:xfrm flipH="1">
            <a:off x="5461000" y="3822319"/>
            <a:ext cx="526076" cy="1160586"/>
            <a:chOff x="2019300" y="3997565"/>
            <a:chExt cx="685800" cy="1160586"/>
          </a:xfrm>
        </p:grpSpPr>
        <p:cxnSp>
          <p:nvCxnSpPr>
            <p:cNvPr id="17" name="Elbow Connector 25">
              <a:extLst>
                <a:ext uri="{FF2B5EF4-FFF2-40B4-BE49-F238E27FC236}">
                  <a16:creationId xmlns:a16="http://schemas.microsoft.com/office/drawing/2014/main" id="{10DDD2E9-5A19-BD04-985D-63325D3EADEF}"/>
                </a:ext>
              </a:extLst>
            </p:cNvPr>
            <p:cNvCxnSpPr/>
            <p:nvPr/>
          </p:nvCxnSpPr>
          <p:spPr bwMode="auto">
            <a:xfrm rot="10800000">
              <a:off x="2019300" y="3997565"/>
              <a:ext cx="685800" cy="609600"/>
            </a:xfrm>
            <a:prstGeom prst="bentConnector3">
              <a:avLst>
                <a:gd name="adj1" fmla="val 50000"/>
              </a:avLst>
            </a:prstGeom>
            <a:ln w="44450">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8" name="Elbow Connector 26">
              <a:extLst>
                <a:ext uri="{FF2B5EF4-FFF2-40B4-BE49-F238E27FC236}">
                  <a16:creationId xmlns:a16="http://schemas.microsoft.com/office/drawing/2014/main" id="{D449F219-CBF7-4FB1-2E0F-770F31E06451}"/>
                </a:ext>
              </a:extLst>
            </p:cNvPr>
            <p:cNvCxnSpPr/>
            <p:nvPr/>
          </p:nvCxnSpPr>
          <p:spPr bwMode="auto">
            <a:xfrm rot="10800000" flipV="1">
              <a:off x="2019300" y="4607164"/>
              <a:ext cx="685800" cy="550987"/>
            </a:xfrm>
            <a:prstGeom prst="bentConnector3">
              <a:avLst>
                <a:gd name="adj1" fmla="val 50000"/>
              </a:avLst>
            </a:prstGeom>
            <a:ln w="44450">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19" name="Freeform 33">
            <a:extLst>
              <a:ext uri="{FF2B5EF4-FFF2-40B4-BE49-F238E27FC236}">
                <a16:creationId xmlns:a16="http://schemas.microsoft.com/office/drawing/2014/main" id="{5B5E30CA-B308-9415-BF9B-2C57161E2A47}"/>
              </a:ext>
            </a:extLst>
          </p:cNvPr>
          <p:cNvSpPr/>
          <p:nvPr/>
        </p:nvSpPr>
        <p:spPr>
          <a:xfrm>
            <a:off x="8496300" y="3915901"/>
            <a:ext cx="2013924" cy="831525"/>
          </a:xfrm>
          <a:custGeom>
            <a:avLst/>
            <a:gdLst>
              <a:gd name="connsiteX0" fmla="*/ 0 w 4032738"/>
              <a:gd name="connsiteY0" fmla="*/ 83153 h 831525"/>
              <a:gd name="connsiteX1" fmla="*/ 83153 w 4032738"/>
              <a:gd name="connsiteY1" fmla="*/ 0 h 831525"/>
              <a:gd name="connsiteX2" fmla="*/ 3949586 w 4032738"/>
              <a:gd name="connsiteY2" fmla="*/ 0 h 831525"/>
              <a:gd name="connsiteX3" fmla="*/ 4032739 w 4032738"/>
              <a:gd name="connsiteY3" fmla="*/ 83153 h 831525"/>
              <a:gd name="connsiteX4" fmla="*/ 4032738 w 4032738"/>
              <a:gd name="connsiteY4" fmla="*/ 748373 h 831525"/>
              <a:gd name="connsiteX5" fmla="*/ 3949585 w 4032738"/>
              <a:gd name="connsiteY5" fmla="*/ 831526 h 831525"/>
              <a:gd name="connsiteX6" fmla="*/ 83153 w 4032738"/>
              <a:gd name="connsiteY6" fmla="*/ 831525 h 831525"/>
              <a:gd name="connsiteX7" fmla="*/ 0 w 4032738"/>
              <a:gd name="connsiteY7" fmla="*/ 748372 h 831525"/>
              <a:gd name="connsiteX8" fmla="*/ 0 w 4032738"/>
              <a:gd name="connsiteY8" fmla="*/ 83153 h 8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738" h="831525">
                <a:moveTo>
                  <a:pt x="0" y="83153"/>
                </a:moveTo>
                <a:cubicBezTo>
                  <a:pt x="0" y="37229"/>
                  <a:pt x="37229" y="0"/>
                  <a:pt x="83153" y="0"/>
                </a:cubicBezTo>
                <a:lnTo>
                  <a:pt x="3949586" y="0"/>
                </a:lnTo>
                <a:cubicBezTo>
                  <a:pt x="3995510" y="0"/>
                  <a:pt x="4032739" y="37229"/>
                  <a:pt x="4032739" y="83153"/>
                </a:cubicBezTo>
                <a:cubicBezTo>
                  <a:pt x="4032739" y="304893"/>
                  <a:pt x="4032738" y="526633"/>
                  <a:pt x="4032738" y="748373"/>
                </a:cubicBezTo>
                <a:cubicBezTo>
                  <a:pt x="4032738" y="794297"/>
                  <a:pt x="3995509" y="831526"/>
                  <a:pt x="3949585" y="831526"/>
                </a:cubicBezTo>
                <a:lnTo>
                  <a:pt x="83153" y="831525"/>
                </a:lnTo>
                <a:cubicBezTo>
                  <a:pt x="37229" y="831525"/>
                  <a:pt x="0" y="794296"/>
                  <a:pt x="0" y="748372"/>
                </a:cubicBezTo>
                <a:lnTo>
                  <a:pt x="0" y="83153"/>
                </a:lnTo>
                <a:close/>
              </a:path>
            </a:pathLst>
          </a:custGeom>
          <a:solidFill>
            <a:srgbClr val="BFA1E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315" tIns="85315" rIns="85315" bIns="85315" numCol="1" spcCol="1270" anchor="ctr" anchorCtr="0">
            <a:noAutofit/>
          </a:bodyPr>
          <a:lstStyle/>
          <a:p>
            <a:pPr algn="ctr" defTabSz="711200">
              <a:lnSpc>
                <a:spcPct val="90000"/>
              </a:lnSpc>
              <a:spcBef>
                <a:spcPct val="0"/>
              </a:spcBef>
              <a:spcAft>
                <a:spcPct val="35000"/>
              </a:spcAft>
              <a:defRPr/>
            </a:pPr>
            <a:r>
              <a:rPr lang="en-US" sz="2000" b="1" dirty="0">
                <a:solidFill>
                  <a:prstClr val="white"/>
                </a:solidFill>
                <a:latin typeface="Calibri"/>
              </a:rPr>
              <a:t>Multiplier</a:t>
            </a:r>
          </a:p>
        </p:txBody>
      </p:sp>
      <p:sp>
        <p:nvSpPr>
          <p:cNvPr id="20" name="Right Brace 19">
            <a:extLst>
              <a:ext uri="{FF2B5EF4-FFF2-40B4-BE49-F238E27FC236}">
                <a16:creationId xmlns:a16="http://schemas.microsoft.com/office/drawing/2014/main" id="{F223CE44-5204-D47C-9819-F08DE4B0902E}"/>
              </a:ext>
            </a:extLst>
          </p:cNvPr>
          <p:cNvSpPr/>
          <p:nvPr/>
        </p:nvSpPr>
        <p:spPr>
          <a:xfrm>
            <a:off x="5244608" y="1649659"/>
            <a:ext cx="399562" cy="1371599"/>
          </a:xfrm>
          <a:prstGeom prst="righ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b="1" dirty="0">
              <a:solidFill>
                <a:prstClr val="black"/>
              </a:solidFill>
              <a:latin typeface="Calibri"/>
            </a:endParaRPr>
          </a:p>
        </p:txBody>
      </p:sp>
      <p:sp>
        <p:nvSpPr>
          <p:cNvPr id="21" name="Right Brace 20">
            <a:extLst>
              <a:ext uri="{FF2B5EF4-FFF2-40B4-BE49-F238E27FC236}">
                <a16:creationId xmlns:a16="http://schemas.microsoft.com/office/drawing/2014/main" id="{D9848941-8BAE-FE05-7350-49BB3927FDA4}"/>
              </a:ext>
            </a:extLst>
          </p:cNvPr>
          <p:cNvSpPr/>
          <p:nvPr/>
        </p:nvSpPr>
        <p:spPr>
          <a:xfrm>
            <a:off x="8059124" y="3782432"/>
            <a:ext cx="386376" cy="1204549"/>
          </a:xfrm>
          <a:prstGeom prst="righ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b="1" dirty="0">
              <a:solidFill>
                <a:prstClr val="black"/>
              </a:solidFill>
              <a:latin typeface="Calibri"/>
            </a:endParaRPr>
          </a:p>
        </p:txBody>
      </p:sp>
      <p:sp>
        <p:nvSpPr>
          <p:cNvPr id="22" name="Freeform 41">
            <a:extLst>
              <a:ext uri="{FF2B5EF4-FFF2-40B4-BE49-F238E27FC236}">
                <a16:creationId xmlns:a16="http://schemas.microsoft.com/office/drawing/2014/main" id="{BEC9C070-49DB-F600-9428-CD722445BC20}"/>
              </a:ext>
            </a:extLst>
          </p:cNvPr>
          <p:cNvSpPr/>
          <p:nvPr/>
        </p:nvSpPr>
        <p:spPr>
          <a:xfrm>
            <a:off x="5650037" y="1730677"/>
            <a:ext cx="797168" cy="1223710"/>
          </a:xfrm>
          <a:custGeom>
            <a:avLst/>
            <a:gdLst>
              <a:gd name="connsiteX0" fmla="*/ 0 w 4032738"/>
              <a:gd name="connsiteY0" fmla="*/ 83153 h 831525"/>
              <a:gd name="connsiteX1" fmla="*/ 83153 w 4032738"/>
              <a:gd name="connsiteY1" fmla="*/ 0 h 831525"/>
              <a:gd name="connsiteX2" fmla="*/ 3949586 w 4032738"/>
              <a:gd name="connsiteY2" fmla="*/ 0 h 831525"/>
              <a:gd name="connsiteX3" fmla="*/ 4032739 w 4032738"/>
              <a:gd name="connsiteY3" fmla="*/ 83153 h 831525"/>
              <a:gd name="connsiteX4" fmla="*/ 4032738 w 4032738"/>
              <a:gd name="connsiteY4" fmla="*/ 748373 h 831525"/>
              <a:gd name="connsiteX5" fmla="*/ 3949585 w 4032738"/>
              <a:gd name="connsiteY5" fmla="*/ 831526 h 831525"/>
              <a:gd name="connsiteX6" fmla="*/ 83153 w 4032738"/>
              <a:gd name="connsiteY6" fmla="*/ 831525 h 831525"/>
              <a:gd name="connsiteX7" fmla="*/ 0 w 4032738"/>
              <a:gd name="connsiteY7" fmla="*/ 748372 h 831525"/>
              <a:gd name="connsiteX8" fmla="*/ 0 w 4032738"/>
              <a:gd name="connsiteY8" fmla="*/ 83153 h 8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738" h="831525">
                <a:moveTo>
                  <a:pt x="0" y="83153"/>
                </a:moveTo>
                <a:cubicBezTo>
                  <a:pt x="0" y="37229"/>
                  <a:pt x="37229" y="0"/>
                  <a:pt x="83153" y="0"/>
                </a:cubicBezTo>
                <a:lnTo>
                  <a:pt x="3949586" y="0"/>
                </a:lnTo>
                <a:cubicBezTo>
                  <a:pt x="3995510" y="0"/>
                  <a:pt x="4032739" y="37229"/>
                  <a:pt x="4032739" y="83153"/>
                </a:cubicBezTo>
                <a:cubicBezTo>
                  <a:pt x="4032739" y="304893"/>
                  <a:pt x="4032738" y="526633"/>
                  <a:pt x="4032738" y="748373"/>
                </a:cubicBezTo>
                <a:cubicBezTo>
                  <a:pt x="4032738" y="794297"/>
                  <a:pt x="3995509" y="831526"/>
                  <a:pt x="3949585" y="831526"/>
                </a:cubicBezTo>
                <a:lnTo>
                  <a:pt x="83153" y="831525"/>
                </a:lnTo>
                <a:cubicBezTo>
                  <a:pt x="37229" y="831525"/>
                  <a:pt x="0" y="794296"/>
                  <a:pt x="0" y="748372"/>
                </a:cubicBezTo>
                <a:lnTo>
                  <a:pt x="0" y="83153"/>
                </a:lnTo>
                <a:close/>
              </a:path>
            </a:pathLst>
          </a:custGeom>
          <a:solidFill>
            <a:srgbClr val="89C66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315" tIns="85315" rIns="85315" bIns="85315" numCol="1" spcCol="1270" anchor="ctr" anchorCtr="0">
            <a:noAutofit/>
          </a:bodyPr>
          <a:lstStyle/>
          <a:p>
            <a:pPr algn="ctr" defTabSz="711200">
              <a:lnSpc>
                <a:spcPct val="90000"/>
              </a:lnSpc>
              <a:spcBef>
                <a:spcPct val="0"/>
              </a:spcBef>
              <a:spcAft>
                <a:spcPct val="35000"/>
              </a:spcAft>
              <a:defRPr/>
            </a:pPr>
            <a:r>
              <a:rPr lang="en-US" b="1" dirty="0">
                <a:solidFill>
                  <a:prstClr val="black"/>
                </a:solidFill>
                <a:latin typeface="Calibri"/>
              </a:rPr>
              <a:t>Total # of PAC cases</a:t>
            </a:r>
          </a:p>
        </p:txBody>
      </p:sp>
      <p:sp>
        <p:nvSpPr>
          <p:cNvPr id="23" name="TextBox 22">
            <a:extLst>
              <a:ext uri="{FF2B5EF4-FFF2-40B4-BE49-F238E27FC236}">
                <a16:creationId xmlns:a16="http://schemas.microsoft.com/office/drawing/2014/main" id="{DA288127-74D9-2018-17F7-AF9951878B92}"/>
              </a:ext>
            </a:extLst>
          </p:cNvPr>
          <p:cNvSpPr txBox="1"/>
          <p:nvPr/>
        </p:nvSpPr>
        <p:spPr>
          <a:xfrm>
            <a:off x="6453067" y="1855730"/>
            <a:ext cx="155333" cy="811268"/>
          </a:xfrm>
          <a:prstGeom prst="rect">
            <a:avLst/>
          </a:prstGeom>
        </p:spPr>
        <p:txBody>
          <a:bodyPr vert="horz" wrap="square" lIns="0" tIns="0" rIns="0" bIns="0" rtlCol="0" anchor="t" anchorCtr="0">
            <a:noAutofit/>
          </a:bodyPr>
          <a:lstStyle/>
          <a:p>
            <a:pPr defTabSz="457200">
              <a:defRPr/>
            </a:pPr>
            <a:r>
              <a:rPr lang="en-US" sz="5400" b="1" dirty="0">
                <a:solidFill>
                  <a:prstClr val="black"/>
                </a:solidFill>
                <a:latin typeface="Calibri"/>
              </a:rPr>
              <a:t>-</a:t>
            </a:r>
          </a:p>
        </p:txBody>
      </p:sp>
      <p:sp>
        <p:nvSpPr>
          <p:cNvPr id="24" name="Freeform 44">
            <a:extLst>
              <a:ext uri="{FF2B5EF4-FFF2-40B4-BE49-F238E27FC236}">
                <a16:creationId xmlns:a16="http://schemas.microsoft.com/office/drawing/2014/main" id="{4D66521E-971E-C1BD-51BC-ADA3001A46C1}"/>
              </a:ext>
            </a:extLst>
          </p:cNvPr>
          <p:cNvSpPr/>
          <p:nvPr/>
        </p:nvSpPr>
        <p:spPr>
          <a:xfrm>
            <a:off x="6660653" y="2013791"/>
            <a:ext cx="1330570" cy="603186"/>
          </a:xfrm>
          <a:custGeom>
            <a:avLst/>
            <a:gdLst>
              <a:gd name="connsiteX0" fmla="*/ 0 w 4032738"/>
              <a:gd name="connsiteY0" fmla="*/ 83153 h 831525"/>
              <a:gd name="connsiteX1" fmla="*/ 83153 w 4032738"/>
              <a:gd name="connsiteY1" fmla="*/ 0 h 831525"/>
              <a:gd name="connsiteX2" fmla="*/ 3949586 w 4032738"/>
              <a:gd name="connsiteY2" fmla="*/ 0 h 831525"/>
              <a:gd name="connsiteX3" fmla="*/ 4032739 w 4032738"/>
              <a:gd name="connsiteY3" fmla="*/ 83153 h 831525"/>
              <a:gd name="connsiteX4" fmla="*/ 4032738 w 4032738"/>
              <a:gd name="connsiteY4" fmla="*/ 748373 h 831525"/>
              <a:gd name="connsiteX5" fmla="*/ 3949585 w 4032738"/>
              <a:gd name="connsiteY5" fmla="*/ 831526 h 831525"/>
              <a:gd name="connsiteX6" fmla="*/ 83153 w 4032738"/>
              <a:gd name="connsiteY6" fmla="*/ 831525 h 831525"/>
              <a:gd name="connsiteX7" fmla="*/ 0 w 4032738"/>
              <a:gd name="connsiteY7" fmla="*/ 748372 h 831525"/>
              <a:gd name="connsiteX8" fmla="*/ 0 w 4032738"/>
              <a:gd name="connsiteY8" fmla="*/ 83153 h 8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738" h="831525">
                <a:moveTo>
                  <a:pt x="0" y="83153"/>
                </a:moveTo>
                <a:cubicBezTo>
                  <a:pt x="0" y="37229"/>
                  <a:pt x="37229" y="0"/>
                  <a:pt x="83153" y="0"/>
                </a:cubicBezTo>
                <a:lnTo>
                  <a:pt x="3949586" y="0"/>
                </a:lnTo>
                <a:cubicBezTo>
                  <a:pt x="3995510" y="0"/>
                  <a:pt x="4032739" y="37229"/>
                  <a:pt x="4032739" y="83153"/>
                </a:cubicBezTo>
                <a:cubicBezTo>
                  <a:pt x="4032739" y="304893"/>
                  <a:pt x="4032738" y="526633"/>
                  <a:pt x="4032738" y="748373"/>
                </a:cubicBezTo>
                <a:cubicBezTo>
                  <a:pt x="4032738" y="794297"/>
                  <a:pt x="3995509" y="831526"/>
                  <a:pt x="3949585" y="831526"/>
                </a:cubicBezTo>
                <a:lnTo>
                  <a:pt x="83153" y="831525"/>
                </a:lnTo>
                <a:cubicBezTo>
                  <a:pt x="37229" y="831525"/>
                  <a:pt x="0" y="794296"/>
                  <a:pt x="0" y="748372"/>
                </a:cubicBezTo>
                <a:lnTo>
                  <a:pt x="0" y="83153"/>
                </a:lnTo>
                <a:close/>
              </a:path>
            </a:pathLst>
          </a:custGeom>
          <a:solidFill>
            <a:srgbClr val="89C66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315" tIns="85315" rIns="85315" bIns="85315" numCol="1" spcCol="1270" anchor="ctr" anchorCtr="0">
            <a:noAutofit/>
          </a:bodyPr>
          <a:lstStyle/>
          <a:p>
            <a:pPr algn="ctr" defTabSz="711200">
              <a:lnSpc>
                <a:spcPct val="90000"/>
              </a:lnSpc>
              <a:spcBef>
                <a:spcPct val="0"/>
              </a:spcBef>
              <a:spcAft>
                <a:spcPct val="35000"/>
              </a:spcAft>
              <a:defRPr/>
            </a:pPr>
            <a:r>
              <a:rPr lang="en-US" sz="1600" b="1" dirty="0">
                <a:solidFill>
                  <a:prstClr val="black"/>
                </a:solidFill>
                <a:latin typeface="Calibri"/>
              </a:rPr>
              <a:t>Miscarriages</a:t>
            </a:r>
          </a:p>
        </p:txBody>
      </p:sp>
      <p:sp>
        <p:nvSpPr>
          <p:cNvPr id="25" name="Freeform 45">
            <a:extLst>
              <a:ext uri="{FF2B5EF4-FFF2-40B4-BE49-F238E27FC236}">
                <a16:creationId xmlns:a16="http://schemas.microsoft.com/office/drawing/2014/main" id="{FE6A8E64-D5BF-C7B4-7A1E-EBE1C74606EF}"/>
              </a:ext>
            </a:extLst>
          </p:cNvPr>
          <p:cNvSpPr/>
          <p:nvPr/>
        </p:nvSpPr>
        <p:spPr>
          <a:xfrm rot="5400000">
            <a:off x="7952131" y="2173083"/>
            <a:ext cx="374186" cy="313498"/>
          </a:xfrm>
          <a:custGeom>
            <a:avLst/>
            <a:gdLst>
              <a:gd name="connsiteX0" fmla="*/ 41554 w 313498"/>
              <a:gd name="connsiteY0" fmla="*/ 77082 h 374186"/>
              <a:gd name="connsiteX1" fmla="*/ 271944 w 313498"/>
              <a:gd name="connsiteY1" fmla="*/ 77082 h 374186"/>
              <a:gd name="connsiteX2" fmla="*/ 271944 w 313498"/>
              <a:gd name="connsiteY2" fmla="*/ 165091 h 374186"/>
              <a:gd name="connsiteX3" fmla="*/ 41554 w 313498"/>
              <a:gd name="connsiteY3" fmla="*/ 165091 h 374186"/>
              <a:gd name="connsiteX4" fmla="*/ 41554 w 313498"/>
              <a:gd name="connsiteY4" fmla="*/ 77082 h 374186"/>
              <a:gd name="connsiteX5" fmla="*/ 41554 w 313498"/>
              <a:gd name="connsiteY5" fmla="*/ 209095 h 374186"/>
              <a:gd name="connsiteX6" fmla="*/ 271944 w 313498"/>
              <a:gd name="connsiteY6" fmla="*/ 209095 h 374186"/>
              <a:gd name="connsiteX7" fmla="*/ 271944 w 313498"/>
              <a:gd name="connsiteY7" fmla="*/ 297104 h 374186"/>
              <a:gd name="connsiteX8" fmla="*/ 41554 w 313498"/>
              <a:gd name="connsiteY8" fmla="*/ 297104 h 374186"/>
              <a:gd name="connsiteX9" fmla="*/ 41554 w 313498"/>
              <a:gd name="connsiteY9" fmla="*/ 209095 h 37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498" h="374186">
                <a:moveTo>
                  <a:pt x="248918" y="49598"/>
                </a:moveTo>
                <a:lnTo>
                  <a:pt x="248918" y="324588"/>
                </a:lnTo>
                <a:lnTo>
                  <a:pt x="175183" y="324588"/>
                </a:lnTo>
                <a:lnTo>
                  <a:pt x="175183" y="49598"/>
                </a:lnTo>
                <a:lnTo>
                  <a:pt x="248918" y="49598"/>
                </a:lnTo>
                <a:close/>
                <a:moveTo>
                  <a:pt x="138315" y="49598"/>
                </a:moveTo>
                <a:lnTo>
                  <a:pt x="138315" y="324588"/>
                </a:lnTo>
                <a:lnTo>
                  <a:pt x="64580" y="324588"/>
                </a:lnTo>
                <a:lnTo>
                  <a:pt x="64580" y="49598"/>
                </a:lnTo>
                <a:lnTo>
                  <a:pt x="138315" y="495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4836" tIns="-1" rIns="74837" bIns="94049" numCol="1" spcCol="1270" anchor="ctr" anchorCtr="0">
            <a:noAutofit/>
          </a:bodyPr>
          <a:lstStyle/>
          <a:p>
            <a:pPr algn="ctr" defTabSz="577850">
              <a:lnSpc>
                <a:spcPct val="90000"/>
              </a:lnSpc>
              <a:spcBef>
                <a:spcPct val="0"/>
              </a:spcBef>
              <a:spcAft>
                <a:spcPct val="35000"/>
              </a:spcAft>
              <a:defRPr/>
            </a:pPr>
            <a:endParaRPr lang="en-US" sz="1300">
              <a:solidFill>
                <a:prstClr val="white"/>
              </a:solidFill>
              <a:latin typeface="Calibri"/>
            </a:endParaRPr>
          </a:p>
        </p:txBody>
      </p:sp>
    </p:spTree>
    <p:extLst>
      <p:ext uri="{BB962C8B-B14F-4D97-AF65-F5344CB8AC3E}">
        <p14:creationId xmlns:p14="http://schemas.microsoft.com/office/powerpoint/2010/main" val="305001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Graphic spid="11" grpId="0">
        <p:bldAsOne/>
      </p:bldGraphic>
      <p:bldGraphic spid="12" grpId="0">
        <p:bldAsOne/>
      </p:bldGraphic>
      <p:bldP spid="15" grpId="0"/>
      <p:bldP spid="19" grpId="0" animBg="1"/>
      <p:bldP spid="20" grpId="0" animBg="1"/>
      <p:bldP spid="21" grpId="0" animBg="1"/>
      <p:bldP spid="22" grpId="0" animBg="1"/>
      <p:bldP spid="23" grpId="0"/>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Steps in Estimating Abortion Incidence via the AICM</a:t>
            </a:r>
          </a:p>
        </p:txBody>
      </p:sp>
      <p:grpSp>
        <p:nvGrpSpPr>
          <p:cNvPr id="8" name="Google Shape;383;p37">
            <a:extLst>
              <a:ext uri="{FF2B5EF4-FFF2-40B4-BE49-F238E27FC236}">
                <a16:creationId xmlns:a16="http://schemas.microsoft.com/office/drawing/2014/main" id="{1200DDB7-BCCA-2340-8ED7-14D102C34223}"/>
              </a:ext>
            </a:extLst>
          </p:cNvPr>
          <p:cNvGrpSpPr/>
          <p:nvPr/>
        </p:nvGrpSpPr>
        <p:grpSpPr>
          <a:xfrm>
            <a:off x="1283227" y="2343013"/>
            <a:ext cx="9625546" cy="2171973"/>
            <a:chOff x="85115" y="559774"/>
            <a:chExt cx="9625546" cy="2171973"/>
          </a:xfrm>
        </p:grpSpPr>
        <p:sp>
          <p:nvSpPr>
            <p:cNvPr id="9" name="Google Shape;384;p37">
              <a:extLst>
                <a:ext uri="{FF2B5EF4-FFF2-40B4-BE49-F238E27FC236}">
                  <a16:creationId xmlns:a16="http://schemas.microsoft.com/office/drawing/2014/main" id="{FC821AEB-DFE1-CE13-3825-B25BC8FE6B4C}"/>
                </a:ext>
              </a:extLst>
            </p:cNvPr>
            <p:cNvSpPr/>
            <p:nvPr/>
          </p:nvSpPr>
          <p:spPr>
            <a:xfrm>
              <a:off x="85115" y="559774"/>
              <a:ext cx="2219441" cy="2171973"/>
            </a:xfrm>
            <a:prstGeom prst="ellipse">
              <a:avLst/>
            </a:prstGeom>
            <a:solidFill>
              <a:srgbClr val="4372C3">
                <a:alpha val="9647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385;p37">
              <a:extLst>
                <a:ext uri="{FF2B5EF4-FFF2-40B4-BE49-F238E27FC236}">
                  <a16:creationId xmlns:a16="http://schemas.microsoft.com/office/drawing/2014/main" id="{2F413935-8084-8279-85E4-6E44EA424551}"/>
                </a:ext>
              </a:extLst>
            </p:cNvPr>
            <p:cNvSpPr txBox="1"/>
            <p:nvPr/>
          </p:nvSpPr>
          <p:spPr>
            <a:xfrm>
              <a:off x="410145" y="877852"/>
              <a:ext cx="1569381" cy="1535817"/>
            </a:xfrm>
            <a:prstGeom prst="rect">
              <a:avLst/>
            </a:prstGeom>
            <a:noFill/>
            <a:ln>
              <a:noFill/>
            </a:ln>
          </p:spPr>
          <p:txBody>
            <a:bodyPr spcFirstLastPara="1" wrap="square" lIns="30475" tIns="30475" rIns="30475" bIns="304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Calibri"/>
                  <a:ea typeface="Calibri"/>
                  <a:cs typeface="Calibri"/>
                  <a:sym typeface="Calibri"/>
                </a:rPr>
                <a:t>Total annual PAC caseloads*</a:t>
              </a:r>
              <a:endParaRPr sz="1400" b="0" i="0" u="none" strike="noStrike" cap="none" dirty="0">
                <a:solidFill>
                  <a:srgbClr val="000000"/>
                </a:solidFill>
                <a:latin typeface="Arial"/>
                <a:ea typeface="Arial"/>
                <a:cs typeface="Arial"/>
                <a:sym typeface="Arial"/>
              </a:endParaRPr>
            </a:p>
          </p:txBody>
        </p:sp>
        <p:sp>
          <p:nvSpPr>
            <p:cNvPr id="11" name="Google Shape;386;p37">
              <a:extLst>
                <a:ext uri="{FF2B5EF4-FFF2-40B4-BE49-F238E27FC236}">
                  <a16:creationId xmlns:a16="http://schemas.microsoft.com/office/drawing/2014/main" id="{6BD526A9-D6C9-01EA-F9E4-7E5C1CB80FBD}"/>
                </a:ext>
              </a:extLst>
            </p:cNvPr>
            <p:cNvSpPr/>
            <p:nvPr/>
          </p:nvSpPr>
          <p:spPr>
            <a:xfrm>
              <a:off x="2307977" y="1343814"/>
              <a:ext cx="603892" cy="603892"/>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387;p37">
              <a:extLst>
                <a:ext uri="{FF2B5EF4-FFF2-40B4-BE49-F238E27FC236}">
                  <a16:creationId xmlns:a16="http://schemas.microsoft.com/office/drawing/2014/main" id="{69CC86F5-2455-8E71-9A99-198FFCCEB097}"/>
                </a:ext>
              </a:extLst>
            </p:cNvPr>
            <p:cNvSpPr txBox="1"/>
            <p:nvPr/>
          </p:nvSpPr>
          <p:spPr>
            <a:xfrm>
              <a:off x="2388023" y="1574742"/>
              <a:ext cx="443800" cy="14203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3" name="Google Shape;388;p37">
              <a:extLst>
                <a:ext uri="{FF2B5EF4-FFF2-40B4-BE49-F238E27FC236}">
                  <a16:creationId xmlns:a16="http://schemas.microsoft.com/office/drawing/2014/main" id="{24F4FBEB-7F24-45BE-0170-4C5A1D4C3972}"/>
                </a:ext>
              </a:extLst>
            </p:cNvPr>
            <p:cNvSpPr/>
            <p:nvPr/>
          </p:nvSpPr>
          <p:spPr>
            <a:xfrm>
              <a:off x="2996415" y="756096"/>
              <a:ext cx="1779328" cy="177932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389;p37">
              <a:extLst>
                <a:ext uri="{FF2B5EF4-FFF2-40B4-BE49-F238E27FC236}">
                  <a16:creationId xmlns:a16="http://schemas.microsoft.com/office/drawing/2014/main" id="{18CD47DA-2F2B-8457-1632-38BAE5B7B711}"/>
                </a:ext>
              </a:extLst>
            </p:cNvPr>
            <p:cNvSpPr txBox="1"/>
            <p:nvPr/>
          </p:nvSpPr>
          <p:spPr>
            <a:xfrm>
              <a:off x="3256992" y="1016673"/>
              <a:ext cx="1258174" cy="1258174"/>
            </a:xfrm>
            <a:prstGeom prst="rect">
              <a:avLst/>
            </a:prstGeom>
            <a:noFill/>
            <a:ln>
              <a:noFill/>
            </a:ln>
          </p:spPr>
          <p:txBody>
            <a:bodyPr spcFirstLastPara="1" wrap="square" lIns="30475" tIns="30475" rIns="30475" bIns="304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Referrals</a:t>
              </a:r>
              <a:endParaRPr sz="1400" b="0" i="0" u="none" strike="noStrike" cap="none">
                <a:solidFill>
                  <a:srgbClr val="000000"/>
                </a:solidFill>
                <a:latin typeface="Arial"/>
                <a:ea typeface="Arial"/>
                <a:cs typeface="Arial"/>
                <a:sym typeface="Arial"/>
              </a:endParaRPr>
            </a:p>
          </p:txBody>
        </p:sp>
        <p:sp>
          <p:nvSpPr>
            <p:cNvPr id="15" name="Google Shape;390;p37">
              <a:extLst>
                <a:ext uri="{FF2B5EF4-FFF2-40B4-BE49-F238E27FC236}">
                  <a16:creationId xmlns:a16="http://schemas.microsoft.com/office/drawing/2014/main" id="{B489F4B4-586C-7388-B9C6-105E2C9AE8CF}"/>
                </a:ext>
              </a:extLst>
            </p:cNvPr>
            <p:cNvSpPr/>
            <p:nvPr/>
          </p:nvSpPr>
          <p:spPr>
            <a:xfrm>
              <a:off x="4860288" y="1343814"/>
              <a:ext cx="603892" cy="603892"/>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391;p37">
              <a:extLst>
                <a:ext uri="{FF2B5EF4-FFF2-40B4-BE49-F238E27FC236}">
                  <a16:creationId xmlns:a16="http://schemas.microsoft.com/office/drawing/2014/main" id="{186D445C-F2EB-B6F5-D18F-E035982171CE}"/>
                </a:ext>
              </a:extLst>
            </p:cNvPr>
            <p:cNvSpPr txBox="1"/>
            <p:nvPr/>
          </p:nvSpPr>
          <p:spPr>
            <a:xfrm>
              <a:off x="4940334" y="1574742"/>
              <a:ext cx="443800" cy="14203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7" name="Google Shape;392;p37">
              <a:extLst>
                <a:ext uri="{FF2B5EF4-FFF2-40B4-BE49-F238E27FC236}">
                  <a16:creationId xmlns:a16="http://schemas.microsoft.com/office/drawing/2014/main" id="{A655CFE0-4165-530D-9BA3-52991A38AB22}"/>
                </a:ext>
              </a:extLst>
            </p:cNvPr>
            <p:cNvSpPr/>
            <p:nvPr/>
          </p:nvSpPr>
          <p:spPr>
            <a:xfrm>
              <a:off x="5548726" y="759168"/>
              <a:ext cx="1773185" cy="177318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393;p37">
              <a:extLst>
                <a:ext uri="{FF2B5EF4-FFF2-40B4-BE49-F238E27FC236}">
                  <a16:creationId xmlns:a16="http://schemas.microsoft.com/office/drawing/2014/main" id="{14C34DBB-F706-84F6-A1AC-741F527ACDA3}"/>
                </a:ext>
              </a:extLst>
            </p:cNvPr>
            <p:cNvSpPr txBox="1"/>
            <p:nvPr/>
          </p:nvSpPr>
          <p:spPr>
            <a:xfrm>
              <a:off x="5808403" y="1018845"/>
              <a:ext cx="1253831" cy="1253831"/>
            </a:xfrm>
            <a:prstGeom prst="rect">
              <a:avLst/>
            </a:prstGeom>
            <a:noFill/>
            <a:ln>
              <a:noFill/>
            </a:ln>
          </p:spPr>
          <p:txBody>
            <a:bodyPr spcFirstLastPara="1" wrap="square" lIns="25400" tIns="25400" rIns="25400" bIns="254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Annual PAC due to mis-carriages</a:t>
              </a:r>
              <a:endParaRPr sz="1400" b="0" i="0" u="none" strike="noStrike" cap="none">
                <a:solidFill>
                  <a:srgbClr val="000000"/>
                </a:solidFill>
                <a:latin typeface="Arial"/>
                <a:ea typeface="Arial"/>
                <a:cs typeface="Arial"/>
                <a:sym typeface="Arial"/>
              </a:endParaRPr>
            </a:p>
          </p:txBody>
        </p:sp>
        <p:sp>
          <p:nvSpPr>
            <p:cNvPr id="19" name="Google Shape;394;p37">
              <a:extLst>
                <a:ext uri="{FF2B5EF4-FFF2-40B4-BE49-F238E27FC236}">
                  <a16:creationId xmlns:a16="http://schemas.microsoft.com/office/drawing/2014/main" id="{02599478-C689-9667-F31E-90915C594EC1}"/>
                </a:ext>
              </a:extLst>
            </p:cNvPr>
            <p:cNvSpPr/>
            <p:nvPr/>
          </p:nvSpPr>
          <p:spPr>
            <a:xfrm>
              <a:off x="7406456" y="1343814"/>
              <a:ext cx="603892" cy="603892"/>
            </a:xfrm>
            <a:prstGeom prst="mathEqual">
              <a:avLst>
                <a:gd name="adj1" fmla="val 23520"/>
                <a:gd name="adj2" fmla="val 1176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395;p37">
              <a:extLst>
                <a:ext uri="{FF2B5EF4-FFF2-40B4-BE49-F238E27FC236}">
                  <a16:creationId xmlns:a16="http://schemas.microsoft.com/office/drawing/2014/main" id="{AABF9DC8-937D-2E80-C50A-D5AEEE127DFF}"/>
                </a:ext>
              </a:extLst>
            </p:cNvPr>
            <p:cNvSpPr txBox="1"/>
            <p:nvPr/>
          </p:nvSpPr>
          <p:spPr>
            <a:xfrm>
              <a:off x="7486502" y="1468216"/>
              <a:ext cx="443800" cy="35508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2500"/>
                <a:buFont typeface="Arial"/>
                <a:buNone/>
              </a:pPr>
              <a:endParaRPr sz="2500" b="0" i="0" u="none" strike="noStrike" cap="none">
                <a:solidFill>
                  <a:schemeClr val="lt1"/>
                </a:solidFill>
                <a:latin typeface="Calibri"/>
                <a:ea typeface="Calibri"/>
                <a:cs typeface="Calibri"/>
                <a:sym typeface="Calibri"/>
              </a:endParaRPr>
            </a:p>
          </p:txBody>
        </p:sp>
        <p:sp>
          <p:nvSpPr>
            <p:cNvPr id="21" name="Google Shape;396;p37">
              <a:extLst>
                <a:ext uri="{FF2B5EF4-FFF2-40B4-BE49-F238E27FC236}">
                  <a16:creationId xmlns:a16="http://schemas.microsoft.com/office/drawing/2014/main" id="{ACCC1C31-66DF-D926-E687-4DDA177DF713}"/>
                </a:ext>
              </a:extLst>
            </p:cNvPr>
            <p:cNvSpPr/>
            <p:nvPr/>
          </p:nvSpPr>
          <p:spPr>
            <a:xfrm>
              <a:off x="8094894" y="837877"/>
              <a:ext cx="1615767" cy="1615767"/>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97;p37">
              <a:extLst>
                <a:ext uri="{FF2B5EF4-FFF2-40B4-BE49-F238E27FC236}">
                  <a16:creationId xmlns:a16="http://schemas.microsoft.com/office/drawing/2014/main" id="{3D5FBBEF-0340-99E5-3781-9E4277610AB4}"/>
                </a:ext>
              </a:extLst>
            </p:cNvPr>
            <p:cNvSpPr txBox="1"/>
            <p:nvPr/>
          </p:nvSpPr>
          <p:spPr>
            <a:xfrm>
              <a:off x="8331518" y="1074501"/>
              <a:ext cx="1142519" cy="1142519"/>
            </a:xfrm>
            <a:prstGeom prst="rect">
              <a:avLst/>
            </a:prstGeom>
            <a:noFill/>
            <a:ln>
              <a:noFill/>
            </a:ln>
          </p:spPr>
          <p:txBody>
            <a:bodyPr spcFirstLastPara="1" wrap="square" lIns="25400" tIns="25400" rIns="25400" bIns="254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Annual PAC cases due to abortion</a:t>
              </a: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888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Step 1. Estimate the number of PAC patients</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p:txBody>
          <a:bodyPr/>
          <a:lstStyle/>
          <a:p>
            <a:pPr>
              <a:spcBef>
                <a:spcPts val="0"/>
              </a:spcBef>
            </a:pPr>
            <a:r>
              <a:rPr lang="en-US" sz="2200" dirty="0"/>
              <a:t>HFS obtains these estimates directly by asking about PAC caseloads at facilities </a:t>
            </a:r>
          </a:p>
          <a:p>
            <a:pPr lvl="1">
              <a:spcBef>
                <a:spcPts val="0"/>
              </a:spcBef>
            </a:pPr>
            <a:r>
              <a:rPr lang="en-US" sz="2200" dirty="0"/>
              <a:t>Within the past month/average month * 12 </a:t>
            </a:r>
          </a:p>
          <a:p>
            <a:pPr lvl="1">
              <a:spcBef>
                <a:spcPts val="0"/>
              </a:spcBef>
            </a:pPr>
            <a:r>
              <a:rPr lang="en-US" sz="2200" dirty="0"/>
              <a:t>Apply sample weights to obtain national estimate</a:t>
            </a:r>
          </a:p>
          <a:p>
            <a:pPr>
              <a:spcBef>
                <a:spcPts val="0"/>
              </a:spcBef>
            </a:pPr>
            <a:r>
              <a:rPr lang="en-US" sz="2200" dirty="0"/>
              <a:t>In some countries, NGOs known to have reliable service statistics are asked for national caseload estimates (instead of weighting up a sample from these facilities).</a:t>
            </a:r>
          </a:p>
          <a:p>
            <a:pPr>
              <a:spcBef>
                <a:spcPts val="0"/>
              </a:spcBef>
            </a:pPr>
            <a:r>
              <a:rPr lang="en-US" sz="2200" dirty="0"/>
              <a:t>However, these include </a:t>
            </a:r>
            <a:r>
              <a:rPr lang="en-US" sz="2200" b="1" i="1" u="sng" dirty="0"/>
              <a:t>all</a:t>
            </a:r>
            <a:r>
              <a:rPr lang="en-US" sz="2200" dirty="0"/>
              <a:t> PAC patients, including</a:t>
            </a:r>
          </a:p>
          <a:p>
            <a:pPr lvl="1">
              <a:spcBef>
                <a:spcPts val="0"/>
              </a:spcBef>
            </a:pPr>
            <a:r>
              <a:rPr lang="en-US" sz="2200" dirty="0"/>
              <a:t>Stemming from facility and out-of-facility abortions</a:t>
            </a:r>
          </a:p>
          <a:p>
            <a:pPr lvl="1">
              <a:spcBef>
                <a:spcPts val="0"/>
              </a:spcBef>
            </a:pPr>
            <a:r>
              <a:rPr lang="en-US" sz="2200" dirty="0"/>
              <a:t>Induced and spontaneous</a:t>
            </a:r>
          </a:p>
          <a:p>
            <a:pPr lvl="1">
              <a:spcBef>
                <a:spcPts val="0"/>
              </a:spcBef>
            </a:pPr>
            <a:r>
              <a:rPr lang="en-US" sz="2200" dirty="0"/>
              <a:t>Double-counted referrals?</a:t>
            </a:r>
          </a:p>
        </p:txBody>
      </p:sp>
    </p:spTree>
    <p:extLst>
      <p:ext uri="{BB962C8B-B14F-4D97-AF65-F5344CB8AC3E}">
        <p14:creationId xmlns:p14="http://schemas.microsoft.com/office/powerpoint/2010/main" val="3271468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Steps in Estimating Abortion Incidence via the AICM</a:t>
            </a:r>
          </a:p>
        </p:txBody>
      </p:sp>
      <p:grpSp>
        <p:nvGrpSpPr>
          <p:cNvPr id="3" name="Google Shape;404;p38">
            <a:extLst>
              <a:ext uri="{FF2B5EF4-FFF2-40B4-BE49-F238E27FC236}">
                <a16:creationId xmlns:a16="http://schemas.microsoft.com/office/drawing/2014/main" id="{E6E52CE3-6BDC-EEC3-A215-5B102CB4CDA7}"/>
              </a:ext>
            </a:extLst>
          </p:cNvPr>
          <p:cNvGrpSpPr/>
          <p:nvPr/>
        </p:nvGrpSpPr>
        <p:grpSpPr>
          <a:xfrm>
            <a:off x="1126119" y="2287633"/>
            <a:ext cx="9594656" cy="1776292"/>
            <a:chOff x="118855" y="757614"/>
            <a:chExt cx="9594656" cy="1776292"/>
          </a:xfrm>
        </p:grpSpPr>
        <p:sp>
          <p:nvSpPr>
            <p:cNvPr id="6" name="Google Shape;405;p38">
              <a:extLst>
                <a:ext uri="{FF2B5EF4-FFF2-40B4-BE49-F238E27FC236}">
                  <a16:creationId xmlns:a16="http://schemas.microsoft.com/office/drawing/2014/main" id="{9B8597CB-2BC6-8FA8-6ABE-85BDE2FF5748}"/>
                </a:ext>
              </a:extLst>
            </p:cNvPr>
            <p:cNvSpPr/>
            <p:nvPr/>
          </p:nvSpPr>
          <p:spPr>
            <a:xfrm>
              <a:off x="118855" y="757614"/>
              <a:ext cx="1815119" cy="1776292"/>
            </a:xfrm>
            <a:prstGeom prst="ellipse">
              <a:avLst/>
            </a:prstGeom>
            <a:solidFill>
              <a:srgbClr val="4372C3">
                <a:alpha val="9647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406;p38">
              <a:extLst>
                <a:ext uri="{FF2B5EF4-FFF2-40B4-BE49-F238E27FC236}">
                  <a16:creationId xmlns:a16="http://schemas.microsoft.com/office/drawing/2014/main" id="{60542D7A-8B4F-DA3E-E6F4-17B5515E103C}"/>
                </a:ext>
              </a:extLst>
            </p:cNvPr>
            <p:cNvSpPr txBox="1"/>
            <p:nvPr/>
          </p:nvSpPr>
          <p:spPr>
            <a:xfrm>
              <a:off x="384673" y="1017746"/>
              <a:ext cx="1283483" cy="1256028"/>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Total annual PAC caseloads*</a:t>
              </a:r>
              <a:endParaRPr sz="1400" b="0" i="0" u="none" strike="noStrike" cap="none">
                <a:solidFill>
                  <a:srgbClr val="000000"/>
                </a:solidFill>
                <a:latin typeface="Arial"/>
                <a:ea typeface="Arial"/>
                <a:cs typeface="Arial"/>
                <a:sym typeface="Arial"/>
              </a:endParaRPr>
            </a:p>
          </p:txBody>
        </p:sp>
        <p:sp>
          <p:nvSpPr>
            <p:cNvPr id="23" name="Google Shape;407;p38">
              <a:extLst>
                <a:ext uri="{FF2B5EF4-FFF2-40B4-BE49-F238E27FC236}">
                  <a16:creationId xmlns:a16="http://schemas.microsoft.com/office/drawing/2014/main" id="{A718846D-3135-6385-EF35-DFA01F501FB9}"/>
                </a:ext>
              </a:extLst>
            </p:cNvPr>
            <p:cNvSpPr/>
            <p:nvPr/>
          </p:nvSpPr>
          <p:spPr>
            <a:xfrm>
              <a:off x="1938938" y="1207629"/>
              <a:ext cx="876263" cy="876263"/>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408;p38">
              <a:extLst>
                <a:ext uri="{FF2B5EF4-FFF2-40B4-BE49-F238E27FC236}">
                  <a16:creationId xmlns:a16="http://schemas.microsoft.com/office/drawing/2014/main" id="{76909271-D8B6-94DD-A1EC-6F1824630E02}"/>
                </a:ext>
              </a:extLst>
            </p:cNvPr>
            <p:cNvSpPr txBox="1"/>
            <p:nvPr/>
          </p:nvSpPr>
          <p:spPr>
            <a:xfrm>
              <a:off x="2055087" y="1542712"/>
              <a:ext cx="643965" cy="20609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 name="Google Shape;409;p38">
              <a:extLst>
                <a:ext uri="{FF2B5EF4-FFF2-40B4-BE49-F238E27FC236}">
                  <a16:creationId xmlns:a16="http://schemas.microsoft.com/office/drawing/2014/main" id="{56E609CC-930F-EDA7-CD31-DB109C7B36AA}"/>
                </a:ext>
              </a:extLst>
            </p:cNvPr>
            <p:cNvSpPr/>
            <p:nvPr/>
          </p:nvSpPr>
          <p:spPr>
            <a:xfrm>
              <a:off x="2937878" y="890361"/>
              <a:ext cx="1510799" cy="1510799"/>
            </a:xfrm>
            <a:prstGeom prst="ellipse">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410;p38">
              <a:extLst>
                <a:ext uri="{FF2B5EF4-FFF2-40B4-BE49-F238E27FC236}">
                  <a16:creationId xmlns:a16="http://schemas.microsoft.com/office/drawing/2014/main" id="{675B5405-1F77-F1AF-C9E5-EFD9C98680C1}"/>
                </a:ext>
              </a:extLst>
            </p:cNvPr>
            <p:cNvSpPr txBox="1"/>
            <p:nvPr/>
          </p:nvSpPr>
          <p:spPr>
            <a:xfrm>
              <a:off x="3159129" y="1111612"/>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Referrals</a:t>
              </a:r>
              <a:endParaRPr sz="1400" b="0" i="0" u="none" strike="noStrike" cap="none">
                <a:solidFill>
                  <a:srgbClr val="000000"/>
                </a:solidFill>
                <a:latin typeface="Arial"/>
                <a:ea typeface="Arial"/>
                <a:cs typeface="Arial"/>
                <a:sym typeface="Arial"/>
              </a:endParaRPr>
            </a:p>
          </p:txBody>
        </p:sp>
        <p:sp>
          <p:nvSpPr>
            <p:cNvPr id="27" name="Google Shape;411;p38">
              <a:extLst>
                <a:ext uri="{FF2B5EF4-FFF2-40B4-BE49-F238E27FC236}">
                  <a16:creationId xmlns:a16="http://schemas.microsoft.com/office/drawing/2014/main" id="{FB415361-E74D-55FE-CDEA-AF7898709298}"/>
                </a:ext>
              </a:extLst>
            </p:cNvPr>
            <p:cNvSpPr/>
            <p:nvPr/>
          </p:nvSpPr>
          <p:spPr>
            <a:xfrm>
              <a:off x="4571354" y="1207629"/>
              <a:ext cx="876263" cy="876263"/>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412;p38">
              <a:extLst>
                <a:ext uri="{FF2B5EF4-FFF2-40B4-BE49-F238E27FC236}">
                  <a16:creationId xmlns:a16="http://schemas.microsoft.com/office/drawing/2014/main" id="{5A577AD4-6014-7B3F-E957-CFDBA826F2FC}"/>
                </a:ext>
              </a:extLst>
            </p:cNvPr>
            <p:cNvSpPr txBox="1"/>
            <p:nvPr/>
          </p:nvSpPr>
          <p:spPr>
            <a:xfrm>
              <a:off x="4687503" y="1542712"/>
              <a:ext cx="643965" cy="20609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 name="Google Shape;413;p38">
              <a:extLst>
                <a:ext uri="{FF2B5EF4-FFF2-40B4-BE49-F238E27FC236}">
                  <a16:creationId xmlns:a16="http://schemas.microsoft.com/office/drawing/2014/main" id="{8455AD25-AD43-8372-D000-5FC968FDF38F}"/>
                </a:ext>
              </a:extLst>
            </p:cNvPr>
            <p:cNvSpPr/>
            <p:nvPr/>
          </p:nvSpPr>
          <p:spPr>
            <a:xfrm>
              <a:off x="5570295" y="890361"/>
              <a:ext cx="1510799" cy="1510799"/>
            </a:xfrm>
            <a:prstGeom prst="ellipse">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414;p38">
              <a:extLst>
                <a:ext uri="{FF2B5EF4-FFF2-40B4-BE49-F238E27FC236}">
                  <a16:creationId xmlns:a16="http://schemas.microsoft.com/office/drawing/2014/main" id="{F53A802D-5B94-B9EC-A728-C70BCBBA0118}"/>
                </a:ext>
              </a:extLst>
            </p:cNvPr>
            <p:cNvSpPr txBox="1"/>
            <p:nvPr/>
          </p:nvSpPr>
          <p:spPr>
            <a:xfrm>
              <a:off x="5791546" y="1111612"/>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Annual PAC due to mis-carriages</a:t>
              </a:r>
              <a:endParaRPr sz="1400" b="0" i="0" u="none" strike="noStrike" cap="none">
                <a:solidFill>
                  <a:srgbClr val="000000"/>
                </a:solidFill>
                <a:latin typeface="Arial"/>
                <a:ea typeface="Arial"/>
                <a:cs typeface="Arial"/>
                <a:sym typeface="Arial"/>
              </a:endParaRPr>
            </a:p>
          </p:txBody>
        </p:sp>
        <p:sp>
          <p:nvSpPr>
            <p:cNvPr id="31" name="Google Shape;415;p38">
              <a:extLst>
                <a:ext uri="{FF2B5EF4-FFF2-40B4-BE49-F238E27FC236}">
                  <a16:creationId xmlns:a16="http://schemas.microsoft.com/office/drawing/2014/main" id="{F9EA1D05-D87C-2732-D0A2-369CE6C91860}"/>
                </a:ext>
              </a:extLst>
            </p:cNvPr>
            <p:cNvSpPr/>
            <p:nvPr/>
          </p:nvSpPr>
          <p:spPr>
            <a:xfrm>
              <a:off x="7203771" y="1207629"/>
              <a:ext cx="876263" cy="876263"/>
            </a:xfrm>
            <a:prstGeom prst="mathEqual">
              <a:avLst>
                <a:gd name="adj1" fmla="val 23520"/>
                <a:gd name="adj2" fmla="val 1176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416;p38">
              <a:extLst>
                <a:ext uri="{FF2B5EF4-FFF2-40B4-BE49-F238E27FC236}">
                  <a16:creationId xmlns:a16="http://schemas.microsoft.com/office/drawing/2014/main" id="{405B694A-78A4-38ED-E13C-F70F1B484F39}"/>
                </a:ext>
              </a:extLst>
            </p:cNvPr>
            <p:cNvSpPr txBox="1"/>
            <p:nvPr/>
          </p:nvSpPr>
          <p:spPr>
            <a:xfrm>
              <a:off x="7319920" y="1388139"/>
              <a:ext cx="643965" cy="51524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33" name="Google Shape;417;p38">
              <a:extLst>
                <a:ext uri="{FF2B5EF4-FFF2-40B4-BE49-F238E27FC236}">
                  <a16:creationId xmlns:a16="http://schemas.microsoft.com/office/drawing/2014/main" id="{C24A3943-D3DA-E7F4-828E-157CDA731C10}"/>
                </a:ext>
              </a:extLst>
            </p:cNvPr>
            <p:cNvSpPr/>
            <p:nvPr/>
          </p:nvSpPr>
          <p:spPr>
            <a:xfrm>
              <a:off x="8202712" y="890361"/>
              <a:ext cx="1510799" cy="1510799"/>
            </a:xfrm>
            <a:prstGeom prst="ellipse">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418;p38">
              <a:extLst>
                <a:ext uri="{FF2B5EF4-FFF2-40B4-BE49-F238E27FC236}">
                  <a16:creationId xmlns:a16="http://schemas.microsoft.com/office/drawing/2014/main" id="{205EF3BA-EC02-CE5A-52C9-B9D0CE4C265B}"/>
                </a:ext>
              </a:extLst>
            </p:cNvPr>
            <p:cNvSpPr txBox="1"/>
            <p:nvPr/>
          </p:nvSpPr>
          <p:spPr>
            <a:xfrm>
              <a:off x="8423963" y="1111612"/>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Annual PAC cases due to abortion</a:t>
              </a:r>
              <a:endParaRPr sz="1400" b="0" i="0" u="none" strike="noStrike" cap="none">
                <a:solidFill>
                  <a:srgbClr val="000000"/>
                </a:solidFill>
                <a:latin typeface="Arial"/>
                <a:ea typeface="Arial"/>
                <a:cs typeface="Arial"/>
                <a:sym typeface="Arial"/>
              </a:endParaRPr>
            </a:p>
          </p:txBody>
        </p:sp>
      </p:grpSp>
      <p:sp>
        <p:nvSpPr>
          <p:cNvPr id="4" name="Google Shape;419;p38">
            <a:extLst>
              <a:ext uri="{FF2B5EF4-FFF2-40B4-BE49-F238E27FC236}">
                <a16:creationId xmlns:a16="http://schemas.microsoft.com/office/drawing/2014/main" id="{061B814C-9CD7-8055-DE4B-792C1AA74EA1}"/>
              </a:ext>
            </a:extLst>
          </p:cNvPr>
          <p:cNvSpPr txBox="1"/>
          <p:nvPr/>
        </p:nvSpPr>
        <p:spPr>
          <a:xfrm>
            <a:off x="656745" y="4195739"/>
            <a:ext cx="2600960" cy="465897"/>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 name="Google Shape;420;p38">
            <a:extLst>
              <a:ext uri="{FF2B5EF4-FFF2-40B4-BE49-F238E27FC236}">
                <a16:creationId xmlns:a16="http://schemas.microsoft.com/office/drawing/2014/main" id="{688E5DE9-D346-D356-8C5D-E2BF28352CFF}"/>
              </a:ext>
            </a:extLst>
          </p:cNvPr>
          <p:cNvSpPr txBox="1"/>
          <p:nvPr/>
        </p:nvSpPr>
        <p:spPr>
          <a:xfrm>
            <a:off x="1007159" y="5638774"/>
            <a:ext cx="10290175" cy="70788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*Estimated by asking providers for their estimates of typical and last month. PAC cases are often undercounted in logbooks and official records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70969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Step 2. Estimate the number of women treated for complications of induced abortion</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p:txBody>
          <a:bodyPr/>
          <a:lstStyle/>
          <a:p>
            <a:r>
              <a:rPr lang="en-US" sz="2000" dirty="0"/>
              <a:t>Subtract three things from the estimate in Step 1:</a:t>
            </a:r>
          </a:p>
          <a:p>
            <a:pPr marL="457200" indent="-457200">
              <a:buAutoNum type="arabicPeriod"/>
            </a:pPr>
            <a:r>
              <a:rPr lang="en-US" sz="2000" b="1" dirty="0"/>
              <a:t>PAC cases stemming from miscarriage</a:t>
            </a:r>
          </a:p>
          <a:p>
            <a:pPr lvl="1"/>
            <a:r>
              <a:rPr lang="en-US" sz="2000" dirty="0"/>
              <a:t>Assume: only late miscarriages (13-21 weeks gestation) will be accompanied by complications requiring care</a:t>
            </a:r>
          </a:p>
          <a:p>
            <a:pPr lvl="1"/>
            <a:r>
              <a:rPr lang="en-US" sz="2000" dirty="0"/>
              <a:t>Assume: # of miscarriages requiring care = 3.4% # of live births</a:t>
            </a:r>
          </a:p>
          <a:p>
            <a:pPr lvl="1"/>
            <a:r>
              <a:rPr lang="en-US" sz="2000" dirty="0"/>
              <a:t>Assume: # women who deliver in facility = % of women with complicated miscarriage who obtain care in a facility</a:t>
            </a:r>
          </a:p>
          <a:p>
            <a:pPr marL="457200" indent="-457200">
              <a:buFont typeface="Wingdings" charset="2"/>
              <a:buAutoNum type="arabicPeriod"/>
            </a:pPr>
            <a:r>
              <a:rPr lang="en-US" sz="2000" b="1" dirty="0"/>
              <a:t>Referral cases </a:t>
            </a:r>
            <a:r>
              <a:rPr lang="en-US" sz="2000" dirty="0"/>
              <a:t>(to avoid double-counting cases)</a:t>
            </a:r>
          </a:p>
          <a:p>
            <a:endParaRPr lang="en-US" sz="2000" dirty="0"/>
          </a:p>
          <a:p>
            <a:pPr marL="0" indent="0">
              <a:buNone/>
            </a:pPr>
            <a:endParaRPr lang="en-US" sz="2000" dirty="0"/>
          </a:p>
        </p:txBody>
      </p:sp>
    </p:spTree>
    <p:extLst>
      <p:ext uri="{BB962C8B-B14F-4D97-AF65-F5344CB8AC3E}">
        <p14:creationId xmlns:p14="http://schemas.microsoft.com/office/powerpoint/2010/main" val="1250052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Steps in Estimating Abortion Incidence via the AICM</a:t>
            </a:r>
          </a:p>
        </p:txBody>
      </p:sp>
      <p:grpSp>
        <p:nvGrpSpPr>
          <p:cNvPr id="8" name="Google Shape;427;p40">
            <a:extLst>
              <a:ext uri="{FF2B5EF4-FFF2-40B4-BE49-F238E27FC236}">
                <a16:creationId xmlns:a16="http://schemas.microsoft.com/office/drawing/2014/main" id="{6C8A9454-E6BF-A7C5-FEC7-304CC6C057A3}"/>
              </a:ext>
            </a:extLst>
          </p:cNvPr>
          <p:cNvGrpSpPr/>
          <p:nvPr/>
        </p:nvGrpSpPr>
        <p:grpSpPr>
          <a:xfrm>
            <a:off x="1298672" y="2573329"/>
            <a:ext cx="9594656" cy="1776292"/>
            <a:chOff x="118855" y="757614"/>
            <a:chExt cx="9594656" cy="1776292"/>
          </a:xfrm>
        </p:grpSpPr>
        <p:sp>
          <p:nvSpPr>
            <p:cNvPr id="10" name="Google Shape;428;p40">
              <a:extLst>
                <a:ext uri="{FF2B5EF4-FFF2-40B4-BE49-F238E27FC236}">
                  <a16:creationId xmlns:a16="http://schemas.microsoft.com/office/drawing/2014/main" id="{ADC29D79-2BA9-5EB9-22A2-4C49831E004F}"/>
                </a:ext>
              </a:extLst>
            </p:cNvPr>
            <p:cNvSpPr/>
            <p:nvPr/>
          </p:nvSpPr>
          <p:spPr>
            <a:xfrm>
              <a:off x="118855" y="757614"/>
              <a:ext cx="1815119" cy="1776292"/>
            </a:xfrm>
            <a:prstGeom prst="ellipse">
              <a:avLst/>
            </a:prstGeom>
            <a:solidFill>
              <a:schemeClr val="lt2">
                <a:alpha val="9647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429;p40">
              <a:extLst>
                <a:ext uri="{FF2B5EF4-FFF2-40B4-BE49-F238E27FC236}">
                  <a16:creationId xmlns:a16="http://schemas.microsoft.com/office/drawing/2014/main" id="{446C64E5-39FB-FBD0-C454-CADFBFD2B5FF}"/>
                </a:ext>
              </a:extLst>
            </p:cNvPr>
            <p:cNvSpPr txBox="1"/>
            <p:nvPr/>
          </p:nvSpPr>
          <p:spPr>
            <a:xfrm>
              <a:off x="384673" y="1017746"/>
              <a:ext cx="1283483" cy="1256028"/>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 annual PAC caseloads*</a:t>
              </a:r>
              <a:endParaRPr sz="1400" b="0" i="0" u="none" strike="noStrike" cap="none">
                <a:solidFill>
                  <a:srgbClr val="000000"/>
                </a:solidFill>
                <a:latin typeface="Arial"/>
                <a:ea typeface="Arial"/>
                <a:cs typeface="Arial"/>
                <a:sym typeface="Arial"/>
              </a:endParaRPr>
            </a:p>
          </p:txBody>
        </p:sp>
        <p:sp>
          <p:nvSpPr>
            <p:cNvPr id="12" name="Google Shape;430;p40">
              <a:extLst>
                <a:ext uri="{FF2B5EF4-FFF2-40B4-BE49-F238E27FC236}">
                  <a16:creationId xmlns:a16="http://schemas.microsoft.com/office/drawing/2014/main" id="{C65BEA3B-9B00-B579-B336-5DA241987031}"/>
                </a:ext>
              </a:extLst>
            </p:cNvPr>
            <p:cNvSpPr/>
            <p:nvPr/>
          </p:nvSpPr>
          <p:spPr>
            <a:xfrm>
              <a:off x="1938938" y="1207629"/>
              <a:ext cx="876263" cy="876263"/>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431;p40">
              <a:extLst>
                <a:ext uri="{FF2B5EF4-FFF2-40B4-BE49-F238E27FC236}">
                  <a16:creationId xmlns:a16="http://schemas.microsoft.com/office/drawing/2014/main" id="{D47C4AF7-FE47-6085-03E8-2B88083C95AE}"/>
                </a:ext>
              </a:extLst>
            </p:cNvPr>
            <p:cNvSpPr txBox="1"/>
            <p:nvPr/>
          </p:nvSpPr>
          <p:spPr>
            <a:xfrm>
              <a:off x="2055087" y="1542712"/>
              <a:ext cx="643965" cy="20609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 name="Google Shape;432;p40">
              <a:extLst>
                <a:ext uri="{FF2B5EF4-FFF2-40B4-BE49-F238E27FC236}">
                  <a16:creationId xmlns:a16="http://schemas.microsoft.com/office/drawing/2014/main" id="{42D7925F-B308-DC64-E3B7-EC41B67C419E}"/>
                </a:ext>
              </a:extLst>
            </p:cNvPr>
            <p:cNvSpPr/>
            <p:nvPr/>
          </p:nvSpPr>
          <p:spPr>
            <a:xfrm>
              <a:off x="2937878" y="890361"/>
              <a:ext cx="1510799" cy="151079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433;p40">
              <a:extLst>
                <a:ext uri="{FF2B5EF4-FFF2-40B4-BE49-F238E27FC236}">
                  <a16:creationId xmlns:a16="http://schemas.microsoft.com/office/drawing/2014/main" id="{C777D55F-D7E7-31CF-BC20-375C00D36D00}"/>
                </a:ext>
              </a:extLst>
            </p:cNvPr>
            <p:cNvSpPr txBox="1"/>
            <p:nvPr/>
          </p:nvSpPr>
          <p:spPr>
            <a:xfrm>
              <a:off x="3159129" y="1111612"/>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Referrals</a:t>
              </a:r>
              <a:endParaRPr sz="1400" b="0" i="0" u="none" strike="noStrike" cap="none">
                <a:solidFill>
                  <a:srgbClr val="000000"/>
                </a:solidFill>
                <a:latin typeface="Arial"/>
                <a:ea typeface="Arial"/>
                <a:cs typeface="Arial"/>
                <a:sym typeface="Arial"/>
              </a:endParaRPr>
            </a:p>
          </p:txBody>
        </p:sp>
        <p:sp>
          <p:nvSpPr>
            <p:cNvPr id="16" name="Google Shape;434;p40">
              <a:extLst>
                <a:ext uri="{FF2B5EF4-FFF2-40B4-BE49-F238E27FC236}">
                  <a16:creationId xmlns:a16="http://schemas.microsoft.com/office/drawing/2014/main" id="{7A83C2ED-DAA7-C3A8-9871-677367978947}"/>
                </a:ext>
              </a:extLst>
            </p:cNvPr>
            <p:cNvSpPr/>
            <p:nvPr/>
          </p:nvSpPr>
          <p:spPr>
            <a:xfrm>
              <a:off x="4571354" y="1207629"/>
              <a:ext cx="876263" cy="876263"/>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435;p40">
              <a:extLst>
                <a:ext uri="{FF2B5EF4-FFF2-40B4-BE49-F238E27FC236}">
                  <a16:creationId xmlns:a16="http://schemas.microsoft.com/office/drawing/2014/main" id="{10165A77-5385-3A9A-487A-DD1D3F1E0A82}"/>
                </a:ext>
              </a:extLst>
            </p:cNvPr>
            <p:cNvSpPr txBox="1"/>
            <p:nvPr/>
          </p:nvSpPr>
          <p:spPr>
            <a:xfrm>
              <a:off x="4687503" y="1542712"/>
              <a:ext cx="643965" cy="20609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436;p40">
              <a:extLst>
                <a:ext uri="{FF2B5EF4-FFF2-40B4-BE49-F238E27FC236}">
                  <a16:creationId xmlns:a16="http://schemas.microsoft.com/office/drawing/2014/main" id="{EA3CB8B1-BDD8-1770-45C9-C85E9FC8FDE7}"/>
                </a:ext>
              </a:extLst>
            </p:cNvPr>
            <p:cNvSpPr/>
            <p:nvPr/>
          </p:nvSpPr>
          <p:spPr>
            <a:xfrm>
              <a:off x="5570295" y="890361"/>
              <a:ext cx="1510799" cy="1510799"/>
            </a:xfrm>
            <a:prstGeom prst="ellipse">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437;p40">
              <a:extLst>
                <a:ext uri="{FF2B5EF4-FFF2-40B4-BE49-F238E27FC236}">
                  <a16:creationId xmlns:a16="http://schemas.microsoft.com/office/drawing/2014/main" id="{309FC296-4F1A-8475-C38A-1DAABF6B5F6B}"/>
                </a:ext>
              </a:extLst>
            </p:cNvPr>
            <p:cNvSpPr txBox="1"/>
            <p:nvPr/>
          </p:nvSpPr>
          <p:spPr>
            <a:xfrm>
              <a:off x="5702122" y="1111605"/>
              <a:ext cx="1283400" cy="1068300"/>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Annual PAC due to miscarriages</a:t>
              </a:r>
              <a:endParaRPr sz="1400" b="0" i="0" u="none" strike="noStrike" cap="none">
                <a:solidFill>
                  <a:srgbClr val="000000"/>
                </a:solidFill>
                <a:latin typeface="Arial"/>
                <a:ea typeface="Arial"/>
                <a:cs typeface="Arial"/>
                <a:sym typeface="Arial"/>
              </a:endParaRPr>
            </a:p>
          </p:txBody>
        </p:sp>
        <p:sp>
          <p:nvSpPr>
            <p:cNvPr id="20" name="Google Shape;438;p40">
              <a:extLst>
                <a:ext uri="{FF2B5EF4-FFF2-40B4-BE49-F238E27FC236}">
                  <a16:creationId xmlns:a16="http://schemas.microsoft.com/office/drawing/2014/main" id="{2FA4E2F6-2103-4AC2-683F-32C2423EEE78}"/>
                </a:ext>
              </a:extLst>
            </p:cNvPr>
            <p:cNvSpPr/>
            <p:nvPr/>
          </p:nvSpPr>
          <p:spPr>
            <a:xfrm>
              <a:off x="7203771" y="1207629"/>
              <a:ext cx="876263" cy="876263"/>
            </a:xfrm>
            <a:prstGeom prst="mathEqual">
              <a:avLst>
                <a:gd name="adj1" fmla="val 23520"/>
                <a:gd name="adj2" fmla="val 1176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439;p40">
              <a:extLst>
                <a:ext uri="{FF2B5EF4-FFF2-40B4-BE49-F238E27FC236}">
                  <a16:creationId xmlns:a16="http://schemas.microsoft.com/office/drawing/2014/main" id="{B0BF9679-3E4C-257D-B1BA-753C23CC324C}"/>
                </a:ext>
              </a:extLst>
            </p:cNvPr>
            <p:cNvSpPr txBox="1"/>
            <p:nvPr/>
          </p:nvSpPr>
          <p:spPr>
            <a:xfrm>
              <a:off x="7319920" y="1388139"/>
              <a:ext cx="643965" cy="51524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22" name="Google Shape;440;p40">
              <a:extLst>
                <a:ext uri="{FF2B5EF4-FFF2-40B4-BE49-F238E27FC236}">
                  <a16:creationId xmlns:a16="http://schemas.microsoft.com/office/drawing/2014/main" id="{6F49892F-E542-8EAB-F0BC-C7CC93BA8F0A}"/>
                </a:ext>
              </a:extLst>
            </p:cNvPr>
            <p:cNvSpPr/>
            <p:nvPr/>
          </p:nvSpPr>
          <p:spPr>
            <a:xfrm>
              <a:off x="8202712" y="890361"/>
              <a:ext cx="1510799" cy="1510799"/>
            </a:xfrm>
            <a:prstGeom prst="ellipse">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441;p40">
              <a:extLst>
                <a:ext uri="{FF2B5EF4-FFF2-40B4-BE49-F238E27FC236}">
                  <a16:creationId xmlns:a16="http://schemas.microsoft.com/office/drawing/2014/main" id="{257D6888-C712-B484-797E-949485298156}"/>
                </a:ext>
              </a:extLst>
            </p:cNvPr>
            <p:cNvSpPr txBox="1"/>
            <p:nvPr/>
          </p:nvSpPr>
          <p:spPr>
            <a:xfrm>
              <a:off x="8423963" y="1111612"/>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Annual PAC cases due to abortion</a:t>
              </a:r>
              <a:endParaRPr sz="1400" b="0" i="0" u="none" strike="noStrike" cap="none">
                <a:solidFill>
                  <a:srgbClr val="000000"/>
                </a:solidFill>
                <a:latin typeface="Arial"/>
                <a:ea typeface="Arial"/>
                <a:cs typeface="Arial"/>
                <a:sym typeface="Arial"/>
              </a:endParaRPr>
            </a:p>
          </p:txBody>
        </p:sp>
      </p:grpSp>
      <p:sp>
        <p:nvSpPr>
          <p:cNvPr id="9" name="Google Shape;442;p40">
            <a:extLst>
              <a:ext uri="{FF2B5EF4-FFF2-40B4-BE49-F238E27FC236}">
                <a16:creationId xmlns:a16="http://schemas.microsoft.com/office/drawing/2014/main" id="{F9DE0823-718B-ECB4-8BF0-6D3A266CC9DD}"/>
              </a:ext>
            </a:extLst>
          </p:cNvPr>
          <p:cNvSpPr txBox="1"/>
          <p:nvPr/>
        </p:nvSpPr>
        <p:spPr>
          <a:xfrm>
            <a:off x="3646687" y="4276645"/>
            <a:ext cx="2593975" cy="107632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Remove cases that were initially treated at a facility but then referred to a higher level facility for more care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0775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Introduction to Abortion Research</a:t>
            </a:r>
          </a:p>
        </p:txBody>
      </p:sp>
    </p:spTree>
    <p:extLst>
      <p:ext uri="{BB962C8B-B14F-4D97-AF65-F5344CB8AC3E}">
        <p14:creationId xmlns:p14="http://schemas.microsoft.com/office/powerpoint/2010/main" val="637882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Steps in Estimating Abortion Incidence via the AICM</a:t>
            </a:r>
          </a:p>
        </p:txBody>
      </p:sp>
      <p:grpSp>
        <p:nvGrpSpPr>
          <p:cNvPr id="3" name="Google Shape;456;p42">
            <a:extLst>
              <a:ext uri="{FF2B5EF4-FFF2-40B4-BE49-F238E27FC236}">
                <a16:creationId xmlns:a16="http://schemas.microsoft.com/office/drawing/2014/main" id="{6DE2000E-25F6-6481-14EC-171DD5A07536}"/>
              </a:ext>
            </a:extLst>
          </p:cNvPr>
          <p:cNvGrpSpPr/>
          <p:nvPr/>
        </p:nvGrpSpPr>
        <p:grpSpPr>
          <a:xfrm>
            <a:off x="1386084" y="2631515"/>
            <a:ext cx="9594656" cy="1776292"/>
            <a:chOff x="118855" y="757614"/>
            <a:chExt cx="9594656" cy="1776292"/>
          </a:xfrm>
        </p:grpSpPr>
        <p:sp>
          <p:nvSpPr>
            <p:cNvPr id="5" name="Google Shape;457;p42">
              <a:extLst>
                <a:ext uri="{FF2B5EF4-FFF2-40B4-BE49-F238E27FC236}">
                  <a16:creationId xmlns:a16="http://schemas.microsoft.com/office/drawing/2014/main" id="{D070EE78-27D0-BEF4-D414-29D3292B47F0}"/>
                </a:ext>
              </a:extLst>
            </p:cNvPr>
            <p:cNvSpPr/>
            <p:nvPr/>
          </p:nvSpPr>
          <p:spPr>
            <a:xfrm>
              <a:off x="118855" y="757614"/>
              <a:ext cx="1815119" cy="1776292"/>
            </a:xfrm>
            <a:prstGeom prst="ellipse">
              <a:avLst/>
            </a:prstGeom>
            <a:solidFill>
              <a:schemeClr val="lt2">
                <a:alpha val="9647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458;p42">
              <a:extLst>
                <a:ext uri="{FF2B5EF4-FFF2-40B4-BE49-F238E27FC236}">
                  <a16:creationId xmlns:a16="http://schemas.microsoft.com/office/drawing/2014/main" id="{43FF3346-4EE0-46AF-0483-563BAAE01587}"/>
                </a:ext>
              </a:extLst>
            </p:cNvPr>
            <p:cNvSpPr txBox="1"/>
            <p:nvPr/>
          </p:nvSpPr>
          <p:spPr>
            <a:xfrm>
              <a:off x="384673" y="1017746"/>
              <a:ext cx="1283483" cy="1256028"/>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2060"/>
                  </a:solidFill>
                  <a:latin typeface="Calibri"/>
                  <a:ea typeface="Calibri"/>
                  <a:cs typeface="Calibri"/>
                  <a:sym typeface="Calibri"/>
                </a:rPr>
                <a:t>Total annual PAC caseloads</a:t>
              </a: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7" name="Google Shape;459;p42">
              <a:extLst>
                <a:ext uri="{FF2B5EF4-FFF2-40B4-BE49-F238E27FC236}">
                  <a16:creationId xmlns:a16="http://schemas.microsoft.com/office/drawing/2014/main" id="{EEA8AC34-E82C-EDE6-BB42-14F5092CF0E4}"/>
                </a:ext>
              </a:extLst>
            </p:cNvPr>
            <p:cNvSpPr/>
            <p:nvPr/>
          </p:nvSpPr>
          <p:spPr>
            <a:xfrm>
              <a:off x="1938938" y="1207629"/>
              <a:ext cx="876263" cy="876263"/>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460;p42">
              <a:extLst>
                <a:ext uri="{FF2B5EF4-FFF2-40B4-BE49-F238E27FC236}">
                  <a16:creationId xmlns:a16="http://schemas.microsoft.com/office/drawing/2014/main" id="{65BB0C47-3B9C-69CF-29F5-4D303D09FD5D}"/>
                </a:ext>
              </a:extLst>
            </p:cNvPr>
            <p:cNvSpPr txBox="1"/>
            <p:nvPr/>
          </p:nvSpPr>
          <p:spPr>
            <a:xfrm>
              <a:off x="2055087" y="1542712"/>
              <a:ext cx="643965" cy="20609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 name="Google Shape;461;p42">
              <a:extLst>
                <a:ext uri="{FF2B5EF4-FFF2-40B4-BE49-F238E27FC236}">
                  <a16:creationId xmlns:a16="http://schemas.microsoft.com/office/drawing/2014/main" id="{22053D5D-3098-7F68-2A05-C7D0565E330E}"/>
                </a:ext>
              </a:extLst>
            </p:cNvPr>
            <p:cNvSpPr/>
            <p:nvPr/>
          </p:nvSpPr>
          <p:spPr>
            <a:xfrm>
              <a:off x="2937878" y="890361"/>
              <a:ext cx="1510799" cy="1510799"/>
            </a:xfrm>
            <a:prstGeom prst="ellipse">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462;p42">
              <a:extLst>
                <a:ext uri="{FF2B5EF4-FFF2-40B4-BE49-F238E27FC236}">
                  <a16:creationId xmlns:a16="http://schemas.microsoft.com/office/drawing/2014/main" id="{8DCFAE81-F0A6-DEB3-6C85-7F8B9F9BE5E4}"/>
                </a:ext>
              </a:extLst>
            </p:cNvPr>
            <p:cNvSpPr txBox="1"/>
            <p:nvPr/>
          </p:nvSpPr>
          <p:spPr>
            <a:xfrm>
              <a:off x="3159129" y="1111612"/>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002060"/>
                  </a:solidFill>
                  <a:latin typeface="Calibri"/>
                  <a:ea typeface="Calibri"/>
                  <a:cs typeface="Calibri"/>
                  <a:sym typeface="Calibri"/>
                </a:rPr>
                <a:t>Referrals</a:t>
              </a:r>
              <a:endParaRPr sz="1400" b="0" i="0" u="none" strike="noStrike" cap="none">
                <a:solidFill>
                  <a:srgbClr val="000000"/>
                </a:solidFill>
                <a:latin typeface="Arial"/>
                <a:ea typeface="Arial"/>
                <a:cs typeface="Arial"/>
                <a:sym typeface="Arial"/>
              </a:endParaRPr>
            </a:p>
          </p:txBody>
        </p:sp>
        <p:sp>
          <p:nvSpPr>
            <p:cNvPr id="26" name="Google Shape;463;p42">
              <a:extLst>
                <a:ext uri="{FF2B5EF4-FFF2-40B4-BE49-F238E27FC236}">
                  <a16:creationId xmlns:a16="http://schemas.microsoft.com/office/drawing/2014/main" id="{34206F3C-F7BA-29AD-8EEA-F286834CABD9}"/>
                </a:ext>
              </a:extLst>
            </p:cNvPr>
            <p:cNvSpPr/>
            <p:nvPr/>
          </p:nvSpPr>
          <p:spPr>
            <a:xfrm>
              <a:off x="4571354" y="1207629"/>
              <a:ext cx="876263" cy="876263"/>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464;p42">
              <a:extLst>
                <a:ext uri="{FF2B5EF4-FFF2-40B4-BE49-F238E27FC236}">
                  <a16:creationId xmlns:a16="http://schemas.microsoft.com/office/drawing/2014/main" id="{EEB3AECA-48B0-E565-DA70-AEE6F9F6DC6B}"/>
                </a:ext>
              </a:extLst>
            </p:cNvPr>
            <p:cNvSpPr txBox="1"/>
            <p:nvPr/>
          </p:nvSpPr>
          <p:spPr>
            <a:xfrm>
              <a:off x="4687503" y="1542712"/>
              <a:ext cx="643965" cy="20609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 name="Google Shape;465;p42">
              <a:extLst>
                <a:ext uri="{FF2B5EF4-FFF2-40B4-BE49-F238E27FC236}">
                  <a16:creationId xmlns:a16="http://schemas.microsoft.com/office/drawing/2014/main" id="{D29605DF-17DD-9802-C84C-AE1DF4BDB116}"/>
                </a:ext>
              </a:extLst>
            </p:cNvPr>
            <p:cNvSpPr/>
            <p:nvPr/>
          </p:nvSpPr>
          <p:spPr>
            <a:xfrm>
              <a:off x="5570295" y="890361"/>
              <a:ext cx="1510799" cy="1510799"/>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466;p42">
              <a:extLst>
                <a:ext uri="{FF2B5EF4-FFF2-40B4-BE49-F238E27FC236}">
                  <a16:creationId xmlns:a16="http://schemas.microsoft.com/office/drawing/2014/main" id="{EC2AC457-7909-00A9-4787-7DC611CF81FF}"/>
                </a:ext>
              </a:extLst>
            </p:cNvPr>
            <p:cNvSpPr txBox="1"/>
            <p:nvPr/>
          </p:nvSpPr>
          <p:spPr>
            <a:xfrm>
              <a:off x="5683997" y="1111605"/>
              <a:ext cx="1283400" cy="1068300"/>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Annual PAC due to miscarriages</a:t>
              </a:r>
              <a:endParaRPr sz="1400" b="0" i="0" u="none" strike="noStrike" cap="none">
                <a:solidFill>
                  <a:srgbClr val="000000"/>
                </a:solidFill>
                <a:latin typeface="Arial"/>
                <a:ea typeface="Arial"/>
                <a:cs typeface="Arial"/>
                <a:sym typeface="Arial"/>
              </a:endParaRPr>
            </a:p>
          </p:txBody>
        </p:sp>
        <p:sp>
          <p:nvSpPr>
            <p:cNvPr id="30" name="Google Shape;467;p42">
              <a:extLst>
                <a:ext uri="{FF2B5EF4-FFF2-40B4-BE49-F238E27FC236}">
                  <a16:creationId xmlns:a16="http://schemas.microsoft.com/office/drawing/2014/main" id="{5AA19B03-B41A-9954-8471-282BDE352F3E}"/>
                </a:ext>
              </a:extLst>
            </p:cNvPr>
            <p:cNvSpPr/>
            <p:nvPr/>
          </p:nvSpPr>
          <p:spPr>
            <a:xfrm>
              <a:off x="7203771" y="1207629"/>
              <a:ext cx="876263" cy="876263"/>
            </a:xfrm>
            <a:prstGeom prst="mathEqual">
              <a:avLst>
                <a:gd name="adj1" fmla="val 23520"/>
                <a:gd name="adj2" fmla="val 1176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468;p42">
              <a:extLst>
                <a:ext uri="{FF2B5EF4-FFF2-40B4-BE49-F238E27FC236}">
                  <a16:creationId xmlns:a16="http://schemas.microsoft.com/office/drawing/2014/main" id="{975B3A29-77E7-BF3C-3F58-F8D4CB5FE0A9}"/>
                </a:ext>
              </a:extLst>
            </p:cNvPr>
            <p:cNvSpPr txBox="1"/>
            <p:nvPr/>
          </p:nvSpPr>
          <p:spPr>
            <a:xfrm>
              <a:off x="7319920" y="1388139"/>
              <a:ext cx="643965" cy="51524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32" name="Google Shape;469;p42">
              <a:extLst>
                <a:ext uri="{FF2B5EF4-FFF2-40B4-BE49-F238E27FC236}">
                  <a16:creationId xmlns:a16="http://schemas.microsoft.com/office/drawing/2014/main" id="{108301CA-AB00-4839-E1CC-B5988391B4C3}"/>
                </a:ext>
              </a:extLst>
            </p:cNvPr>
            <p:cNvSpPr/>
            <p:nvPr/>
          </p:nvSpPr>
          <p:spPr>
            <a:xfrm>
              <a:off x="8202712" y="890361"/>
              <a:ext cx="1510799" cy="1510799"/>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470;p42">
              <a:extLst>
                <a:ext uri="{FF2B5EF4-FFF2-40B4-BE49-F238E27FC236}">
                  <a16:creationId xmlns:a16="http://schemas.microsoft.com/office/drawing/2014/main" id="{210D58A5-B2AD-E2FF-9B62-BA8910D5F535}"/>
                </a:ext>
              </a:extLst>
            </p:cNvPr>
            <p:cNvSpPr txBox="1"/>
            <p:nvPr/>
          </p:nvSpPr>
          <p:spPr>
            <a:xfrm>
              <a:off x="8423963" y="1111612"/>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Annual PAC cases due to abortion</a:t>
              </a:r>
              <a:endParaRPr sz="1400" b="0" i="0" u="none" strike="noStrike" cap="none">
                <a:solidFill>
                  <a:srgbClr val="000000"/>
                </a:solidFill>
                <a:latin typeface="Arial"/>
                <a:ea typeface="Arial"/>
                <a:cs typeface="Arial"/>
                <a:sym typeface="Arial"/>
              </a:endParaRPr>
            </a:p>
          </p:txBody>
        </p:sp>
      </p:grpSp>
      <p:sp>
        <p:nvSpPr>
          <p:cNvPr id="4" name="Google Shape;471;p42">
            <a:extLst>
              <a:ext uri="{FF2B5EF4-FFF2-40B4-BE49-F238E27FC236}">
                <a16:creationId xmlns:a16="http://schemas.microsoft.com/office/drawing/2014/main" id="{64A08D4D-9D9E-8192-CF85-4AA5A7E71D64}"/>
              </a:ext>
            </a:extLst>
          </p:cNvPr>
          <p:cNvSpPr txBox="1"/>
          <p:nvPr/>
        </p:nvSpPr>
        <p:spPr>
          <a:xfrm>
            <a:off x="6270824" y="4392775"/>
            <a:ext cx="2595562" cy="18161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Previous studies estimate that 2</a:t>
            </a:r>
            <a:r>
              <a:rPr lang="en-US" sz="1600" b="0" i="0" u="none" strike="noStrike" cap="none" baseline="30000">
                <a:solidFill>
                  <a:schemeClr val="dk1"/>
                </a:solidFill>
                <a:latin typeface="Calibri"/>
                <a:ea typeface="Calibri"/>
                <a:cs typeface="Calibri"/>
                <a:sym typeface="Calibri"/>
              </a:rPr>
              <a:t>nd</a:t>
            </a:r>
            <a:r>
              <a:rPr lang="en-US" sz="1600" b="0" i="0" u="none" strike="noStrike" cap="none">
                <a:solidFill>
                  <a:schemeClr val="dk1"/>
                </a:solidFill>
                <a:latin typeface="Calibri"/>
                <a:ea typeface="Calibri"/>
                <a:cs typeface="Calibri"/>
                <a:sym typeface="Calibri"/>
              </a:rPr>
              <a:t> trimester miscarriages account for 3.41% of live births. Calculate this at regional level and remove from regional PAC estimates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5778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Step 3. Estimate the number of all abortions</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2947639" y="1966796"/>
            <a:ext cx="7601415" cy="2924407"/>
          </a:xfrm>
        </p:spPr>
        <p:txBody>
          <a:bodyPr/>
          <a:lstStyle/>
          <a:p>
            <a:r>
              <a:rPr lang="en-US" sz="2000" dirty="0"/>
              <a:t>Step 2 specifies the women who had an induced abortion, experienced a complication, and obtained treatment in a facility</a:t>
            </a:r>
          </a:p>
          <a:p>
            <a:pPr lvl="1"/>
            <a:r>
              <a:rPr lang="en-US" sz="2000" dirty="0"/>
              <a:t>Remember the iceberg: these are the “visible” cases.</a:t>
            </a:r>
          </a:p>
          <a:p>
            <a:r>
              <a:rPr lang="en-US" sz="2000" dirty="0"/>
              <a:t>To estimate the “invisible” cases, we construct a multiplier using the KIS</a:t>
            </a:r>
          </a:p>
          <a:p>
            <a:pPr lvl="1"/>
            <a:r>
              <a:rPr lang="en-US" sz="2000" dirty="0"/>
              <a:t>The multiplier represents, for each complication stemming from an out-of-facility induced abortion, how many out-of-facility induced abortions occurred for which treatment was </a:t>
            </a:r>
            <a:r>
              <a:rPr lang="en-US" sz="2000" u="sng" dirty="0"/>
              <a:t>not required</a:t>
            </a:r>
            <a:r>
              <a:rPr lang="en-US" sz="2000" dirty="0"/>
              <a:t> or </a:t>
            </a:r>
            <a:r>
              <a:rPr lang="en-US" sz="2000" u="sng" dirty="0"/>
              <a:t>not obtained</a:t>
            </a:r>
            <a:r>
              <a:rPr lang="en-US" sz="2000" dirty="0"/>
              <a:t>. </a:t>
            </a:r>
          </a:p>
          <a:p>
            <a:r>
              <a:rPr lang="en-US" sz="2000" dirty="0"/>
              <a:t>Applying the multiplier (calculated from data collected in the KIS) to the estimate obtained in Step 2 yields an estimate of all induced abortions in the country.</a:t>
            </a:r>
          </a:p>
        </p:txBody>
      </p:sp>
    </p:spTree>
    <p:extLst>
      <p:ext uri="{BB962C8B-B14F-4D97-AF65-F5344CB8AC3E}">
        <p14:creationId xmlns:p14="http://schemas.microsoft.com/office/powerpoint/2010/main" val="173290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Steps in Estimating Abortion Incidence via the AICM</a:t>
            </a:r>
          </a:p>
        </p:txBody>
      </p:sp>
      <p:grpSp>
        <p:nvGrpSpPr>
          <p:cNvPr id="3" name="Google Shape;456;p42">
            <a:extLst>
              <a:ext uri="{FF2B5EF4-FFF2-40B4-BE49-F238E27FC236}">
                <a16:creationId xmlns:a16="http://schemas.microsoft.com/office/drawing/2014/main" id="{6DE2000E-25F6-6481-14EC-171DD5A07536}"/>
              </a:ext>
            </a:extLst>
          </p:cNvPr>
          <p:cNvGrpSpPr/>
          <p:nvPr/>
        </p:nvGrpSpPr>
        <p:grpSpPr>
          <a:xfrm>
            <a:off x="2343927" y="2673600"/>
            <a:ext cx="7504148" cy="1525816"/>
            <a:chOff x="8202712" y="890361"/>
            <a:chExt cx="7504148" cy="1525816"/>
          </a:xfrm>
        </p:grpSpPr>
        <p:sp>
          <p:nvSpPr>
            <p:cNvPr id="30" name="Google Shape;467;p42">
              <a:extLst>
                <a:ext uri="{FF2B5EF4-FFF2-40B4-BE49-F238E27FC236}">
                  <a16:creationId xmlns:a16="http://schemas.microsoft.com/office/drawing/2014/main" id="{5AA19B03-B41A-9954-8471-282BDE352F3E}"/>
                </a:ext>
              </a:extLst>
            </p:cNvPr>
            <p:cNvSpPr/>
            <p:nvPr/>
          </p:nvSpPr>
          <p:spPr>
            <a:xfrm>
              <a:off x="13075136" y="1303646"/>
              <a:ext cx="876263" cy="876263"/>
            </a:xfrm>
            <a:prstGeom prst="mathEqual">
              <a:avLst>
                <a:gd name="adj1" fmla="val 23520"/>
                <a:gd name="adj2" fmla="val 11760"/>
              </a:avLst>
            </a:prstGeom>
            <a:solidFill>
              <a:srgbClr val="ABBAD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469;p42">
              <a:extLst>
                <a:ext uri="{FF2B5EF4-FFF2-40B4-BE49-F238E27FC236}">
                  <a16:creationId xmlns:a16="http://schemas.microsoft.com/office/drawing/2014/main" id="{108301CA-AB00-4839-E1CC-B5988391B4C3}"/>
                </a:ext>
              </a:extLst>
            </p:cNvPr>
            <p:cNvSpPr/>
            <p:nvPr/>
          </p:nvSpPr>
          <p:spPr>
            <a:xfrm>
              <a:off x="8202712" y="890361"/>
              <a:ext cx="1510799" cy="1510799"/>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470;p42">
              <a:extLst>
                <a:ext uri="{FF2B5EF4-FFF2-40B4-BE49-F238E27FC236}">
                  <a16:creationId xmlns:a16="http://schemas.microsoft.com/office/drawing/2014/main" id="{210D58A5-B2AD-E2FF-9B62-BA8910D5F535}"/>
                </a:ext>
              </a:extLst>
            </p:cNvPr>
            <p:cNvSpPr txBox="1"/>
            <p:nvPr/>
          </p:nvSpPr>
          <p:spPr>
            <a:xfrm>
              <a:off x="8423963" y="1111612"/>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Annual PAC cases due to abortion</a:t>
              </a:r>
              <a:endParaRPr sz="1400" b="0" i="0" u="none" strike="noStrike" cap="none" dirty="0">
                <a:solidFill>
                  <a:srgbClr val="000000"/>
                </a:solidFill>
                <a:latin typeface="Arial"/>
                <a:ea typeface="Arial"/>
                <a:cs typeface="Arial"/>
                <a:sym typeface="Arial"/>
              </a:endParaRPr>
            </a:p>
          </p:txBody>
        </p:sp>
        <p:sp>
          <p:nvSpPr>
            <p:cNvPr id="9" name="Google Shape;469;p42">
              <a:extLst>
                <a:ext uri="{FF2B5EF4-FFF2-40B4-BE49-F238E27FC236}">
                  <a16:creationId xmlns:a16="http://schemas.microsoft.com/office/drawing/2014/main" id="{01D75C31-776C-DA8D-3180-65CEBAE5A987}"/>
                </a:ext>
              </a:extLst>
            </p:cNvPr>
            <p:cNvSpPr/>
            <p:nvPr/>
          </p:nvSpPr>
          <p:spPr>
            <a:xfrm>
              <a:off x="11222303" y="890361"/>
              <a:ext cx="1510799" cy="1510799"/>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470;p42">
              <a:extLst>
                <a:ext uri="{FF2B5EF4-FFF2-40B4-BE49-F238E27FC236}">
                  <a16:creationId xmlns:a16="http://schemas.microsoft.com/office/drawing/2014/main" id="{7A935DA9-501C-14CD-3CD1-AC448AB8D960}"/>
                </a:ext>
              </a:extLst>
            </p:cNvPr>
            <p:cNvSpPr txBox="1"/>
            <p:nvPr/>
          </p:nvSpPr>
          <p:spPr>
            <a:xfrm>
              <a:off x="11443554" y="1111612"/>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Multiplier</a:t>
              </a:r>
              <a:endParaRPr sz="1400" b="0" i="0" u="none" strike="noStrike" cap="none" dirty="0">
                <a:solidFill>
                  <a:srgbClr val="000000"/>
                </a:solidFill>
                <a:latin typeface="Arial"/>
                <a:ea typeface="Arial"/>
                <a:cs typeface="Arial"/>
                <a:sym typeface="Arial"/>
              </a:endParaRPr>
            </a:p>
          </p:txBody>
        </p:sp>
        <p:sp>
          <p:nvSpPr>
            <p:cNvPr id="11" name="Google Shape;469;p42">
              <a:extLst>
                <a:ext uri="{FF2B5EF4-FFF2-40B4-BE49-F238E27FC236}">
                  <a16:creationId xmlns:a16="http://schemas.microsoft.com/office/drawing/2014/main" id="{A1F28395-8641-4E2E-9771-E8E929D062A0}"/>
                </a:ext>
              </a:extLst>
            </p:cNvPr>
            <p:cNvSpPr/>
            <p:nvPr/>
          </p:nvSpPr>
          <p:spPr>
            <a:xfrm>
              <a:off x="14196061" y="905378"/>
              <a:ext cx="1510799" cy="1510799"/>
            </a:xfrm>
            <a:prstGeom prst="ellipse">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470;p42">
              <a:extLst>
                <a:ext uri="{FF2B5EF4-FFF2-40B4-BE49-F238E27FC236}">
                  <a16:creationId xmlns:a16="http://schemas.microsoft.com/office/drawing/2014/main" id="{FBC7DE61-4591-4296-1D5A-B12B1DE67514}"/>
                </a:ext>
              </a:extLst>
            </p:cNvPr>
            <p:cNvSpPr txBox="1"/>
            <p:nvPr/>
          </p:nvSpPr>
          <p:spPr>
            <a:xfrm>
              <a:off x="14417312" y="1126629"/>
              <a:ext cx="1068297" cy="1068297"/>
            </a:xfrm>
            <a:prstGeom prst="rect">
              <a:avLst/>
            </a:prstGeom>
            <a:noFill/>
            <a:ln>
              <a:noFill/>
            </a:ln>
          </p:spPr>
          <p:txBody>
            <a:bodyPr spcFirstLastPara="1" wrap="square" lIns="22850" tIns="22850" rIns="22850"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Total number of induced abortions </a:t>
              </a:r>
              <a:endParaRPr sz="1400" b="0" i="0" u="none" strike="noStrike" cap="none" dirty="0">
                <a:solidFill>
                  <a:srgbClr val="000000"/>
                </a:solidFill>
                <a:latin typeface="Arial"/>
                <a:ea typeface="Arial"/>
                <a:cs typeface="Arial"/>
                <a:sym typeface="Arial"/>
              </a:endParaRPr>
            </a:p>
          </p:txBody>
        </p:sp>
      </p:grpSp>
      <p:sp>
        <p:nvSpPr>
          <p:cNvPr id="8" name="Multiplication Sign 7">
            <a:extLst>
              <a:ext uri="{FF2B5EF4-FFF2-40B4-BE49-F238E27FC236}">
                <a16:creationId xmlns:a16="http://schemas.microsoft.com/office/drawing/2014/main" id="{0FBD557F-B26C-DA20-6D3B-57D594D2543B}"/>
              </a:ext>
            </a:extLst>
          </p:cNvPr>
          <p:cNvSpPr/>
          <p:nvPr/>
        </p:nvSpPr>
        <p:spPr>
          <a:xfrm>
            <a:off x="3978722" y="2849051"/>
            <a:ext cx="1129306" cy="1114097"/>
          </a:xfrm>
          <a:prstGeom prst="mathMultiply">
            <a:avLst/>
          </a:prstGeom>
          <a:solidFill>
            <a:srgbClr val="ABBADE"/>
          </a:solidFill>
          <a:ln>
            <a:noFill/>
          </a:ln>
        </p:spPr>
        <p:txBody>
          <a:bodyPr spcFirstLastPara="1" wrap="square" lIns="91425" tIns="91425" rIns="91425" bIns="91425" anchor="ctr" anchorCtr="0">
            <a:noAutofit/>
          </a:bodyPr>
          <a:lstStyle/>
          <a:p>
            <a:pPr>
              <a:buClr>
                <a:srgbClr val="000000"/>
              </a:buClr>
              <a:buSzPts val="1400"/>
            </a:pPr>
            <a:endParaRPr lang="en-US" sz="1400">
              <a:solidFill>
                <a:srgbClr val="000000"/>
              </a:solidFill>
              <a:latin typeface="Arial"/>
              <a:cs typeface="Arial"/>
            </a:endParaRPr>
          </a:p>
        </p:txBody>
      </p:sp>
    </p:spTree>
    <p:extLst>
      <p:ext uri="{BB962C8B-B14F-4D97-AF65-F5344CB8AC3E}">
        <p14:creationId xmlns:p14="http://schemas.microsoft.com/office/powerpoint/2010/main" val="939266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Sampling Considerations</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2947639" y="1966796"/>
            <a:ext cx="7601415" cy="2924407"/>
          </a:xfrm>
        </p:spPr>
        <p:txBody>
          <a:bodyPr/>
          <a:lstStyle/>
          <a:p>
            <a:pPr marL="1047750" lvl="1" indent="-609600">
              <a:buFont typeface="Arial" charset="0"/>
              <a:buChar char="•"/>
            </a:pPr>
            <a:r>
              <a:rPr lang="en-US" sz="2000" dirty="0"/>
              <a:t>KIS sampling: </a:t>
            </a:r>
            <a:r>
              <a:rPr lang="en-US" altLang="zh-TW" dirty="0">
                <a:latin typeface="Arial" panose="020B0604020202020204" pitchFamily="34" charset="0"/>
                <a:ea typeface="PMingLiU" pitchFamily="18" charset="-120"/>
                <a:cs typeface="Arial" panose="020B0604020202020204" pitchFamily="34" charset="0"/>
              </a:rPr>
              <a:t>Depending on the size of the community, HPS sample may range from 50 to 200 experts selected purposively from across the area of interest:</a:t>
            </a:r>
          </a:p>
          <a:p>
            <a:pPr lvl="3">
              <a:lnSpc>
                <a:spcPct val="100000"/>
              </a:lnSpc>
              <a:spcBef>
                <a:spcPts val="600"/>
              </a:spcBef>
            </a:pPr>
            <a:r>
              <a:rPr lang="en-US" sz="2000" dirty="0">
                <a:latin typeface="Arial" panose="020B0604020202020204" pitchFamily="34" charset="0"/>
                <a:cs typeface="Arial" panose="020B0604020202020204" pitchFamily="34" charset="0"/>
              </a:rPr>
              <a:t>Health providers: OB/GYNs, medical officers, nurse/midwife</a:t>
            </a:r>
          </a:p>
          <a:p>
            <a:pPr lvl="3">
              <a:lnSpc>
                <a:spcPct val="100000"/>
              </a:lnSpc>
              <a:spcBef>
                <a:spcPts val="600"/>
              </a:spcBef>
            </a:pPr>
            <a:r>
              <a:rPr lang="en-US" sz="2000" dirty="0">
                <a:latin typeface="Arial" panose="020B0604020202020204" pitchFamily="34" charset="0"/>
                <a:cs typeface="Arial" panose="020B0604020202020204" pitchFamily="34" charset="0"/>
              </a:rPr>
              <a:t>Researchers, teachers</a:t>
            </a:r>
          </a:p>
          <a:p>
            <a:pPr lvl="3">
              <a:lnSpc>
                <a:spcPct val="100000"/>
              </a:lnSpc>
              <a:spcBef>
                <a:spcPts val="600"/>
              </a:spcBef>
            </a:pPr>
            <a:r>
              <a:rPr lang="en-US" sz="2000" dirty="0">
                <a:latin typeface="Arial" panose="020B0604020202020204" pitchFamily="34" charset="0"/>
                <a:cs typeface="Arial" panose="020B0604020202020204" pitchFamily="34" charset="0"/>
              </a:rPr>
              <a:t>Policy makers, program planners</a:t>
            </a:r>
          </a:p>
          <a:p>
            <a:pPr lvl="3">
              <a:lnSpc>
                <a:spcPct val="100000"/>
              </a:lnSpc>
              <a:spcBef>
                <a:spcPts val="600"/>
              </a:spcBef>
            </a:pPr>
            <a:r>
              <a:rPr lang="en-US" sz="2000" dirty="0">
                <a:latin typeface="Arial" panose="020B0604020202020204" pitchFamily="34" charset="0"/>
                <a:cs typeface="Arial" panose="020B0604020202020204" pitchFamily="34" charset="0"/>
              </a:rPr>
              <a:t>Reproductive health NGO workers </a:t>
            </a:r>
          </a:p>
          <a:p>
            <a:pPr lvl="3">
              <a:lnSpc>
                <a:spcPct val="100000"/>
              </a:lnSpc>
              <a:spcBef>
                <a:spcPts val="600"/>
              </a:spcBef>
            </a:pPr>
            <a:r>
              <a:rPr lang="en-US" sz="2000" dirty="0">
                <a:latin typeface="Arial" panose="020B0604020202020204" pitchFamily="34" charset="0"/>
                <a:cs typeface="Arial" panose="020B0604020202020204" pitchFamily="34" charset="0"/>
              </a:rPr>
              <a:t>Community leaders, welfare officers</a:t>
            </a:r>
          </a:p>
          <a:p>
            <a:pPr lvl="3">
              <a:lnSpc>
                <a:spcPct val="100000"/>
              </a:lnSpc>
              <a:spcBef>
                <a:spcPts val="600"/>
              </a:spcBef>
            </a:pPr>
            <a:r>
              <a:rPr lang="en-US" sz="2000" dirty="0">
                <a:latin typeface="Arial" panose="020B0604020202020204" pitchFamily="34" charset="0"/>
                <a:cs typeface="Arial" panose="020B0604020202020204" pitchFamily="34" charset="0"/>
              </a:rPr>
              <a:t>Activists, lawyers, media practitioners</a:t>
            </a:r>
            <a:r>
              <a:rPr lang="en-US" sz="2000" dirty="0">
                <a:solidFill>
                  <a:srgbClr val="C00000"/>
                </a:solidFill>
                <a:latin typeface="Arial" panose="020B0604020202020204" pitchFamily="34" charset="0"/>
                <a:cs typeface="Arial" panose="020B0604020202020204" pitchFamily="34" charset="0"/>
              </a:rPr>
              <a:t>	</a:t>
            </a:r>
          </a:p>
          <a:p>
            <a:pPr marL="1047750" lvl="1" indent="-609600">
              <a:buFont typeface="Arial" charset="0"/>
              <a:buChar char="•"/>
            </a:pPr>
            <a:r>
              <a:rPr lang="en-US" dirty="0">
                <a:latin typeface="Arial" panose="020B0604020202020204" pitchFamily="34" charset="0"/>
                <a:cs typeface="Arial" panose="020B0604020202020204" pitchFamily="34" charset="0"/>
              </a:rPr>
              <a:t>Data are collected via in-person interviews with the key informants by 2-4 experienced interviewers and preferably fairly senior people. </a:t>
            </a:r>
          </a:p>
          <a:p>
            <a:pPr marL="0" indent="0">
              <a:buNone/>
            </a:pPr>
            <a:endParaRPr lang="en-NG" dirty="0"/>
          </a:p>
          <a:p>
            <a:endParaRPr lang="en-US" sz="2000" dirty="0"/>
          </a:p>
        </p:txBody>
      </p:sp>
    </p:spTree>
    <p:extLst>
      <p:ext uri="{BB962C8B-B14F-4D97-AF65-F5344CB8AC3E}">
        <p14:creationId xmlns:p14="http://schemas.microsoft.com/office/powerpoint/2010/main" val="1127750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Pros and Cons of the AICM Methodology</a:t>
            </a:r>
          </a:p>
        </p:txBody>
      </p:sp>
      <p:graphicFrame>
        <p:nvGraphicFramePr>
          <p:cNvPr id="9" name="Content Placeholder 5">
            <a:extLst>
              <a:ext uri="{FF2B5EF4-FFF2-40B4-BE49-F238E27FC236}">
                <a16:creationId xmlns:a16="http://schemas.microsoft.com/office/drawing/2014/main" id="{F2F4102B-49D0-B9A4-7D90-6EDC7559CE3E}"/>
              </a:ext>
            </a:extLst>
          </p:cNvPr>
          <p:cNvGraphicFramePr>
            <a:graphicFrameLocks noGrp="1"/>
          </p:cNvGraphicFramePr>
          <p:nvPr>
            <p:ph idx="1"/>
            <p:extLst>
              <p:ext uri="{D42A27DB-BD31-4B8C-83A1-F6EECF244321}">
                <p14:modId xmlns:p14="http://schemas.microsoft.com/office/powerpoint/2010/main" val="265854588"/>
              </p:ext>
            </p:extLst>
          </p:nvPr>
        </p:nvGraphicFramePr>
        <p:xfrm>
          <a:off x="2947639" y="2115944"/>
          <a:ext cx="7601415" cy="4018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27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AICM Evidence from Ethiopia</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5926146" y="1966796"/>
            <a:ext cx="5511474" cy="4547678"/>
          </a:xfrm>
        </p:spPr>
        <p:txBody>
          <a:bodyPr/>
          <a:lstStyle/>
          <a:p>
            <a:r>
              <a:rPr lang="en-US" sz="2000" dirty="0"/>
              <a:t>The last AICM was conducted in Ethiopia in 2014</a:t>
            </a:r>
          </a:p>
          <a:p>
            <a:r>
              <a:rPr lang="en-US" sz="2000" dirty="0"/>
              <a:t>This AICM estimated:</a:t>
            </a:r>
          </a:p>
          <a:p>
            <a:pPr lvl="1"/>
            <a:r>
              <a:rPr lang="en-US" dirty="0"/>
              <a:t>620,300 induced abortions were performed in Ethiopia in 2014 </a:t>
            </a:r>
          </a:p>
          <a:p>
            <a:pPr lvl="1"/>
            <a:r>
              <a:rPr lang="en-US" dirty="0"/>
              <a:t>The annual abortion rate was 28 per 1,000 women aged 15–49, and was highest in urban regions (Addis Ababa, Dire </a:t>
            </a:r>
            <a:r>
              <a:rPr lang="en-US" dirty="0" err="1"/>
              <a:t>Dawa</a:t>
            </a:r>
            <a:r>
              <a:rPr lang="en-US" dirty="0"/>
              <a:t> and Harari)</a:t>
            </a:r>
          </a:p>
          <a:p>
            <a:pPr lvl="1"/>
            <a:r>
              <a:rPr lang="en-US" dirty="0"/>
              <a:t>An estimated 53%, or 294,100 abortions occurred in of health facilities in 2014 (up from 27% in 2008)</a:t>
            </a:r>
          </a:p>
          <a:p>
            <a:pPr lvl="1"/>
            <a:r>
              <a:rPr lang="en-US" dirty="0"/>
              <a:t>An estimated 103,600 women received treatment for complications from induced abortion in 2014</a:t>
            </a:r>
          </a:p>
        </p:txBody>
      </p:sp>
      <p:pic>
        <p:nvPicPr>
          <p:cNvPr id="5" name="Picture 4">
            <a:extLst>
              <a:ext uri="{FF2B5EF4-FFF2-40B4-BE49-F238E27FC236}">
                <a16:creationId xmlns:a16="http://schemas.microsoft.com/office/drawing/2014/main" id="{3BE5AD58-FED8-9DE8-59A1-7BE799B5CFF7}"/>
              </a:ext>
            </a:extLst>
          </p:cNvPr>
          <p:cNvPicPr>
            <a:picLocks noChangeAspect="1"/>
          </p:cNvPicPr>
          <p:nvPr/>
        </p:nvPicPr>
        <p:blipFill>
          <a:blip r:embed="rId3"/>
          <a:stretch>
            <a:fillRect/>
          </a:stretch>
        </p:blipFill>
        <p:spPr>
          <a:xfrm>
            <a:off x="516931" y="1966796"/>
            <a:ext cx="5056156" cy="4365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218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Adaptations to the AICM</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2947639" y="1989178"/>
            <a:ext cx="7814954" cy="4547678"/>
          </a:xfrm>
        </p:spPr>
        <p:txBody>
          <a:bodyPr/>
          <a:lstStyle/>
          <a:p>
            <a:pPr marL="0" indent="0">
              <a:buNone/>
            </a:pPr>
            <a:r>
              <a:rPr lang="en-US" sz="2000" dirty="0"/>
              <a:t>Recently, adaptations have been made to the AICM</a:t>
            </a:r>
            <a:r>
              <a:rPr lang="en-US" sz="2000" baseline="30000" dirty="0"/>
              <a:t>1</a:t>
            </a:r>
            <a:r>
              <a:rPr lang="en-US" sz="2000" dirty="0"/>
              <a:t> to account for:</a:t>
            </a:r>
          </a:p>
          <a:p>
            <a:pPr marL="800100" lvl="1" indent="-342900">
              <a:buFont typeface="+mj-lt"/>
              <a:buAutoNum type="arabicPeriod"/>
            </a:pPr>
            <a:r>
              <a:rPr lang="en-US" dirty="0"/>
              <a:t>The increased use of misoprostol</a:t>
            </a:r>
            <a:r>
              <a:rPr lang="en-US" baseline="30000" dirty="0"/>
              <a:t>2</a:t>
            </a:r>
            <a:endParaRPr lang="en-US" dirty="0"/>
          </a:p>
          <a:p>
            <a:pPr lvl="2"/>
            <a:r>
              <a:rPr lang="en-US" dirty="0"/>
              <a:t>Modification of KIS, whereas HFS remains the same</a:t>
            </a:r>
          </a:p>
          <a:p>
            <a:pPr marL="800100" lvl="1" indent="-342900">
              <a:buFont typeface="+mj-lt"/>
              <a:buAutoNum type="arabicPeriod"/>
            </a:pPr>
            <a:r>
              <a:rPr lang="en-US" dirty="0"/>
              <a:t>Countries where abortion laws are liberal but clandestine, unsafe abortion is prevalent and coexists with substantial numbers of safe, legal abortions</a:t>
            </a:r>
            <a:r>
              <a:rPr lang="en-US" baseline="30000" dirty="0"/>
              <a:t>3</a:t>
            </a:r>
            <a:endParaRPr lang="en-US" dirty="0"/>
          </a:p>
          <a:p>
            <a:pPr lvl="2"/>
            <a:r>
              <a:rPr lang="en-US" dirty="0"/>
              <a:t>Modification of both KIS and HFS</a:t>
            </a:r>
          </a:p>
          <a:p>
            <a:pPr marL="796925" lvl="2" indent="-342900">
              <a:buFont typeface="+mj-lt"/>
              <a:buAutoNum type="arabicPeriod" startAt="3"/>
            </a:pPr>
            <a:r>
              <a:rPr lang="en-US" dirty="0"/>
              <a:t>Age-Specific AICM </a:t>
            </a:r>
          </a:p>
          <a:p>
            <a:pPr lvl="2"/>
            <a:endParaRPr lang="en-US" dirty="0"/>
          </a:p>
        </p:txBody>
      </p:sp>
      <p:sp>
        <p:nvSpPr>
          <p:cNvPr id="4" name="TextBox 3">
            <a:extLst>
              <a:ext uri="{FF2B5EF4-FFF2-40B4-BE49-F238E27FC236}">
                <a16:creationId xmlns:a16="http://schemas.microsoft.com/office/drawing/2014/main" id="{D6752C24-FD27-06C1-91FE-172D32DC56E6}"/>
              </a:ext>
            </a:extLst>
          </p:cNvPr>
          <p:cNvSpPr txBox="1"/>
          <p:nvPr/>
        </p:nvSpPr>
        <p:spPr>
          <a:xfrm>
            <a:off x="714703" y="5101570"/>
            <a:ext cx="10762593" cy="1169551"/>
          </a:xfrm>
          <a:prstGeom prst="rect">
            <a:avLst/>
          </a:prstGeom>
          <a:noFill/>
        </p:spPr>
        <p:txBody>
          <a:bodyPr wrap="square" rtlCol="0">
            <a:spAutoFit/>
          </a:bodyPr>
          <a:lstStyle/>
          <a:p>
            <a:r>
              <a:rPr lang="en-US" sz="1400" baseline="30000" dirty="0"/>
              <a:t>1</a:t>
            </a:r>
            <a:r>
              <a:rPr lang="en-US" sz="1400" dirty="0"/>
              <a:t>Singh S, et al. Estimating Abortion Incidence: Assessment of a Widely Used Indirect Method. Population Research and Policy Review. 2019;38:429-458.</a:t>
            </a:r>
          </a:p>
          <a:p>
            <a:r>
              <a:rPr lang="en-US" sz="1400" baseline="30000" dirty="0"/>
              <a:t>2</a:t>
            </a:r>
            <a:r>
              <a:rPr lang="en-US" sz="1400" dirty="0"/>
              <a:t>Chae S, et al. The incidence of induced abortion in Kinshasa, Democratic Republic of Congo, 2016. </a:t>
            </a:r>
            <a:r>
              <a:rPr lang="en-US" sz="1400" dirty="0" err="1"/>
              <a:t>Plos</a:t>
            </a:r>
            <a:r>
              <a:rPr lang="en-US" sz="1400" dirty="0"/>
              <a:t> One. 2017</a:t>
            </a:r>
          </a:p>
          <a:p>
            <a:r>
              <a:rPr lang="en-US" sz="1400" baseline="30000" dirty="0"/>
              <a:t>3</a:t>
            </a:r>
            <a:r>
              <a:rPr lang="en-US" sz="1400" dirty="0"/>
              <a:t>Singh S, et al. The incidence of menstrual regulation procedures and abortion in Bangladesh, 2014. International Perspectives on Sexual and Reproductive Health. 2017;43(1).</a:t>
            </a:r>
          </a:p>
        </p:txBody>
      </p:sp>
    </p:spTree>
    <p:extLst>
      <p:ext uri="{BB962C8B-B14F-4D97-AF65-F5344CB8AC3E}">
        <p14:creationId xmlns:p14="http://schemas.microsoft.com/office/powerpoint/2010/main" val="3628167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705767" y="816079"/>
            <a:ext cx="3505495" cy="1622321"/>
          </a:xfrm>
        </p:spPr>
        <p:txBody>
          <a:bodyPr>
            <a:normAutofit/>
          </a:bodyPr>
          <a:lstStyle/>
          <a:p>
            <a:r>
              <a:rPr lang="en-US" dirty="0"/>
              <a:t>Adaptations to the AICM: increased use of misoprostol</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648931" y="2438400"/>
            <a:ext cx="3505494" cy="3785419"/>
          </a:xfrm>
        </p:spPr>
        <p:txBody>
          <a:bodyPr>
            <a:normAutofit/>
          </a:bodyPr>
          <a:lstStyle/>
          <a:p>
            <a:pPr>
              <a:lnSpc>
                <a:spcPct val="90000"/>
              </a:lnSpc>
            </a:pPr>
            <a:r>
              <a:rPr lang="en-US" sz="1700" dirty="0"/>
              <a:t>Expansion of the KIS (called HPS in this graphic) questionnaire to collect information on the distribution of all women having abortions according to three categories of methods:</a:t>
            </a:r>
          </a:p>
          <a:p>
            <a:pPr lvl="1">
              <a:lnSpc>
                <a:spcPct val="90000"/>
              </a:lnSpc>
            </a:pPr>
            <a:r>
              <a:rPr lang="en-US" sz="1700" dirty="0"/>
              <a:t>Medication abortion</a:t>
            </a:r>
          </a:p>
          <a:p>
            <a:pPr lvl="1">
              <a:lnSpc>
                <a:spcPct val="90000"/>
              </a:lnSpc>
            </a:pPr>
            <a:r>
              <a:rPr lang="en-US" sz="1700" dirty="0"/>
              <a:t>Surgical methods</a:t>
            </a:r>
          </a:p>
          <a:p>
            <a:pPr lvl="1">
              <a:lnSpc>
                <a:spcPct val="90000"/>
              </a:lnSpc>
            </a:pPr>
            <a:r>
              <a:rPr lang="en-US" sz="1700" dirty="0"/>
              <a:t>Other methods</a:t>
            </a:r>
          </a:p>
          <a:p>
            <a:pPr lvl="2">
              <a:lnSpc>
                <a:spcPct val="90000"/>
              </a:lnSpc>
            </a:pPr>
            <a:r>
              <a:rPr lang="en-US" sz="1700" dirty="0"/>
              <a:t>And within each category, by distribution by type of provider</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521C78-A1F6-E688-81D9-FE4668BC52AA}"/>
              </a:ext>
            </a:extLst>
          </p:cNvPr>
          <p:cNvPicPr>
            <a:picLocks noChangeAspect="1"/>
          </p:cNvPicPr>
          <p:nvPr/>
        </p:nvPicPr>
        <p:blipFill>
          <a:blip r:embed="rId2"/>
          <a:stretch>
            <a:fillRect/>
          </a:stretch>
        </p:blipFill>
        <p:spPr>
          <a:xfrm>
            <a:off x="5405862" y="1335660"/>
            <a:ext cx="6019331" cy="4183434"/>
          </a:xfrm>
          <a:prstGeom prst="rect">
            <a:avLst/>
          </a:prstGeom>
          <a:effectLst/>
        </p:spPr>
      </p:pic>
    </p:spTree>
    <p:extLst>
      <p:ext uri="{BB962C8B-B14F-4D97-AF65-F5344CB8AC3E}">
        <p14:creationId xmlns:p14="http://schemas.microsoft.com/office/powerpoint/2010/main" val="3094794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705767" y="816079"/>
            <a:ext cx="3505495" cy="1622321"/>
          </a:xfrm>
        </p:spPr>
        <p:txBody>
          <a:bodyPr>
            <a:normAutofit/>
          </a:bodyPr>
          <a:lstStyle/>
          <a:p>
            <a:r>
              <a:rPr lang="en-US" dirty="0"/>
              <a:t>Adaptations to the AICM: mixed legal settings</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648931" y="2438400"/>
            <a:ext cx="3505494" cy="3785419"/>
          </a:xfrm>
        </p:spPr>
        <p:txBody>
          <a:bodyPr>
            <a:normAutofit/>
          </a:bodyPr>
          <a:lstStyle/>
          <a:p>
            <a:pPr>
              <a:lnSpc>
                <a:spcPct val="90000"/>
              </a:lnSpc>
            </a:pPr>
            <a:r>
              <a:rPr lang="en-US" sz="1700" dirty="0"/>
              <a:t>Expansion of HFS to obtain counts of legal abortions and PAC caseload</a:t>
            </a:r>
          </a:p>
          <a:p>
            <a:pPr>
              <a:lnSpc>
                <a:spcPct val="90000"/>
              </a:lnSpc>
            </a:pPr>
            <a:r>
              <a:rPr lang="en-US" sz="1700" dirty="0"/>
              <a:t>Expansion of KIS (HPS) to obtain information on the proportion obtaining abortions from approved/legal providers separate from those obtaining abortions from non approved/illegal providers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BE917B-D870-5BA3-A7F8-CA13CDB48C7A}"/>
              </a:ext>
            </a:extLst>
          </p:cNvPr>
          <p:cNvPicPr>
            <a:picLocks noChangeAspect="1"/>
          </p:cNvPicPr>
          <p:nvPr/>
        </p:nvPicPr>
        <p:blipFill>
          <a:blip r:embed="rId3"/>
          <a:stretch>
            <a:fillRect/>
          </a:stretch>
        </p:blipFill>
        <p:spPr>
          <a:xfrm>
            <a:off x="5205052" y="931675"/>
            <a:ext cx="6502734" cy="5162815"/>
          </a:xfrm>
          <a:prstGeom prst="rect">
            <a:avLst/>
          </a:prstGeom>
        </p:spPr>
      </p:pic>
    </p:spTree>
    <p:extLst>
      <p:ext uri="{BB962C8B-B14F-4D97-AF65-F5344CB8AC3E}">
        <p14:creationId xmlns:p14="http://schemas.microsoft.com/office/powerpoint/2010/main" val="257089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086-7540-60E5-7C14-DA728E92A7D0}"/>
              </a:ext>
            </a:extLst>
          </p:cNvPr>
          <p:cNvSpPr>
            <a:spLocks noGrp="1"/>
          </p:cNvSpPr>
          <p:nvPr>
            <p:ph type="title"/>
          </p:nvPr>
        </p:nvSpPr>
        <p:spPr>
          <a:xfrm>
            <a:off x="2534684" y="1497128"/>
            <a:ext cx="7601415" cy="657457"/>
          </a:xfrm>
        </p:spPr>
        <p:txBody>
          <a:bodyPr/>
          <a:lstStyle/>
          <a:p>
            <a:r>
              <a:rPr lang="en-US" dirty="0"/>
              <a:t>Abortion measurement methodologies and tools </a:t>
            </a:r>
          </a:p>
        </p:txBody>
      </p:sp>
      <p:sp>
        <p:nvSpPr>
          <p:cNvPr id="3" name="Content Placeholder 2">
            <a:extLst>
              <a:ext uri="{FF2B5EF4-FFF2-40B4-BE49-F238E27FC236}">
                <a16:creationId xmlns:a16="http://schemas.microsoft.com/office/drawing/2014/main" id="{6B762649-D315-090B-A1C4-DF9905AE944E}"/>
              </a:ext>
            </a:extLst>
          </p:cNvPr>
          <p:cNvSpPr>
            <a:spLocks noGrp="1"/>
          </p:cNvSpPr>
          <p:nvPr>
            <p:ph idx="1"/>
          </p:nvPr>
        </p:nvSpPr>
        <p:spPr/>
        <p:txBody>
          <a:bodyPr/>
          <a:lstStyle/>
          <a:p>
            <a:pPr marL="0" indent="0">
              <a:buNone/>
            </a:pPr>
            <a:r>
              <a:rPr lang="en-US" sz="3000" b="0" i="0" u="sng" dirty="0">
                <a:solidFill>
                  <a:schemeClr val="accent1"/>
                </a:solidFill>
                <a:effectLst/>
                <a:latin typeface="Slack-Lato"/>
                <a:hlinkClick r:id="rId3">
                  <a:extLst>
                    <a:ext uri="{A12FA001-AC4F-418D-AE19-62706E023703}">
                      <ahyp:hlinkClr xmlns:ahyp="http://schemas.microsoft.com/office/drawing/2018/hyperlinkcolor" val="tx"/>
                    </a:ext>
                  </a:extLst>
                </a:hlinkClick>
              </a:rPr>
              <a:t>https://osf.io/c3xhm/</a:t>
            </a:r>
            <a:endParaRPr lang="en-US" sz="3000" dirty="0">
              <a:solidFill>
                <a:schemeClr val="accent1"/>
              </a:solidFill>
            </a:endParaRPr>
          </a:p>
        </p:txBody>
      </p:sp>
    </p:spTree>
    <p:extLst>
      <p:ext uri="{BB962C8B-B14F-4D97-AF65-F5344CB8AC3E}">
        <p14:creationId xmlns:p14="http://schemas.microsoft.com/office/powerpoint/2010/main" val="404224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Why is it important to study abortion?</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p:txBody>
          <a:bodyPr/>
          <a:lstStyle/>
          <a:p>
            <a:r>
              <a:rPr lang="en-US" b="0" i="0" dirty="0">
                <a:effectLst/>
              </a:rPr>
              <a:t>Abortion is extremely common throughout the world;</a:t>
            </a:r>
            <a:r>
              <a:rPr lang="en-US" dirty="0"/>
              <a:t> an estimated 73 million abortions occur each year. </a:t>
            </a:r>
            <a:r>
              <a:rPr lang="en-US" b="0" i="0" dirty="0">
                <a:effectLst/>
              </a:rPr>
              <a:t>In Sub-Saharan Africa, the abortion rate is estimated to be 33 per 1,000 women of reproductive age</a:t>
            </a:r>
          </a:p>
          <a:p>
            <a:pPr lvl="1"/>
            <a:r>
              <a:rPr lang="en-US" sz="1600" dirty="0"/>
              <a:t>And yet, there is a lot we don’t know about abortion because it is often not talked about nor properly recorded</a:t>
            </a:r>
          </a:p>
          <a:p>
            <a:r>
              <a:rPr lang="en-US" b="0" i="0" dirty="0">
                <a:effectLst/>
              </a:rPr>
              <a:t>Unsafe abortion is a public health problem: it is a leading cause of maternal death and morbidity</a:t>
            </a:r>
          </a:p>
          <a:p>
            <a:r>
              <a:rPr lang="en-US" dirty="0"/>
              <a:t>Lack of access to abortion is a human rights issue: reproductive rights, including access to abortion, are internationally recognized human rights</a:t>
            </a:r>
            <a:endParaRPr lang="en-US" b="0" i="0" dirty="0">
              <a:effectLst/>
            </a:endParaRPr>
          </a:p>
        </p:txBody>
      </p:sp>
    </p:spTree>
    <p:extLst>
      <p:ext uri="{BB962C8B-B14F-4D97-AF65-F5344CB8AC3E}">
        <p14:creationId xmlns:p14="http://schemas.microsoft.com/office/powerpoint/2010/main" val="3263667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Indirect Social Network-Based Approaches</a:t>
            </a:r>
          </a:p>
        </p:txBody>
      </p:sp>
    </p:spTree>
    <p:extLst>
      <p:ext uri="{BB962C8B-B14F-4D97-AF65-F5344CB8AC3E}">
        <p14:creationId xmlns:p14="http://schemas.microsoft.com/office/powerpoint/2010/main" val="601612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Social Network Based Approaches</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2947639" y="1966796"/>
            <a:ext cx="7601415" cy="29244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Emerged as a promising solution for measuring abortion incidence</a:t>
            </a:r>
          </a:p>
          <a:p>
            <a:pPr marL="0" indent="0">
              <a:buNone/>
            </a:pPr>
            <a:r>
              <a:rPr lang="en-US" sz="2000" dirty="0"/>
              <a:t>There are numerous social network-based approaches, but all rely on two main assumptions:</a:t>
            </a:r>
          </a:p>
          <a:p>
            <a:pPr marL="457200" indent="-457200">
              <a:buFont typeface="+mj-lt"/>
              <a:buAutoNum type="arabicPeriod"/>
            </a:pPr>
            <a:r>
              <a:rPr lang="en-US" sz="2000" dirty="0"/>
              <a:t>Women will be more likely to report on abortions within their social networks as opposed to their own</a:t>
            </a:r>
          </a:p>
          <a:p>
            <a:pPr marL="457200" indent="-457200">
              <a:buFont typeface="+mj-lt"/>
              <a:buAutoNum type="arabicPeriod"/>
            </a:pPr>
            <a:r>
              <a:rPr lang="en-US" sz="2000" dirty="0"/>
              <a:t>Women’s social networks can be used to generate appropriate surrogate samples that are generalizable to the underlying population</a:t>
            </a:r>
          </a:p>
          <a:p>
            <a:pPr marL="0" indent="0">
              <a:buNone/>
            </a:pPr>
            <a:r>
              <a:rPr lang="en-US" sz="2000" dirty="0"/>
              <a:t> </a:t>
            </a:r>
          </a:p>
        </p:txBody>
      </p:sp>
    </p:spTree>
    <p:extLst>
      <p:ext uri="{BB962C8B-B14F-4D97-AF65-F5344CB8AC3E}">
        <p14:creationId xmlns:p14="http://schemas.microsoft.com/office/powerpoint/2010/main" val="2606608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a:t>Social Network Based Approaches</a:t>
            </a:r>
            <a:endParaRPr lang="en-US" dirty="0"/>
          </a:p>
        </p:txBody>
      </p:sp>
      <p:sp>
        <p:nvSpPr>
          <p:cNvPr id="5" name="Content Placeholder 4">
            <a:extLst>
              <a:ext uri="{FF2B5EF4-FFF2-40B4-BE49-F238E27FC236}">
                <a16:creationId xmlns:a16="http://schemas.microsoft.com/office/drawing/2014/main" id="{4B7B62D8-0750-0D6D-9E2D-5FF3D585A17D}"/>
              </a:ext>
            </a:extLst>
          </p:cNvPr>
          <p:cNvSpPr>
            <a:spLocks noGrp="1"/>
          </p:cNvSpPr>
          <p:nvPr>
            <p:ph idx="1"/>
          </p:nvPr>
        </p:nvSpPr>
        <p:spPr>
          <a:xfrm>
            <a:off x="6627163" y="2973475"/>
            <a:ext cx="5164686" cy="29244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One of the main distinguishing factors of these different methods is how social ties are defined.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Some look only at the strong ties (dark black line; close friends or relatives), while others ask about strong and weak ties (acquaintances).</a:t>
            </a:r>
          </a:p>
          <a:p>
            <a:pPr marL="0" indent="0">
              <a:buNone/>
            </a:pPr>
            <a:endParaRPr lang="en-US" dirty="0"/>
          </a:p>
        </p:txBody>
      </p:sp>
      <p:pic>
        <p:nvPicPr>
          <p:cNvPr id="11" name="Picture 10">
            <a:extLst>
              <a:ext uri="{FF2B5EF4-FFF2-40B4-BE49-F238E27FC236}">
                <a16:creationId xmlns:a16="http://schemas.microsoft.com/office/drawing/2014/main" id="{9B9F1FAE-581F-9539-50C9-51A28A0D6D1E}"/>
              </a:ext>
            </a:extLst>
          </p:cNvPr>
          <p:cNvPicPr>
            <a:picLocks noChangeAspect="1"/>
          </p:cNvPicPr>
          <p:nvPr/>
        </p:nvPicPr>
        <p:blipFill>
          <a:blip r:embed="rId3"/>
          <a:stretch>
            <a:fillRect/>
          </a:stretch>
        </p:blipFill>
        <p:spPr>
          <a:xfrm>
            <a:off x="178039" y="2564069"/>
            <a:ext cx="6390401" cy="2754973"/>
          </a:xfrm>
          <a:prstGeom prst="rect">
            <a:avLst/>
          </a:prstGeom>
        </p:spPr>
      </p:pic>
      <p:pic>
        <p:nvPicPr>
          <p:cNvPr id="9" name="Picture 8">
            <a:extLst>
              <a:ext uri="{FF2B5EF4-FFF2-40B4-BE49-F238E27FC236}">
                <a16:creationId xmlns:a16="http://schemas.microsoft.com/office/drawing/2014/main" id="{862459BE-A72D-3883-6F6F-0570D5B6061A}"/>
              </a:ext>
            </a:extLst>
          </p:cNvPr>
          <p:cNvPicPr>
            <a:picLocks noChangeAspect="1"/>
          </p:cNvPicPr>
          <p:nvPr/>
        </p:nvPicPr>
        <p:blipFill rotWithShape="1">
          <a:blip r:embed="rId4"/>
          <a:srcRect l="63101" t="79319"/>
          <a:stretch/>
        </p:blipFill>
        <p:spPr>
          <a:xfrm>
            <a:off x="584062" y="2453083"/>
            <a:ext cx="2230694" cy="614632"/>
          </a:xfrm>
          <a:prstGeom prst="rect">
            <a:avLst/>
          </a:prstGeom>
        </p:spPr>
      </p:pic>
    </p:spTree>
    <p:extLst>
      <p:ext uri="{BB962C8B-B14F-4D97-AF65-F5344CB8AC3E}">
        <p14:creationId xmlns:p14="http://schemas.microsoft.com/office/powerpoint/2010/main" val="3974719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Confidante Method</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1966796"/>
            <a:ext cx="7601415" cy="2924407"/>
          </a:xfrm>
        </p:spPr>
        <p:txBody>
          <a:bodyPr/>
          <a:lstStyle/>
          <a:p>
            <a:r>
              <a:rPr lang="en-US" sz="2000" dirty="0"/>
              <a:t>The Confidante Method assumes that abortion information will be most accurate and complete when women are asked to report on the abortions of their closest friends and confidantes (strong ties only)</a:t>
            </a:r>
          </a:p>
          <a:p>
            <a:pPr lvl="1"/>
            <a:r>
              <a:rPr lang="en-US" sz="2000" dirty="0"/>
              <a:t>It asks women to list only up to three women who meet this definition; this was designed to limit biases related to a person’s inability to accurately list all close friends</a:t>
            </a:r>
          </a:p>
          <a:p>
            <a:pPr lvl="1"/>
            <a:r>
              <a:rPr lang="en-US" sz="2000" dirty="0"/>
              <a:t>It also requires the tie to be reciprocal (both someone with whom the respondent shares secrets, and who shares secrets with the respondent)</a:t>
            </a:r>
          </a:p>
          <a:p>
            <a:r>
              <a:rPr lang="en-US" sz="2000" dirty="0"/>
              <a:t>For each confidante, we ask whether she has had an abortion &amp; follow-up questions about the circumstances of that abortion</a:t>
            </a:r>
          </a:p>
        </p:txBody>
      </p:sp>
      <p:pic>
        <p:nvPicPr>
          <p:cNvPr id="5" name="Picture 4">
            <a:extLst>
              <a:ext uri="{FF2B5EF4-FFF2-40B4-BE49-F238E27FC236}">
                <a16:creationId xmlns:a16="http://schemas.microsoft.com/office/drawing/2014/main" id="{215A8367-E821-511D-F141-243B79ED9B55}"/>
              </a:ext>
            </a:extLst>
          </p:cNvPr>
          <p:cNvPicPr>
            <a:picLocks noChangeAspect="1"/>
          </p:cNvPicPr>
          <p:nvPr/>
        </p:nvPicPr>
        <p:blipFill>
          <a:blip r:embed="rId3"/>
          <a:stretch>
            <a:fillRect/>
          </a:stretch>
        </p:blipFill>
        <p:spPr>
          <a:xfrm>
            <a:off x="535600" y="3036908"/>
            <a:ext cx="3467278" cy="1854295"/>
          </a:xfrm>
          <a:prstGeom prst="rect">
            <a:avLst/>
          </a:prstGeom>
        </p:spPr>
      </p:pic>
    </p:spTree>
    <p:extLst>
      <p:ext uri="{BB962C8B-B14F-4D97-AF65-F5344CB8AC3E}">
        <p14:creationId xmlns:p14="http://schemas.microsoft.com/office/powerpoint/2010/main" val="3154897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Confidante Method</a:t>
            </a:r>
          </a:p>
        </p:txBody>
      </p:sp>
      <p:pic>
        <p:nvPicPr>
          <p:cNvPr id="5" name="Picture 4">
            <a:extLst>
              <a:ext uri="{FF2B5EF4-FFF2-40B4-BE49-F238E27FC236}">
                <a16:creationId xmlns:a16="http://schemas.microsoft.com/office/drawing/2014/main" id="{215A8367-E821-511D-F141-243B79ED9B55}"/>
              </a:ext>
            </a:extLst>
          </p:cNvPr>
          <p:cNvPicPr>
            <a:picLocks noChangeAspect="1"/>
          </p:cNvPicPr>
          <p:nvPr/>
        </p:nvPicPr>
        <p:blipFill>
          <a:blip r:embed="rId3"/>
          <a:stretch>
            <a:fillRect/>
          </a:stretch>
        </p:blipFill>
        <p:spPr>
          <a:xfrm>
            <a:off x="7195480" y="3013378"/>
            <a:ext cx="2506110" cy="1340264"/>
          </a:xfrm>
          <a:prstGeom prst="rect">
            <a:avLst/>
          </a:prstGeom>
        </p:spPr>
      </p:pic>
      <p:sp>
        <p:nvSpPr>
          <p:cNvPr id="7" name="Title 1">
            <a:extLst>
              <a:ext uri="{FF2B5EF4-FFF2-40B4-BE49-F238E27FC236}">
                <a16:creationId xmlns:a16="http://schemas.microsoft.com/office/drawing/2014/main" id="{D353F521-0B13-0225-E1AD-6FFBF1CECF26}"/>
              </a:ext>
            </a:extLst>
          </p:cNvPr>
          <p:cNvSpPr txBox="1">
            <a:spLocks/>
          </p:cNvSpPr>
          <p:nvPr/>
        </p:nvSpPr>
        <p:spPr>
          <a:xfrm>
            <a:off x="2441641" y="2053369"/>
            <a:ext cx="3310258" cy="377479"/>
          </a:xfrm>
          <a:prstGeom prst="rect">
            <a:avLst/>
          </a:prstGeom>
        </p:spPr>
        <p:txBody>
          <a:bodyPr vert="horz" wrap="square" lIns="0" tIns="0" rIns="0" bIns="0" rtlCol="0" anchor="b"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algn="ctr">
              <a:tabLst>
                <a:tab pos="1712913" algn="l"/>
              </a:tabLst>
              <a:defRPr/>
            </a:pPr>
            <a:r>
              <a:rPr lang="en-US" sz="1600" dirty="0">
                <a:solidFill>
                  <a:schemeClr val="accent1"/>
                </a:solidFill>
                <a:latin typeface="Arial" panose="020B0604020202020204" pitchFamily="34" charset="0"/>
                <a:cs typeface="Arial" panose="020B0604020202020204" pitchFamily="34" charset="0"/>
              </a:rPr>
              <a:t>What we want to know</a:t>
            </a:r>
          </a:p>
        </p:txBody>
      </p:sp>
      <p:sp>
        <p:nvSpPr>
          <p:cNvPr id="8" name="Right Arrow 2">
            <a:extLst>
              <a:ext uri="{FF2B5EF4-FFF2-40B4-BE49-F238E27FC236}">
                <a16:creationId xmlns:a16="http://schemas.microsoft.com/office/drawing/2014/main" id="{863115FB-A604-FE64-0674-D03FF9B3D7CF}"/>
              </a:ext>
            </a:extLst>
          </p:cNvPr>
          <p:cNvSpPr/>
          <p:nvPr/>
        </p:nvSpPr>
        <p:spPr>
          <a:xfrm>
            <a:off x="5904050" y="3550939"/>
            <a:ext cx="957942" cy="265142"/>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288D3DB-DC6D-2632-3A01-4D010AA7CDF7}"/>
              </a:ext>
            </a:extLst>
          </p:cNvPr>
          <p:cNvSpPr txBox="1">
            <a:spLocks/>
          </p:cNvSpPr>
          <p:nvPr/>
        </p:nvSpPr>
        <p:spPr>
          <a:xfrm>
            <a:off x="2657291" y="4785835"/>
            <a:ext cx="3310258" cy="377479"/>
          </a:xfrm>
          <a:prstGeom prst="rect">
            <a:avLst/>
          </a:prstGeom>
        </p:spPr>
        <p:txBody>
          <a:bodyPr vert="horz" wrap="square" lIns="0" tIns="0" rIns="0" bIns="0" rtlCol="0" anchor="b"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algn="ctr">
              <a:tabLst>
                <a:tab pos="1712913" algn="l"/>
              </a:tabLst>
              <a:defRPr/>
            </a:pPr>
            <a:r>
              <a:rPr lang="en-US" sz="1600" b="0" dirty="0">
                <a:solidFill>
                  <a:prstClr val="black"/>
                </a:solidFill>
                <a:latin typeface="Arial" panose="020B0604020202020204" pitchFamily="34" charset="0"/>
                <a:cs typeface="Arial" panose="020B0604020202020204" pitchFamily="34" charset="0"/>
              </a:rPr>
              <a:t>The population (women aged 15-49)</a:t>
            </a:r>
          </a:p>
        </p:txBody>
      </p:sp>
      <p:sp>
        <p:nvSpPr>
          <p:cNvPr id="10" name="Title 1">
            <a:extLst>
              <a:ext uri="{FF2B5EF4-FFF2-40B4-BE49-F238E27FC236}">
                <a16:creationId xmlns:a16="http://schemas.microsoft.com/office/drawing/2014/main" id="{961A2E7A-93F7-0EB8-01E4-26626CC0E36B}"/>
              </a:ext>
            </a:extLst>
          </p:cNvPr>
          <p:cNvSpPr txBox="1">
            <a:spLocks/>
          </p:cNvSpPr>
          <p:nvPr/>
        </p:nvSpPr>
        <p:spPr>
          <a:xfrm>
            <a:off x="6515780" y="2042060"/>
            <a:ext cx="3310258" cy="377479"/>
          </a:xfrm>
          <a:prstGeom prst="rect">
            <a:avLst/>
          </a:prstGeom>
        </p:spPr>
        <p:txBody>
          <a:bodyPr vert="horz" wrap="square" lIns="0" tIns="0" rIns="0" bIns="0" rtlCol="0" anchor="b"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algn="ctr">
              <a:tabLst>
                <a:tab pos="1712913" algn="l"/>
              </a:tabLst>
              <a:defRPr/>
            </a:pPr>
            <a:r>
              <a:rPr lang="en-US" sz="1600" dirty="0">
                <a:solidFill>
                  <a:schemeClr val="accent1"/>
                </a:solidFill>
                <a:latin typeface="Arial" panose="020B0604020202020204" pitchFamily="34" charset="0"/>
                <a:cs typeface="Arial" panose="020B0604020202020204" pitchFamily="34" charset="0"/>
              </a:rPr>
              <a:t>What we measure</a:t>
            </a:r>
            <a:endParaRPr lang="en-US" sz="1600" b="0" dirty="0">
              <a:solidFill>
                <a:prstClr val="black"/>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924FF128-BF2F-89F9-BF54-BA3ADDC031A1}"/>
              </a:ext>
            </a:extLst>
          </p:cNvPr>
          <p:cNvSpPr txBox="1">
            <a:spLocks/>
          </p:cNvSpPr>
          <p:nvPr/>
        </p:nvSpPr>
        <p:spPr>
          <a:xfrm>
            <a:off x="6652544" y="5066185"/>
            <a:ext cx="3310258" cy="377479"/>
          </a:xfrm>
          <a:prstGeom prst="rect">
            <a:avLst/>
          </a:prstGeom>
        </p:spPr>
        <p:txBody>
          <a:bodyPr vert="horz" wrap="square" lIns="0" tIns="0" rIns="0" bIns="0" rtlCol="0" anchor="b"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marL="0" marR="0" lvl="0" indent="0" algn="ctr" defTabSz="457200" rtl="0" eaLnBrk="1" fontAlgn="auto" latinLnBrk="0" hangingPunct="1">
              <a:lnSpc>
                <a:spcPts val="2600"/>
              </a:lnSpc>
              <a:spcBef>
                <a:spcPct val="0"/>
              </a:spcBef>
              <a:spcAft>
                <a:spcPts val="0"/>
              </a:spcAft>
              <a:buClrTx/>
              <a:buSzTx/>
              <a:buFontTx/>
              <a:buNone/>
              <a:tabLst>
                <a:tab pos="1712913" algn="l"/>
              </a:tabLst>
              <a:defRPr/>
            </a:pPr>
            <a:r>
              <a:rPr lang="en-US" sz="1600" b="0" noProof="0" dirty="0">
                <a:solidFill>
                  <a:prstClr val="black"/>
                </a:solidFill>
                <a:latin typeface="Arial" panose="020B0604020202020204" pitchFamily="34" charset="0"/>
                <a:cs typeface="Arial" panose="020B0604020202020204" pitchFamily="34" charset="0"/>
              </a:rPr>
              <a:t>Surrogate sample of up to three confidantes per respondent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A134D51A-54F2-5223-C0AA-ADE0C84AED14}"/>
              </a:ext>
            </a:extLst>
          </p:cNvPr>
          <p:cNvGrpSpPr/>
          <p:nvPr/>
        </p:nvGrpSpPr>
        <p:grpSpPr>
          <a:xfrm>
            <a:off x="2888103" y="2718341"/>
            <a:ext cx="2511274" cy="2016529"/>
            <a:chOff x="404375" y="2084141"/>
            <a:chExt cx="5419725" cy="4219575"/>
          </a:xfrm>
        </p:grpSpPr>
        <p:grpSp>
          <p:nvGrpSpPr>
            <p:cNvPr id="13" name="Group 12">
              <a:extLst>
                <a:ext uri="{FF2B5EF4-FFF2-40B4-BE49-F238E27FC236}">
                  <a16:creationId xmlns:a16="http://schemas.microsoft.com/office/drawing/2014/main" id="{59BEC482-0D31-F547-0F10-AB85DE95591E}"/>
                </a:ext>
              </a:extLst>
            </p:cNvPr>
            <p:cNvGrpSpPr/>
            <p:nvPr/>
          </p:nvGrpSpPr>
          <p:grpSpPr>
            <a:xfrm>
              <a:off x="404375" y="2084141"/>
              <a:ext cx="5419725" cy="4219575"/>
              <a:chOff x="1584496" y="2084141"/>
              <a:chExt cx="5419725" cy="4219575"/>
            </a:xfrm>
          </p:grpSpPr>
          <p:pic>
            <p:nvPicPr>
              <p:cNvPr id="15" name="Picture 2" descr="https://lh6.googleusercontent.com/Irr_5_WToAi47-9w_eCpeV-hjU9YFBRJBG6b4kWObuLzMPLPszDBYCe1hlaOK-NhMXHlCIoYclxdMxap8yXucQgNPrugjamqorb_uQ3hLOTh03ilZL5L5SYtHDGlxvPjkfDpElqEAWc">
                <a:extLst>
                  <a:ext uri="{FF2B5EF4-FFF2-40B4-BE49-F238E27FC236}">
                    <a16:creationId xmlns:a16="http://schemas.microsoft.com/office/drawing/2014/main" id="{04D1A270-2EAC-EDD4-F666-B655F9249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496" y="2084141"/>
                <a:ext cx="5419725" cy="421957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Oval 15">
                <a:extLst>
                  <a:ext uri="{FF2B5EF4-FFF2-40B4-BE49-F238E27FC236}">
                    <a16:creationId xmlns:a16="http://schemas.microsoft.com/office/drawing/2014/main" id="{A3F52990-E047-60EA-83C4-33FEC61A8624}"/>
                  </a:ext>
                </a:extLst>
              </p:cNvPr>
              <p:cNvSpPr/>
              <p:nvPr/>
            </p:nvSpPr>
            <p:spPr>
              <a:xfrm>
                <a:off x="4126524" y="2282094"/>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131DA8DA-8B4D-223C-F022-C8D198B39927}"/>
                  </a:ext>
                </a:extLst>
              </p:cNvPr>
              <p:cNvSpPr/>
              <p:nvPr/>
            </p:nvSpPr>
            <p:spPr>
              <a:xfrm>
                <a:off x="3652632" y="4419514"/>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D75AE978-2240-692A-91F3-9B6E715B7237}"/>
                  </a:ext>
                </a:extLst>
              </p:cNvPr>
              <p:cNvSpPr/>
              <p:nvPr/>
            </p:nvSpPr>
            <p:spPr>
              <a:xfrm>
                <a:off x="5470770" y="4419514"/>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69960CED-38F3-4F0A-A5DB-F429C72E2C4D}"/>
                  </a:ext>
                </a:extLst>
              </p:cNvPr>
              <p:cNvSpPr/>
              <p:nvPr/>
            </p:nvSpPr>
            <p:spPr>
              <a:xfrm>
                <a:off x="6428155" y="2426680"/>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98C5D1EC-3485-6643-7BBD-1E7BB6FAF515}"/>
                  </a:ext>
                </a:extLst>
              </p:cNvPr>
              <p:cNvSpPr/>
              <p:nvPr/>
            </p:nvSpPr>
            <p:spPr>
              <a:xfrm>
                <a:off x="2524370" y="3460713"/>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EDCC795C-168F-A81E-0056-46A12BBAD99A}"/>
                  </a:ext>
                </a:extLst>
              </p:cNvPr>
              <p:cNvSpPr/>
              <p:nvPr/>
            </p:nvSpPr>
            <p:spPr>
              <a:xfrm>
                <a:off x="3469167" y="5819848"/>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Oval 13">
              <a:extLst>
                <a:ext uri="{FF2B5EF4-FFF2-40B4-BE49-F238E27FC236}">
                  <a16:creationId xmlns:a16="http://schemas.microsoft.com/office/drawing/2014/main" id="{B4FF2221-AD60-5B43-AC19-31CE63662A69}"/>
                </a:ext>
              </a:extLst>
            </p:cNvPr>
            <p:cNvSpPr/>
            <p:nvPr/>
          </p:nvSpPr>
          <p:spPr>
            <a:xfrm>
              <a:off x="2372644" y="3413516"/>
              <a:ext cx="274320" cy="274320"/>
            </a:xfrm>
            <a:prstGeom prst="ellipse">
              <a:avLst/>
            </a:prstGeom>
            <a:solidFill>
              <a:srgbClr val="F4C0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7951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000234"/>
            <a:ext cx="7601415" cy="657457"/>
          </a:xfrm>
        </p:spPr>
        <p:txBody>
          <a:bodyPr/>
          <a:lstStyle/>
          <a:p>
            <a:r>
              <a:rPr lang="en-US" sz="2400" dirty="0"/>
              <a:t>Confidante Method: determining surrogate sample and homophily</a:t>
            </a:r>
            <a:endParaRPr lang="en-US" dirty="0"/>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1966796"/>
            <a:ext cx="7601415" cy="2924407"/>
          </a:xfrm>
        </p:spPr>
        <p:txBody>
          <a:bodyPr/>
          <a:lstStyle/>
          <a:p>
            <a:r>
              <a:rPr lang="en-US" sz="2000" dirty="0"/>
              <a:t>Social tied definition: </a:t>
            </a:r>
          </a:p>
          <a:p>
            <a:pPr lvl="1"/>
            <a:r>
              <a:rPr lang="en-US" sz="1800" b="0" dirty="0"/>
              <a:t>Think of </a:t>
            </a:r>
            <a:r>
              <a:rPr lang="en-US" sz="1800" dirty="0"/>
              <a:t>w</a:t>
            </a:r>
            <a:r>
              <a:rPr lang="en-US" sz="1800" b="0" dirty="0"/>
              <a:t>omen with whom you share intimate secrets and who share intimate secrets with you. These women should also be people with whom you have been close to for at least a year or more, are 15-49 years of age and live in Ethiopia. </a:t>
            </a:r>
          </a:p>
          <a:p>
            <a:r>
              <a:rPr lang="en-US" sz="2000" dirty="0"/>
              <a:t>Asked to think about:</a:t>
            </a:r>
          </a:p>
          <a:p>
            <a:pPr lvl="1"/>
            <a:r>
              <a:rPr lang="en-US" sz="1800" dirty="0"/>
              <a:t>Confidante 1 as </a:t>
            </a:r>
            <a:r>
              <a:rPr lang="en-US" sz="1800" u="sng" dirty="0"/>
              <a:t>most likely </a:t>
            </a:r>
            <a:r>
              <a:rPr lang="en-US" sz="1800" dirty="0"/>
              <a:t>to share intimate secrets with her</a:t>
            </a:r>
          </a:p>
          <a:p>
            <a:pPr lvl="1"/>
            <a:r>
              <a:rPr lang="en-US" sz="1800" dirty="0"/>
              <a:t>Confidante 2 as </a:t>
            </a:r>
            <a:r>
              <a:rPr lang="en-US" sz="1800" u="sng" dirty="0"/>
              <a:t>second most likely</a:t>
            </a:r>
            <a:endParaRPr lang="en-US" sz="1800" dirty="0"/>
          </a:p>
          <a:p>
            <a:pPr lvl="1"/>
            <a:r>
              <a:rPr lang="en-US" sz="1800" dirty="0"/>
              <a:t>Confidante 3 as </a:t>
            </a:r>
            <a:r>
              <a:rPr lang="en-US" sz="1800" u="sng" dirty="0"/>
              <a:t>third most likely</a:t>
            </a:r>
          </a:p>
          <a:p>
            <a:r>
              <a:rPr lang="en-US" sz="2000" dirty="0"/>
              <a:t>Measure several socio-demographic characteristics</a:t>
            </a:r>
          </a:p>
          <a:p>
            <a:pPr lvl="1"/>
            <a:r>
              <a:rPr lang="en-US" sz="1800" dirty="0"/>
              <a:t>Age, woreda, education level </a:t>
            </a:r>
          </a:p>
          <a:p>
            <a:pPr marL="457200" lvl="1" indent="0">
              <a:buNone/>
            </a:pPr>
            <a:endParaRPr lang="en-US" sz="1600" u="sng" dirty="0"/>
          </a:p>
        </p:txBody>
      </p:sp>
      <p:pic>
        <p:nvPicPr>
          <p:cNvPr id="5" name="Picture 4">
            <a:extLst>
              <a:ext uri="{FF2B5EF4-FFF2-40B4-BE49-F238E27FC236}">
                <a16:creationId xmlns:a16="http://schemas.microsoft.com/office/drawing/2014/main" id="{215A8367-E821-511D-F141-243B79ED9B55}"/>
              </a:ext>
            </a:extLst>
          </p:cNvPr>
          <p:cNvPicPr>
            <a:picLocks noChangeAspect="1"/>
          </p:cNvPicPr>
          <p:nvPr/>
        </p:nvPicPr>
        <p:blipFill>
          <a:blip r:embed="rId3"/>
          <a:stretch>
            <a:fillRect/>
          </a:stretch>
        </p:blipFill>
        <p:spPr>
          <a:xfrm>
            <a:off x="535600" y="3036908"/>
            <a:ext cx="3467278" cy="1854295"/>
          </a:xfrm>
          <a:prstGeom prst="rect">
            <a:avLst/>
          </a:prstGeom>
        </p:spPr>
      </p:pic>
    </p:spTree>
    <p:extLst>
      <p:ext uri="{BB962C8B-B14F-4D97-AF65-F5344CB8AC3E}">
        <p14:creationId xmlns:p14="http://schemas.microsoft.com/office/powerpoint/2010/main" val="3828426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Assumptions of the Confidante Method</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1966796"/>
            <a:ext cx="7601415" cy="2924407"/>
          </a:xfrm>
        </p:spPr>
        <p:txBody>
          <a:bodyPr/>
          <a:lstStyle/>
          <a:p>
            <a:pPr marL="457200" lvl="0" indent="-457200">
              <a:spcBef>
                <a:spcPts val="2400"/>
              </a:spcBef>
              <a:buClr>
                <a:srgbClr val="4BACC6"/>
              </a:buClr>
              <a:buFont typeface="+mj-lt"/>
              <a:buAutoNum type="arabicPeriod"/>
            </a:pPr>
            <a:r>
              <a:rPr lang="en-US" sz="2000" b="1" dirty="0">
                <a:latin typeface="Arial" charset="0"/>
                <a:cs typeface="Arial" charset="0"/>
              </a:rPr>
              <a:t>Representativeness</a:t>
            </a:r>
          </a:p>
          <a:p>
            <a:pPr marL="914400" lvl="1" indent="-457200">
              <a:spcBef>
                <a:spcPts val="1200"/>
              </a:spcBef>
              <a:buClr>
                <a:srgbClr val="4BACC6"/>
              </a:buClr>
              <a:buFont typeface="Arial" charset="0"/>
              <a:buChar char="•"/>
            </a:pPr>
            <a:r>
              <a:rPr lang="en-US" dirty="0">
                <a:latin typeface="Arial" charset="0"/>
                <a:cs typeface="Arial" charset="0"/>
              </a:rPr>
              <a:t>Women’s social networks can be used to </a:t>
            </a:r>
            <a:r>
              <a:rPr lang="en-US" b="1" dirty="0">
                <a:latin typeface="Arial" charset="0"/>
                <a:cs typeface="Arial" charset="0"/>
              </a:rPr>
              <a:t>generate data representative of the general population</a:t>
            </a:r>
          </a:p>
          <a:p>
            <a:pPr marL="457200" lvl="0" indent="-457200">
              <a:spcBef>
                <a:spcPts val="2400"/>
              </a:spcBef>
              <a:buClr>
                <a:srgbClr val="4BACC6"/>
              </a:buClr>
              <a:buFont typeface="+mj-lt"/>
              <a:buAutoNum type="arabicPeriod"/>
            </a:pPr>
            <a:r>
              <a:rPr lang="en-US" sz="2000" b="1" dirty="0">
                <a:latin typeface="Arial" charset="0"/>
                <a:cs typeface="Arial" charset="0"/>
              </a:rPr>
              <a:t>Better Reporting</a:t>
            </a:r>
          </a:p>
          <a:p>
            <a:pPr marL="914400" lvl="1" indent="-457200">
              <a:spcBef>
                <a:spcPts val="1200"/>
              </a:spcBef>
              <a:buClr>
                <a:srgbClr val="4BACC6"/>
              </a:buClr>
              <a:buFont typeface="Arial" charset="0"/>
              <a:buChar char="•"/>
            </a:pPr>
            <a:r>
              <a:rPr lang="en-US" dirty="0">
                <a:latin typeface="Arial" charset="0"/>
                <a:cs typeface="Arial" charset="0"/>
              </a:rPr>
              <a:t>Women </a:t>
            </a:r>
            <a:r>
              <a:rPr lang="en-US" b="1" dirty="0">
                <a:latin typeface="Arial" charset="0"/>
                <a:cs typeface="Arial" charset="0"/>
              </a:rPr>
              <a:t>know about abortions </a:t>
            </a:r>
            <a:r>
              <a:rPr lang="en-US" dirty="0">
                <a:latin typeface="Arial" charset="0"/>
                <a:cs typeface="Arial" charset="0"/>
              </a:rPr>
              <a:t>in their social networks</a:t>
            </a:r>
          </a:p>
          <a:p>
            <a:pPr marL="914400" lvl="1" indent="-457200">
              <a:spcBef>
                <a:spcPts val="1200"/>
              </a:spcBef>
              <a:buClr>
                <a:srgbClr val="4BACC6"/>
              </a:buClr>
              <a:buFont typeface="Arial" charset="0"/>
              <a:buChar char="•"/>
            </a:pPr>
            <a:r>
              <a:rPr lang="en-US" dirty="0">
                <a:latin typeface="Arial" charset="0"/>
                <a:cs typeface="Arial" charset="0"/>
              </a:rPr>
              <a:t>Women are </a:t>
            </a:r>
            <a:r>
              <a:rPr lang="en-US" b="1" dirty="0">
                <a:latin typeface="Arial" charset="0"/>
                <a:cs typeface="Arial" charset="0"/>
              </a:rPr>
              <a:t>willing to report on abortions </a:t>
            </a:r>
            <a:r>
              <a:rPr lang="en-US" dirty="0">
                <a:latin typeface="Arial" charset="0"/>
                <a:cs typeface="Arial" charset="0"/>
              </a:rPr>
              <a:t>in their social networks</a:t>
            </a:r>
          </a:p>
        </p:txBody>
      </p:sp>
      <p:pic>
        <p:nvPicPr>
          <p:cNvPr id="5" name="Picture 4">
            <a:extLst>
              <a:ext uri="{FF2B5EF4-FFF2-40B4-BE49-F238E27FC236}">
                <a16:creationId xmlns:a16="http://schemas.microsoft.com/office/drawing/2014/main" id="{215A8367-E821-511D-F141-243B79ED9B55}"/>
              </a:ext>
            </a:extLst>
          </p:cNvPr>
          <p:cNvPicPr>
            <a:picLocks noChangeAspect="1"/>
          </p:cNvPicPr>
          <p:nvPr/>
        </p:nvPicPr>
        <p:blipFill>
          <a:blip r:embed="rId3"/>
          <a:stretch>
            <a:fillRect/>
          </a:stretch>
        </p:blipFill>
        <p:spPr>
          <a:xfrm>
            <a:off x="535600" y="3036908"/>
            <a:ext cx="3467278" cy="1854295"/>
          </a:xfrm>
          <a:prstGeom prst="rect">
            <a:avLst/>
          </a:prstGeom>
        </p:spPr>
      </p:pic>
    </p:spTree>
    <p:extLst>
      <p:ext uri="{BB962C8B-B14F-4D97-AF65-F5344CB8AC3E}">
        <p14:creationId xmlns:p14="http://schemas.microsoft.com/office/powerpoint/2010/main" val="992164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Confidante Method: Sampling Considerations</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1966796"/>
            <a:ext cx="7601415" cy="2924407"/>
          </a:xfrm>
        </p:spPr>
        <p:txBody>
          <a:bodyPr/>
          <a:lstStyle/>
          <a:p>
            <a:r>
              <a:rPr lang="en-US" sz="2000" dirty="0"/>
              <a:t>Community-based survey or other representative sample of women of reproductive age </a:t>
            </a:r>
          </a:p>
          <a:p>
            <a:r>
              <a:rPr lang="en-US" sz="2000" dirty="0"/>
              <a:t>Included as module in pre-existing survey </a:t>
            </a:r>
          </a:p>
          <a:p>
            <a:r>
              <a:rPr lang="en-US" sz="2000" dirty="0"/>
              <a:t>Need to also collet data on direct reporting of abortions (transmission bias) </a:t>
            </a:r>
          </a:p>
          <a:p>
            <a:pPr lvl="1"/>
            <a:r>
              <a:rPr lang="en-US" sz="2000" dirty="0"/>
              <a:t>Sufficient sample size in CBS </a:t>
            </a:r>
          </a:p>
          <a:p>
            <a:pPr lvl="1"/>
            <a:r>
              <a:rPr lang="en-US" sz="2000" dirty="0"/>
              <a:t>Alternate study design (e.g. RDS) </a:t>
            </a:r>
          </a:p>
        </p:txBody>
      </p:sp>
      <p:pic>
        <p:nvPicPr>
          <p:cNvPr id="5" name="Picture 4">
            <a:extLst>
              <a:ext uri="{FF2B5EF4-FFF2-40B4-BE49-F238E27FC236}">
                <a16:creationId xmlns:a16="http://schemas.microsoft.com/office/drawing/2014/main" id="{215A8367-E821-511D-F141-243B79ED9B55}"/>
              </a:ext>
            </a:extLst>
          </p:cNvPr>
          <p:cNvPicPr>
            <a:picLocks noChangeAspect="1"/>
          </p:cNvPicPr>
          <p:nvPr/>
        </p:nvPicPr>
        <p:blipFill>
          <a:blip r:embed="rId3"/>
          <a:stretch>
            <a:fillRect/>
          </a:stretch>
        </p:blipFill>
        <p:spPr>
          <a:xfrm>
            <a:off x="535600" y="3036908"/>
            <a:ext cx="3467278" cy="1854295"/>
          </a:xfrm>
          <a:prstGeom prst="rect">
            <a:avLst/>
          </a:prstGeom>
        </p:spPr>
      </p:pic>
    </p:spTree>
    <p:extLst>
      <p:ext uri="{BB962C8B-B14F-4D97-AF65-F5344CB8AC3E}">
        <p14:creationId xmlns:p14="http://schemas.microsoft.com/office/powerpoint/2010/main" val="669758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Confidante Method Pros and Cons</a:t>
            </a:r>
          </a:p>
        </p:txBody>
      </p:sp>
      <p:graphicFrame>
        <p:nvGraphicFramePr>
          <p:cNvPr id="9" name="Content Placeholder 5">
            <a:extLst>
              <a:ext uri="{FF2B5EF4-FFF2-40B4-BE49-F238E27FC236}">
                <a16:creationId xmlns:a16="http://schemas.microsoft.com/office/drawing/2014/main" id="{F2F4102B-49D0-B9A4-7D90-6EDC7559CE3E}"/>
              </a:ext>
            </a:extLst>
          </p:cNvPr>
          <p:cNvGraphicFramePr>
            <a:graphicFrameLocks noGrp="1"/>
          </p:cNvGraphicFramePr>
          <p:nvPr>
            <p:ph idx="1"/>
            <p:extLst>
              <p:ext uri="{D42A27DB-BD31-4B8C-83A1-F6EECF244321}">
                <p14:modId xmlns:p14="http://schemas.microsoft.com/office/powerpoint/2010/main" val="235399462"/>
              </p:ext>
            </p:extLst>
          </p:nvPr>
        </p:nvGraphicFramePr>
        <p:xfrm>
          <a:off x="2084439" y="1825857"/>
          <a:ext cx="8662219" cy="4778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399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Network Scale-Up Method (NSUM)</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2208534"/>
            <a:ext cx="7601415" cy="2924407"/>
          </a:xfrm>
        </p:spPr>
        <p:txBody>
          <a:bodyPr/>
          <a:lstStyle/>
          <a:p>
            <a:r>
              <a:rPr lang="en-US" sz="2000" dirty="0"/>
              <a:t>The NSUM collects data on abortion using complete social networks, representing both strong and weak ties</a:t>
            </a:r>
          </a:p>
          <a:p>
            <a:r>
              <a:rPr lang="en-US" sz="2000" dirty="0"/>
              <a:t>Social tied definition</a:t>
            </a:r>
          </a:p>
          <a:p>
            <a:pPr lvl="1"/>
            <a:r>
              <a:rPr lang="en-US" sz="2000" b="0" dirty="0"/>
              <a:t>How many women do you know by name (and they know you by name) who you had contact with in the last 12 months? </a:t>
            </a:r>
          </a:p>
          <a:p>
            <a:r>
              <a:rPr lang="en-US" sz="2000" dirty="0"/>
              <a:t>Next, respondents are asked to report the total number of women they know who have had an abortion, regardless of tie strength</a:t>
            </a:r>
          </a:p>
          <a:p>
            <a:endParaRPr lang="en-US" sz="2000" dirty="0"/>
          </a:p>
        </p:txBody>
      </p:sp>
      <p:pic>
        <p:nvPicPr>
          <p:cNvPr id="4" name="Picture 3">
            <a:extLst>
              <a:ext uri="{FF2B5EF4-FFF2-40B4-BE49-F238E27FC236}">
                <a16:creationId xmlns:a16="http://schemas.microsoft.com/office/drawing/2014/main" id="{CED3DA06-C885-2061-C6A3-99F773FCF6B7}"/>
              </a:ext>
            </a:extLst>
          </p:cNvPr>
          <p:cNvPicPr>
            <a:picLocks noChangeAspect="1"/>
          </p:cNvPicPr>
          <p:nvPr/>
        </p:nvPicPr>
        <p:blipFill>
          <a:blip r:embed="rId3"/>
          <a:stretch>
            <a:fillRect/>
          </a:stretch>
        </p:blipFill>
        <p:spPr>
          <a:xfrm>
            <a:off x="467572" y="2765838"/>
            <a:ext cx="3489235" cy="2125365"/>
          </a:xfrm>
          <a:prstGeom prst="rect">
            <a:avLst/>
          </a:prstGeom>
        </p:spPr>
      </p:pic>
    </p:spTree>
    <p:extLst>
      <p:ext uri="{BB962C8B-B14F-4D97-AF65-F5344CB8AC3E}">
        <p14:creationId xmlns:p14="http://schemas.microsoft.com/office/powerpoint/2010/main" val="347390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Why is it important to study abortion?</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p:txBody>
          <a:bodyPr/>
          <a:lstStyle/>
          <a:p>
            <a:r>
              <a:rPr lang="en-US" dirty="0"/>
              <a:t>Research on abortion has taught us that: </a:t>
            </a:r>
          </a:p>
          <a:p>
            <a:pPr lvl="1"/>
            <a:r>
              <a:rPr lang="en-US" sz="1600" b="0" i="0" dirty="0">
                <a:effectLst/>
              </a:rPr>
              <a:t>Maternal morbidity and mortality rates decline promptly when safe abortion services are made available</a:t>
            </a:r>
          </a:p>
          <a:p>
            <a:pPr lvl="1"/>
            <a:r>
              <a:rPr lang="en-US" sz="1600" dirty="0"/>
              <a:t>In </a:t>
            </a:r>
            <a:r>
              <a:rPr lang="en-US" sz="1600" b="0" i="0" dirty="0">
                <a:effectLst/>
              </a:rPr>
              <a:t>many parts of the world, unsafe abortion still ranks as a leading cause of death and injury among women</a:t>
            </a:r>
          </a:p>
          <a:p>
            <a:pPr lvl="1"/>
            <a:r>
              <a:rPr lang="en-US" sz="1600" dirty="0"/>
              <a:t>When done by a trained provider or by a woman herself with the appropriate medications and correct information, abortion is very safe</a:t>
            </a:r>
            <a:endParaRPr lang="en-US" sz="1600" b="0" i="0" dirty="0">
              <a:effectLst/>
            </a:endParaRPr>
          </a:p>
          <a:p>
            <a:pPr lvl="1"/>
            <a:r>
              <a:rPr lang="en-US" sz="1600" b="0" i="0" dirty="0">
                <a:effectLst/>
              </a:rPr>
              <a:t>Denying a woman an abortion has negative economic, mental, and physical health impacts on women</a:t>
            </a:r>
          </a:p>
          <a:p>
            <a:r>
              <a:rPr lang="en-US" b="0" i="0" dirty="0">
                <a:effectLst/>
              </a:rPr>
              <a:t>Research on abortion can be used to advocate for more liberal abortion laws and a better enabling environment</a:t>
            </a:r>
          </a:p>
          <a:p>
            <a:pPr lvl="1"/>
            <a:endParaRPr lang="en-US" b="0" i="0" dirty="0">
              <a:effectLst/>
            </a:endParaRPr>
          </a:p>
        </p:txBody>
      </p:sp>
    </p:spTree>
    <p:extLst>
      <p:ext uri="{BB962C8B-B14F-4D97-AF65-F5344CB8AC3E}">
        <p14:creationId xmlns:p14="http://schemas.microsoft.com/office/powerpoint/2010/main" val="1911646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Network Scale-Up Method (NSUM)</a:t>
            </a:r>
          </a:p>
        </p:txBody>
      </p:sp>
      <p:sp>
        <p:nvSpPr>
          <p:cNvPr id="7" name="Title 1">
            <a:extLst>
              <a:ext uri="{FF2B5EF4-FFF2-40B4-BE49-F238E27FC236}">
                <a16:creationId xmlns:a16="http://schemas.microsoft.com/office/drawing/2014/main" id="{9B4E361A-1D29-672D-732D-4394677A6B41}"/>
              </a:ext>
            </a:extLst>
          </p:cNvPr>
          <p:cNvSpPr txBox="1">
            <a:spLocks/>
          </p:cNvSpPr>
          <p:nvPr/>
        </p:nvSpPr>
        <p:spPr>
          <a:xfrm>
            <a:off x="2289241" y="2053369"/>
            <a:ext cx="3310258" cy="377479"/>
          </a:xfrm>
          <a:prstGeom prst="rect">
            <a:avLst/>
          </a:prstGeom>
        </p:spPr>
        <p:txBody>
          <a:bodyPr vert="horz" wrap="square" lIns="0" tIns="0" rIns="0" bIns="0" rtlCol="0" anchor="b"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algn="ctr">
              <a:tabLst>
                <a:tab pos="1712913" algn="l"/>
              </a:tabLst>
              <a:defRPr/>
            </a:pPr>
            <a:r>
              <a:rPr lang="en-US" sz="1600" dirty="0">
                <a:solidFill>
                  <a:schemeClr val="accent1"/>
                </a:solidFill>
                <a:latin typeface="Arial" panose="020B0604020202020204" pitchFamily="34" charset="0"/>
                <a:cs typeface="Arial" panose="020B0604020202020204" pitchFamily="34" charset="0"/>
              </a:rPr>
              <a:t>What we want to know</a:t>
            </a:r>
          </a:p>
        </p:txBody>
      </p:sp>
      <p:sp>
        <p:nvSpPr>
          <p:cNvPr id="8" name="Right Arrow 2">
            <a:extLst>
              <a:ext uri="{FF2B5EF4-FFF2-40B4-BE49-F238E27FC236}">
                <a16:creationId xmlns:a16="http://schemas.microsoft.com/office/drawing/2014/main" id="{AA68632D-5027-D75C-04DF-3D7770609C54}"/>
              </a:ext>
            </a:extLst>
          </p:cNvPr>
          <p:cNvSpPr/>
          <p:nvPr/>
        </p:nvSpPr>
        <p:spPr>
          <a:xfrm>
            <a:off x="5751650" y="3550939"/>
            <a:ext cx="957942" cy="265142"/>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54E0F3E-7D5A-43EF-5D8A-A9A99C8AAD7F}"/>
              </a:ext>
            </a:extLst>
          </p:cNvPr>
          <p:cNvSpPr txBox="1">
            <a:spLocks/>
          </p:cNvSpPr>
          <p:nvPr/>
        </p:nvSpPr>
        <p:spPr>
          <a:xfrm>
            <a:off x="6709592" y="4758741"/>
            <a:ext cx="3310258" cy="377479"/>
          </a:xfrm>
          <a:prstGeom prst="rect">
            <a:avLst/>
          </a:prstGeom>
        </p:spPr>
        <p:txBody>
          <a:bodyPr vert="horz" wrap="square" lIns="0" tIns="0" rIns="0" bIns="0" rtlCol="0" anchor="b"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marL="0" marR="0" lvl="0" indent="0" algn="ctr" defTabSz="457200" rtl="0" eaLnBrk="1" fontAlgn="auto" latinLnBrk="0" hangingPunct="1">
              <a:lnSpc>
                <a:spcPts val="2600"/>
              </a:lnSpc>
              <a:spcBef>
                <a:spcPct val="0"/>
              </a:spcBef>
              <a:spcAft>
                <a:spcPts val="0"/>
              </a:spcAft>
              <a:buClrTx/>
              <a:buSzTx/>
              <a:buFontTx/>
              <a:buNone/>
              <a:tabLst>
                <a:tab pos="1712913" algn="l"/>
              </a:tabLst>
              <a:defRPr/>
            </a:pPr>
            <a:r>
              <a:rPr lang="en-US" sz="1600" b="0" dirty="0">
                <a:solidFill>
                  <a:prstClr val="black"/>
                </a:solidFill>
                <a:latin typeface="Arial" panose="020B0604020202020204" pitchFamily="34" charset="0"/>
                <a:cs typeface="Arial" panose="020B0604020202020204" pitchFamily="34" charset="0"/>
              </a:rPr>
              <a:t>Respondent’s social network</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6C5342B2-FE8E-34EE-6882-C63629791644}"/>
              </a:ext>
            </a:extLst>
          </p:cNvPr>
          <p:cNvSpPr txBox="1">
            <a:spLocks/>
          </p:cNvSpPr>
          <p:nvPr/>
        </p:nvSpPr>
        <p:spPr>
          <a:xfrm>
            <a:off x="2504891" y="4785835"/>
            <a:ext cx="3310258" cy="377479"/>
          </a:xfrm>
          <a:prstGeom prst="rect">
            <a:avLst/>
          </a:prstGeom>
        </p:spPr>
        <p:txBody>
          <a:bodyPr vert="horz" wrap="square" lIns="0" tIns="0" rIns="0" bIns="0" rtlCol="0" anchor="b"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algn="ctr">
              <a:tabLst>
                <a:tab pos="1712913" algn="l"/>
              </a:tabLst>
              <a:defRPr/>
            </a:pPr>
            <a:r>
              <a:rPr lang="en-US" sz="1600" b="0" dirty="0">
                <a:solidFill>
                  <a:prstClr val="black"/>
                </a:solidFill>
                <a:latin typeface="Arial" panose="020B0604020202020204" pitchFamily="34" charset="0"/>
                <a:cs typeface="Arial" panose="020B0604020202020204" pitchFamily="34" charset="0"/>
              </a:rPr>
              <a:t>The population (women aged 15-49)</a:t>
            </a:r>
          </a:p>
        </p:txBody>
      </p:sp>
      <p:sp>
        <p:nvSpPr>
          <p:cNvPr id="11" name="Title 1">
            <a:extLst>
              <a:ext uri="{FF2B5EF4-FFF2-40B4-BE49-F238E27FC236}">
                <a16:creationId xmlns:a16="http://schemas.microsoft.com/office/drawing/2014/main" id="{A4EDE0D7-3E0A-5017-D3D7-2D01AEA4DB28}"/>
              </a:ext>
            </a:extLst>
          </p:cNvPr>
          <p:cNvSpPr txBox="1">
            <a:spLocks/>
          </p:cNvSpPr>
          <p:nvPr/>
        </p:nvSpPr>
        <p:spPr>
          <a:xfrm>
            <a:off x="6363380" y="2042060"/>
            <a:ext cx="3310258" cy="377479"/>
          </a:xfrm>
          <a:prstGeom prst="rect">
            <a:avLst/>
          </a:prstGeom>
        </p:spPr>
        <p:txBody>
          <a:bodyPr vert="horz" wrap="square" lIns="0" tIns="0" rIns="0" bIns="0" rtlCol="0" anchor="b" anchorCtr="0">
            <a:noAutofit/>
          </a:bodyPr>
          <a:lstStyle>
            <a:lvl1pPr algn="l" defTabSz="457200" rtl="0" eaLnBrk="1" latinLnBrk="0" hangingPunct="1">
              <a:lnSpc>
                <a:spcPts val="2600"/>
              </a:lnSpc>
              <a:spcBef>
                <a:spcPct val="0"/>
              </a:spcBef>
              <a:buNone/>
              <a:defRPr sz="2400" b="1" i="0" kern="1200" spc="0" baseline="0">
                <a:solidFill>
                  <a:schemeClr val="tx1"/>
                </a:solidFill>
                <a:latin typeface="Arial Black" charset="0"/>
                <a:ea typeface="Arial Black" charset="0"/>
                <a:cs typeface="Arial Black" charset="0"/>
              </a:defRPr>
            </a:lvl1pPr>
          </a:lstStyle>
          <a:p>
            <a:pPr lvl="0" algn="ctr">
              <a:tabLst>
                <a:tab pos="1712913" algn="l"/>
              </a:tabLst>
              <a:defRPr/>
            </a:pPr>
            <a:r>
              <a:rPr lang="en-US" sz="1600" dirty="0">
                <a:solidFill>
                  <a:schemeClr val="accent1"/>
                </a:solidFill>
                <a:latin typeface="Arial" panose="020B0604020202020204" pitchFamily="34" charset="0"/>
                <a:cs typeface="Arial" panose="020B0604020202020204" pitchFamily="34" charset="0"/>
              </a:rPr>
              <a:t>What we measure</a:t>
            </a:r>
            <a:endParaRPr lang="en-US" sz="1600" b="0" dirty="0">
              <a:solidFill>
                <a:prstClr val="black"/>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7A83D43-8CE1-2B1E-135A-289945064547}"/>
              </a:ext>
            </a:extLst>
          </p:cNvPr>
          <p:cNvSpPr txBox="1"/>
          <p:nvPr/>
        </p:nvSpPr>
        <p:spPr>
          <a:xfrm>
            <a:off x="5122603" y="5465275"/>
            <a:ext cx="2373604" cy="801990"/>
          </a:xfrm>
          <a:prstGeom prst="rect">
            <a:avLst/>
          </a:prstGeom>
          <a:ln>
            <a:solidFill>
              <a:schemeClr val="accent1"/>
            </a:solidFill>
          </a:ln>
        </p:spPr>
        <p:txBody>
          <a:bodyPr vert="horz" wrap="none" lIns="0" tIns="0" rIns="0" bIns="0" rtlCol="0" anchor="t" anchorCtr="0">
            <a:noAutofit/>
          </a:bodyPr>
          <a:lstStyle/>
          <a:p>
            <a:r>
              <a:rPr lang="en-US" sz="1600" dirty="0">
                <a:latin typeface="Arial" charset="0"/>
                <a:ea typeface="Arial" charset="0"/>
                <a:cs typeface="Arial" charset="0"/>
              </a:rPr>
              <a:t> Social network size = </a:t>
            </a:r>
            <a:r>
              <a:rPr lang="en-US" sz="1600" b="1" dirty="0">
                <a:latin typeface="Arial" charset="0"/>
                <a:ea typeface="Arial" charset="0"/>
                <a:cs typeface="Arial" charset="0"/>
              </a:rPr>
              <a:t>10</a:t>
            </a:r>
          </a:p>
          <a:p>
            <a:r>
              <a:rPr lang="en-US" sz="1600" dirty="0">
                <a:latin typeface="Arial" charset="0"/>
                <a:ea typeface="Arial" charset="0"/>
                <a:cs typeface="Arial" charset="0"/>
              </a:rPr>
              <a:t> Number of abortions = </a:t>
            </a:r>
            <a:r>
              <a:rPr lang="en-US" sz="1600" b="1" dirty="0">
                <a:latin typeface="Arial" charset="0"/>
                <a:ea typeface="Arial" charset="0"/>
                <a:cs typeface="Arial" charset="0"/>
              </a:rPr>
              <a:t>2</a:t>
            </a:r>
          </a:p>
          <a:p>
            <a:r>
              <a:rPr lang="en-US" sz="1600" dirty="0">
                <a:latin typeface="Arial" charset="0"/>
                <a:ea typeface="Arial" charset="0"/>
                <a:cs typeface="Arial" charset="0"/>
              </a:rPr>
              <a:t> Abortion Incidence = </a:t>
            </a:r>
            <a:r>
              <a:rPr lang="en-US" sz="1600" b="1" dirty="0">
                <a:latin typeface="Arial" charset="0"/>
                <a:ea typeface="Arial" charset="0"/>
                <a:cs typeface="Arial" charset="0"/>
              </a:rPr>
              <a:t>20% </a:t>
            </a:r>
          </a:p>
        </p:txBody>
      </p:sp>
      <p:pic>
        <p:nvPicPr>
          <p:cNvPr id="13" name="Picture 12">
            <a:extLst>
              <a:ext uri="{FF2B5EF4-FFF2-40B4-BE49-F238E27FC236}">
                <a16:creationId xmlns:a16="http://schemas.microsoft.com/office/drawing/2014/main" id="{E80A37AA-588C-27E4-83F5-225729863AB1}"/>
              </a:ext>
            </a:extLst>
          </p:cNvPr>
          <p:cNvPicPr>
            <a:picLocks noChangeAspect="1"/>
          </p:cNvPicPr>
          <p:nvPr/>
        </p:nvPicPr>
        <p:blipFill>
          <a:blip r:embed="rId3"/>
          <a:stretch>
            <a:fillRect/>
          </a:stretch>
        </p:blipFill>
        <p:spPr>
          <a:xfrm>
            <a:off x="7008090" y="2821693"/>
            <a:ext cx="2713261" cy="1652703"/>
          </a:xfrm>
          <a:prstGeom prst="rect">
            <a:avLst/>
          </a:prstGeom>
        </p:spPr>
      </p:pic>
      <p:grpSp>
        <p:nvGrpSpPr>
          <p:cNvPr id="14" name="Group 13">
            <a:extLst>
              <a:ext uri="{FF2B5EF4-FFF2-40B4-BE49-F238E27FC236}">
                <a16:creationId xmlns:a16="http://schemas.microsoft.com/office/drawing/2014/main" id="{53D36F20-7C5C-8CEE-42AA-11B222008DE3}"/>
              </a:ext>
            </a:extLst>
          </p:cNvPr>
          <p:cNvGrpSpPr/>
          <p:nvPr/>
        </p:nvGrpSpPr>
        <p:grpSpPr>
          <a:xfrm>
            <a:off x="2888103" y="2718341"/>
            <a:ext cx="2511274" cy="2016529"/>
            <a:chOff x="404375" y="2084141"/>
            <a:chExt cx="5419725" cy="4219575"/>
          </a:xfrm>
        </p:grpSpPr>
        <p:grpSp>
          <p:nvGrpSpPr>
            <p:cNvPr id="15" name="Group 14">
              <a:extLst>
                <a:ext uri="{FF2B5EF4-FFF2-40B4-BE49-F238E27FC236}">
                  <a16:creationId xmlns:a16="http://schemas.microsoft.com/office/drawing/2014/main" id="{BBFB3938-C5AF-419C-A749-ABB508AD9C92}"/>
                </a:ext>
              </a:extLst>
            </p:cNvPr>
            <p:cNvGrpSpPr/>
            <p:nvPr/>
          </p:nvGrpSpPr>
          <p:grpSpPr>
            <a:xfrm>
              <a:off x="404375" y="2084141"/>
              <a:ext cx="5419725" cy="4219575"/>
              <a:chOff x="1584496" y="2084141"/>
              <a:chExt cx="5419725" cy="4219575"/>
            </a:xfrm>
          </p:grpSpPr>
          <p:pic>
            <p:nvPicPr>
              <p:cNvPr id="17" name="Picture 2" descr="https://lh6.googleusercontent.com/Irr_5_WToAi47-9w_eCpeV-hjU9YFBRJBG6b4kWObuLzMPLPszDBYCe1hlaOK-NhMXHlCIoYclxdMxap8yXucQgNPrugjamqorb_uQ3hLOTh03ilZL5L5SYtHDGlxvPjkfDpElqEAWc">
                <a:extLst>
                  <a:ext uri="{FF2B5EF4-FFF2-40B4-BE49-F238E27FC236}">
                    <a16:creationId xmlns:a16="http://schemas.microsoft.com/office/drawing/2014/main" id="{6873E0E8-F095-BEC5-A93C-9B27F5349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496" y="2084141"/>
                <a:ext cx="5419725" cy="421957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Oval 17">
                <a:extLst>
                  <a:ext uri="{FF2B5EF4-FFF2-40B4-BE49-F238E27FC236}">
                    <a16:creationId xmlns:a16="http://schemas.microsoft.com/office/drawing/2014/main" id="{E24BD59B-F7C0-5196-E67E-CFED48B5E903}"/>
                  </a:ext>
                </a:extLst>
              </p:cNvPr>
              <p:cNvSpPr/>
              <p:nvPr/>
            </p:nvSpPr>
            <p:spPr>
              <a:xfrm>
                <a:off x="4126524" y="2282094"/>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6F07F02F-BFDF-5446-A032-9FBD93868CBD}"/>
                  </a:ext>
                </a:extLst>
              </p:cNvPr>
              <p:cNvSpPr/>
              <p:nvPr/>
            </p:nvSpPr>
            <p:spPr>
              <a:xfrm>
                <a:off x="3652632" y="4419514"/>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8D313417-0B68-5496-5AF4-221B23215DAD}"/>
                  </a:ext>
                </a:extLst>
              </p:cNvPr>
              <p:cNvSpPr/>
              <p:nvPr/>
            </p:nvSpPr>
            <p:spPr>
              <a:xfrm>
                <a:off x="5470770" y="4419514"/>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9FEC1877-2707-0AD9-1859-2A232489F056}"/>
                  </a:ext>
                </a:extLst>
              </p:cNvPr>
              <p:cNvSpPr/>
              <p:nvPr/>
            </p:nvSpPr>
            <p:spPr>
              <a:xfrm>
                <a:off x="6428155" y="2426680"/>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28180309-8F4A-A5EF-05C3-E05FAC57950D}"/>
                  </a:ext>
                </a:extLst>
              </p:cNvPr>
              <p:cNvSpPr/>
              <p:nvPr/>
            </p:nvSpPr>
            <p:spPr>
              <a:xfrm>
                <a:off x="2524370" y="3460713"/>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CBCAF4BD-A1E1-1D21-159A-E60C30F05CDF}"/>
                  </a:ext>
                </a:extLst>
              </p:cNvPr>
              <p:cNvSpPr/>
              <p:nvPr/>
            </p:nvSpPr>
            <p:spPr>
              <a:xfrm>
                <a:off x="3469167" y="5819848"/>
                <a:ext cx="320040" cy="3200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Oval 15">
              <a:extLst>
                <a:ext uri="{FF2B5EF4-FFF2-40B4-BE49-F238E27FC236}">
                  <a16:creationId xmlns:a16="http://schemas.microsoft.com/office/drawing/2014/main" id="{F68DAA38-9FE2-9623-3FF2-91327B907CAA}"/>
                </a:ext>
              </a:extLst>
            </p:cNvPr>
            <p:cNvSpPr/>
            <p:nvPr/>
          </p:nvSpPr>
          <p:spPr>
            <a:xfrm>
              <a:off x="2372644" y="3413516"/>
              <a:ext cx="274320" cy="274320"/>
            </a:xfrm>
            <a:prstGeom prst="ellipse">
              <a:avLst/>
            </a:prstGeom>
            <a:solidFill>
              <a:srgbClr val="F4C0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86646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NSUM: determining social network size</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2198024"/>
            <a:ext cx="7601415" cy="2924407"/>
          </a:xfrm>
        </p:spPr>
        <p:txBody>
          <a:bodyPr/>
          <a:lstStyle/>
          <a:p>
            <a:r>
              <a:rPr lang="en-US" dirty="0"/>
              <a:t>Social tied definition</a:t>
            </a:r>
          </a:p>
          <a:p>
            <a:pPr lvl="1"/>
            <a:r>
              <a:rPr lang="en-US" sz="1800" b="0" dirty="0"/>
              <a:t>How many women do you know by name (and they know you by name) who you had contact with in the last 12 months? </a:t>
            </a:r>
          </a:p>
          <a:p>
            <a:r>
              <a:rPr lang="en-US" dirty="0"/>
              <a:t>Known population approach </a:t>
            </a:r>
          </a:p>
          <a:p>
            <a:pPr lvl="1"/>
            <a:r>
              <a:rPr lang="en-US" sz="1800" dirty="0"/>
              <a:t>Each respondent is asked to report the number of people she knows who have a certain characteristic (Ex. How many women do you know who live in a household that owns a camel?) </a:t>
            </a:r>
          </a:p>
          <a:p>
            <a:pPr lvl="1"/>
            <a:r>
              <a:rPr lang="en-US" sz="1800" dirty="0"/>
              <a:t>Known population sizes from most recent DHS</a:t>
            </a:r>
          </a:p>
        </p:txBody>
      </p:sp>
      <p:pic>
        <p:nvPicPr>
          <p:cNvPr id="4" name="Picture 3">
            <a:extLst>
              <a:ext uri="{FF2B5EF4-FFF2-40B4-BE49-F238E27FC236}">
                <a16:creationId xmlns:a16="http://schemas.microsoft.com/office/drawing/2014/main" id="{CED3DA06-C885-2061-C6A3-99F773FCF6B7}"/>
              </a:ext>
            </a:extLst>
          </p:cNvPr>
          <p:cNvPicPr>
            <a:picLocks noChangeAspect="1"/>
          </p:cNvPicPr>
          <p:nvPr/>
        </p:nvPicPr>
        <p:blipFill>
          <a:blip r:embed="rId3"/>
          <a:stretch>
            <a:fillRect/>
          </a:stretch>
        </p:blipFill>
        <p:spPr>
          <a:xfrm>
            <a:off x="467572" y="2765838"/>
            <a:ext cx="3489235" cy="2125365"/>
          </a:xfrm>
          <a:prstGeom prst="rect">
            <a:avLst/>
          </a:prstGeom>
        </p:spPr>
      </p:pic>
    </p:spTree>
    <p:extLst>
      <p:ext uri="{BB962C8B-B14F-4D97-AF65-F5344CB8AC3E}">
        <p14:creationId xmlns:p14="http://schemas.microsoft.com/office/powerpoint/2010/main" val="2063210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581" y="1168400"/>
            <a:ext cx="7601415" cy="657457"/>
          </a:xfrm>
        </p:spPr>
        <p:txBody>
          <a:bodyPr/>
          <a:lstStyle/>
          <a:p>
            <a:pPr algn="ctr"/>
            <a:r>
              <a:rPr lang="en-US" dirty="0"/>
              <a:t>Network scale-up estimate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54581" y="2123804"/>
                <a:ext cx="7601415" cy="2924407"/>
              </a:xfrm>
            </p:spPr>
            <p:txBody>
              <a:bodyPr/>
              <a:lstStyle/>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 </m:t>
                          </m:r>
                          <m:r>
                            <a:rPr lang="en-US" i="1">
                              <a:latin typeface="Cambria Math" panose="02040503050406030204" pitchFamily="18" charset="0"/>
                            </a:rPr>
                            <m:t>𝑒</m:t>
                          </m:r>
                          <m:r>
                            <a:rPr lang="en-US" i="1">
                              <a:latin typeface="Cambria Math" panose="02040503050406030204" pitchFamily="18" charset="0"/>
                            </a:rPr>
                            <m:t> </m:t>
                          </m:r>
                        </m:e>
                      </m:acc>
                      <m:r>
                        <a:rPr lang="en-US" i="1">
                          <a:latin typeface="Cambria Math" panose="02040503050406030204" pitchFamily="18" charset="0"/>
                        </a:rPr>
                        <m:t>=</m:t>
                      </m:r>
                      <m:f>
                        <m:fPr>
                          <m:ctrlPr>
                            <a:rPr lang="en-US" i="1">
                              <a:latin typeface="Cambria Math" panose="02040503050406030204" pitchFamily="18" charset="0"/>
                            </a:rPr>
                          </m:ctrlPr>
                        </m:fPr>
                        <m:num>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𝑖</m:t>
                              </m: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d>
                            </m:e>
                          </m:nary>
                        </m:num>
                        <m:den>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𝑖</m:t>
                              </m:r>
                            </m:sub>
                            <m:sup/>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𝑖</m:t>
                                      </m:r>
                                    </m:sub>
                                  </m:sSub>
                                  <m:r>
                                    <a:rPr lang="en-US" b="1"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d>
                            </m:e>
                          </m:nary>
                        </m:den>
                      </m:f>
                      <m:r>
                        <a:rPr lang="en-US" i="1">
                          <a:latin typeface="Cambria Math" panose="02040503050406030204" pitchFamily="18" charset="0"/>
                        </a:rPr>
                        <m:t>∗</m:t>
                      </m:r>
                      <m:r>
                        <a:rPr lang="en-US" i="1">
                          <a:latin typeface="Cambria Math" panose="02040503050406030204" pitchFamily="18" charset="0"/>
                        </a:rPr>
                        <m:t>𝑡</m:t>
                      </m:r>
                    </m:oMath>
                  </m:oMathPara>
                </a14:m>
                <a:endParaRPr lang="en-US" dirty="0">
                  <a:solidFill>
                    <a:srgbClr val="FF0000"/>
                  </a:solidFill>
                </a:endParaRPr>
              </a:p>
              <a:p>
                <a:pPr marL="0" indent="0">
                  <a:buNone/>
                </a:pPr>
                <a:endParaRPr lang="en-US" dirty="0">
                  <a:solidFill>
                    <a:srgbClr val="FF0000"/>
                  </a:solidFill>
                </a:endParaRPr>
              </a:p>
              <a:p>
                <a:pPr algn="ctr">
                  <a:spcBef>
                    <a:spcPts val="600"/>
                  </a:spcBef>
                </a:pPr>
                <a14:m>
                  <m:oMath xmlns:m="http://schemas.openxmlformats.org/officeDocument/2006/math">
                    <m:acc>
                      <m:accPr>
                        <m:chr m:val="̂"/>
                        <m:ctrlPr>
                          <a:rPr lang="en-US" sz="1600" b="0" i="1">
                            <a:latin typeface="Cambria Math" panose="02040503050406030204" pitchFamily="18" charset="0"/>
                          </a:rPr>
                        </m:ctrlPr>
                      </m:accPr>
                      <m:e>
                        <m:r>
                          <a:rPr lang="en-US" sz="1600" b="0" i="1">
                            <a:latin typeface="Cambria Math" panose="02040503050406030204" pitchFamily="18" charset="0"/>
                          </a:rPr>
                          <m:t> </m:t>
                        </m:r>
                        <m:r>
                          <a:rPr lang="en-US" sz="1600" b="0" i="1">
                            <a:latin typeface="Cambria Math" panose="02040503050406030204" pitchFamily="18" charset="0"/>
                          </a:rPr>
                          <m:t>𝑒</m:t>
                        </m:r>
                        <m:r>
                          <a:rPr lang="en-US" sz="1600" b="0" i="1">
                            <a:latin typeface="Cambria Math" panose="02040503050406030204" pitchFamily="18" charset="0"/>
                          </a:rPr>
                          <m:t> </m:t>
                        </m:r>
                      </m:e>
                    </m:acc>
                    <m:r>
                      <a:rPr lang="en-US" sz="1600" b="0" i="1">
                        <a:latin typeface="Cambria Math" panose="02040503050406030204" pitchFamily="18" charset="0"/>
                      </a:rPr>
                      <m:t> </m:t>
                    </m:r>
                  </m:oMath>
                </a14:m>
                <a:r>
                  <a:rPr lang="en-US" sz="1600" b="0" dirty="0"/>
                  <a:t>is the estimated number of women who had an induced abortion </a:t>
                </a:r>
                <a:endParaRPr lang="en-US" sz="1600" b="0" i="1" dirty="0">
                  <a:latin typeface="Cambria Math" panose="02040503050406030204" pitchFamily="18" charset="0"/>
                </a:endParaRPr>
              </a:p>
              <a:p>
                <a:pPr algn="ctr">
                  <a:spcBef>
                    <a:spcPts val="600"/>
                  </a:spcBef>
                </a:pP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𝑚</m:t>
                        </m:r>
                      </m:e>
                      <m:sub>
                        <m:r>
                          <a:rPr lang="en-US" sz="1600" b="0" i="1">
                            <a:latin typeface="Cambria Math" panose="02040503050406030204" pitchFamily="18" charset="0"/>
                          </a:rPr>
                          <m:t>𝑖𝑗</m:t>
                        </m:r>
                      </m:sub>
                    </m:sSub>
                  </m:oMath>
                </a14:m>
                <a:r>
                  <a:rPr lang="en-US" sz="1600" b="0" dirty="0"/>
                  <a:t> is the number of women</a:t>
                </a:r>
                <a:r>
                  <a:rPr lang="en-US" sz="1600" b="0" i="1" dirty="0"/>
                  <a:t> </a:t>
                </a:r>
                <a:r>
                  <a:rPr lang="en-US" sz="1600" b="0" dirty="0"/>
                  <a:t>that respondent </a:t>
                </a:r>
                <a14:m>
                  <m:oMath xmlns:m="http://schemas.openxmlformats.org/officeDocument/2006/math">
                    <m:r>
                      <a:rPr lang="en-US" sz="1600" b="0" i="1">
                        <a:latin typeface="Cambria Math" panose="02040503050406030204" pitchFamily="18" charset="0"/>
                      </a:rPr>
                      <m:t>𝑖</m:t>
                    </m:r>
                  </m:oMath>
                </a14:m>
                <a:r>
                  <a:rPr lang="en-US" sz="1600" b="0" i="1" dirty="0"/>
                  <a:t> </a:t>
                </a:r>
                <a:r>
                  <a:rPr lang="en-US" sz="1600" b="0" dirty="0"/>
                  <a:t>knows with characteristic </a:t>
                </a:r>
                <a:r>
                  <a:rPr lang="en-US" sz="1600" b="0" i="1" dirty="0"/>
                  <a:t>j</a:t>
                </a:r>
                <a:r>
                  <a:rPr lang="en-US" sz="1600" b="0" dirty="0"/>
                  <a:t>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𝑤</m:t>
                        </m:r>
                      </m:e>
                      <m:sub>
                        <m:r>
                          <a:rPr lang="en-US" sz="1600" b="0" i="1">
                            <a:latin typeface="Cambria Math" panose="02040503050406030204" pitchFamily="18" charset="0"/>
                          </a:rPr>
                          <m:t>𝑖</m:t>
                        </m:r>
                      </m:sub>
                    </m:sSub>
                  </m:oMath>
                </a14:m>
                <a:r>
                  <a:rPr lang="en-US" sz="1600" b="0" dirty="0"/>
                  <a:t> is the sampling weight of respondent </a:t>
                </a:r>
                <a14:m>
                  <m:oMath xmlns:m="http://schemas.openxmlformats.org/officeDocument/2006/math">
                    <m:r>
                      <a:rPr lang="en-US" sz="1600" b="0" i="1">
                        <a:latin typeface="Cambria Math" panose="02040503050406030204" pitchFamily="18" charset="0"/>
                      </a:rPr>
                      <m:t>𝑖</m:t>
                    </m:r>
                  </m:oMath>
                </a14:m>
                <a:endParaRPr lang="en-US" sz="1600" b="0" i="1" dirty="0">
                  <a:latin typeface="Cambria Math" panose="02040503050406030204" pitchFamily="18" charset="0"/>
                </a:endParaRPr>
              </a:p>
              <a:p>
                <a:pPr algn="ctr">
                  <a:spcBef>
                    <a:spcPts val="600"/>
                  </a:spcBef>
                </a:pPr>
                <a14:m>
                  <m:oMath xmlns:m="http://schemas.openxmlformats.org/officeDocument/2006/math">
                    <m:r>
                      <a:rPr lang="en-US" sz="1600" b="0" i="1">
                        <a:latin typeface="Cambria Math" panose="02040503050406030204" pitchFamily="18" charset="0"/>
                      </a:rPr>
                      <m:t> </m:t>
                    </m:r>
                    <m:acc>
                      <m:accPr>
                        <m:chr m:val="̂"/>
                        <m:ctrlPr>
                          <a:rPr lang="en-US" sz="1600" b="0" i="1">
                            <a:latin typeface="Cambria Math" panose="02040503050406030204" pitchFamily="18" charset="0"/>
                          </a:rPr>
                        </m:ctrlPr>
                      </m:accPr>
                      <m:e>
                        <m:sSub>
                          <m:sSubPr>
                            <m:ctrlPr>
                              <a:rPr lang="en-US" sz="1600" b="0" i="1">
                                <a:latin typeface="Cambria Math" panose="02040503050406030204" pitchFamily="18" charset="0"/>
                              </a:rPr>
                            </m:ctrlPr>
                          </m:sSubPr>
                          <m:e>
                            <m:r>
                              <a:rPr lang="en-US" sz="1600" b="0" i="1">
                                <a:latin typeface="Cambria Math" panose="02040503050406030204" pitchFamily="18" charset="0"/>
                              </a:rPr>
                              <m:t>𝑐</m:t>
                            </m:r>
                          </m:e>
                          <m:sub>
                            <m:r>
                              <a:rPr lang="en-US" sz="1600" b="0" i="1">
                                <a:latin typeface="Cambria Math" panose="02040503050406030204" pitchFamily="18" charset="0"/>
                              </a:rPr>
                              <m:t>𝑖</m:t>
                            </m:r>
                          </m:sub>
                        </m:sSub>
                      </m:e>
                    </m:acc>
                    <m:r>
                      <a:rPr lang="en-US" sz="1600" b="0" i="1">
                        <a:latin typeface="Cambria Math" panose="02040503050406030204" pitchFamily="18" charset="0"/>
                      </a:rPr>
                      <m:t> </m:t>
                    </m:r>
                  </m:oMath>
                </a14:m>
                <a:r>
                  <a:rPr lang="en-US" sz="1600" b="0" dirty="0"/>
                  <a:t> is the size estimated personal network size of each respondent </a:t>
                </a:r>
                <a14:m>
                  <m:oMath xmlns:m="http://schemas.openxmlformats.org/officeDocument/2006/math">
                    <m:r>
                      <a:rPr lang="en-US" sz="1600" b="0" i="1">
                        <a:latin typeface="Cambria Math" panose="02040503050406030204" pitchFamily="18" charset="0"/>
                      </a:rPr>
                      <m:t>𝑖</m:t>
                    </m:r>
                  </m:oMath>
                </a14:m>
                <a:endParaRPr lang="en-US" sz="1600" b="0" dirty="0"/>
              </a:p>
              <a:p>
                <a:pPr algn="ctr">
                  <a:spcBef>
                    <a:spcPts val="600"/>
                  </a:spcBef>
                </a:pPr>
                <a:r>
                  <a:rPr lang="en-US" sz="1600" b="0" i="1" dirty="0"/>
                  <a:t>t </a:t>
                </a:r>
                <a:r>
                  <a:rPr lang="en-US" sz="1600" b="0" dirty="0"/>
                  <a:t>is the size of the general population</a:t>
                </a:r>
                <a:endParaRPr lang="en-US" sz="1600" b="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54581" y="2123804"/>
                <a:ext cx="7601415" cy="2924407"/>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6891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denominator: social network size </a:t>
            </a:r>
          </a:p>
        </p:txBody>
      </p:sp>
      <p:sp>
        <p:nvSpPr>
          <p:cNvPr id="6" name="Content Placeholder 5"/>
          <p:cNvSpPr>
            <a:spLocks noGrp="1"/>
          </p:cNvSpPr>
          <p:nvPr>
            <p:ph idx="1"/>
          </p:nvPr>
        </p:nvSpPr>
        <p:spPr/>
        <p:txBody>
          <a:bodyPr/>
          <a:lstStyle/>
          <a:p>
            <a:r>
              <a:rPr lang="en-US" sz="2200" dirty="0"/>
              <a:t>Known population approach</a:t>
            </a:r>
          </a:p>
          <a:p>
            <a:pPr lvl="1"/>
            <a:r>
              <a:rPr lang="en-US" sz="2200" dirty="0"/>
              <a:t>Social tied definition: </a:t>
            </a:r>
            <a:r>
              <a:rPr lang="en-US" sz="2200" b="0" dirty="0"/>
              <a:t>women you know by name (and they know you by name) who you had contact with (in person, by phone, over computer) in the last 12 months</a:t>
            </a:r>
          </a:p>
          <a:p>
            <a:pPr lvl="1"/>
            <a:endParaRPr lang="en-US" sz="2200" b="0" dirty="0"/>
          </a:p>
          <a:p>
            <a:pPr lvl="1"/>
            <a:r>
              <a:rPr lang="en-US" sz="2200" dirty="0"/>
              <a:t>12 known population questions </a:t>
            </a:r>
          </a:p>
          <a:p>
            <a:pPr lvl="2"/>
            <a:r>
              <a:rPr lang="en-US" sz="2200" dirty="0"/>
              <a:t>Examples: teacher, smokes, owns a car etc.</a:t>
            </a:r>
          </a:p>
          <a:p>
            <a:pPr lvl="2"/>
            <a:r>
              <a:rPr lang="en-US" sz="2200" dirty="0"/>
              <a:t>Data: 2016 DHS and WPP 2017</a:t>
            </a:r>
          </a:p>
          <a:p>
            <a:pPr marL="457200" lvl="2" indent="0">
              <a:buNone/>
            </a:pPr>
            <a:endParaRPr lang="en-US" sz="2200" dirty="0"/>
          </a:p>
        </p:txBody>
      </p:sp>
    </p:spTree>
    <p:extLst>
      <p:ext uri="{BB962C8B-B14F-4D97-AF65-F5344CB8AC3E}">
        <p14:creationId xmlns:p14="http://schemas.microsoft.com/office/powerpoint/2010/main" val="15473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465" y="1168400"/>
            <a:ext cx="7601415" cy="657457"/>
          </a:xfrm>
        </p:spPr>
        <p:txBody>
          <a:bodyPr/>
          <a:lstStyle/>
          <a:p>
            <a:pPr algn="ctr"/>
            <a:r>
              <a:rPr lang="en-US" dirty="0"/>
              <a:t>Example: Known Population Approach</a:t>
            </a:r>
          </a:p>
        </p:txBody>
      </p:sp>
      <p:sp>
        <p:nvSpPr>
          <p:cNvPr id="3" name="Content Placeholder 2"/>
          <p:cNvSpPr>
            <a:spLocks noGrp="1"/>
          </p:cNvSpPr>
          <p:nvPr>
            <p:ph idx="1"/>
          </p:nvPr>
        </p:nvSpPr>
        <p:spPr>
          <a:xfrm>
            <a:off x="1866091" y="2233931"/>
            <a:ext cx="8192309" cy="2924407"/>
          </a:xfrm>
        </p:spPr>
        <p:txBody>
          <a:bodyPr/>
          <a:lstStyle/>
          <a:p>
            <a:r>
              <a:rPr lang="en-US" sz="2000" b="1" dirty="0"/>
              <a:t>Question: </a:t>
            </a:r>
            <a:r>
              <a:rPr lang="en-US" sz="2000" b="0" dirty="0"/>
              <a:t>How many women do you know who live in a household that owns a camel? </a:t>
            </a:r>
          </a:p>
          <a:p>
            <a:r>
              <a:rPr lang="en-US" sz="2000" b="1" dirty="0"/>
              <a:t>Answer: </a:t>
            </a:r>
            <a:r>
              <a:rPr lang="en-US" sz="2000" b="0" dirty="0"/>
              <a:t>1 </a:t>
            </a:r>
          </a:p>
          <a:p>
            <a:r>
              <a:rPr lang="en-US" sz="2000" b="1" dirty="0"/>
              <a:t>True population size:</a:t>
            </a:r>
            <a:r>
              <a:rPr lang="en-US" sz="2000" b="0" dirty="0"/>
              <a:t> 529,000 (~1.97%) women aged 15-49</a:t>
            </a:r>
          </a:p>
          <a:p>
            <a:r>
              <a:rPr lang="en-US" sz="2000" b="1" dirty="0"/>
              <a:t>Total population of women 15-49: </a:t>
            </a:r>
            <a:r>
              <a:rPr lang="en-US" sz="2000" b="0" dirty="0"/>
              <a:t>26,737,000</a:t>
            </a:r>
          </a:p>
          <a:p>
            <a:r>
              <a:rPr lang="en-US" sz="2000" b="1" dirty="0"/>
              <a:t>Social network size:</a:t>
            </a:r>
            <a:r>
              <a:rPr lang="en-US" sz="2000" dirty="0"/>
              <a:t> </a:t>
            </a:r>
            <a:r>
              <a:rPr lang="en-US" sz="2000" b="0" dirty="0"/>
              <a:t>1/529,000 * 26,737,000 = 50.5</a:t>
            </a:r>
          </a:p>
          <a:p>
            <a:r>
              <a:rPr lang="en-US" sz="2000" dirty="0"/>
              <a:t>The more “known population” questions that are asked of each respondent, the more accurate the network size estimate becomes. </a:t>
            </a:r>
          </a:p>
        </p:txBody>
      </p:sp>
    </p:spTree>
    <p:extLst>
      <p:ext uri="{BB962C8B-B14F-4D97-AF65-F5344CB8AC3E}">
        <p14:creationId xmlns:p14="http://schemas.microsoft.com/office/powerpoint/2010/main" val="198247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NSUM: Sampling Considerations</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1966796"/>
            <a:ext cx="7601415" cy="2924407"/>
          </a:xfrm>
        </p:spPr>
        <p:txBody>
          <a:bodyPr/>
          <a:lstStyle/>
          <a:p>
            <a:r>
              <a:rPr lang="en-US" sz="2000" dirty="0"/>
              <a:t>Community-based survey or other representative sample of women of reproductive age </a:t>
            </a:r>
          </a:p>
          <a:p>
            <a:r>
              <a:rPr lang="en-US" sz="2000" dirty="0"/>
              <a:t>Included as module in pre-existing survey </a:t>
            </a:r>
          </a:p>
          <a:p>
            <a:r>
              <a:rPr lang="en-US" sz="2000" dirty="0"/>
              <a:t>Need to also collet data on direct reporting of abortions (transmission bias) </a:t>
            </a:r>
          </a:p>
          <a:p>
            <a:pPr lvl="1"/>
            <a:r>
              <a:rPr lang="en-US" sz="2000" dirty="0"/>
              <a:t>Sufficient sample size in CBS </a:t>
            </a:r>
          </a:p>
          <a:p>
            <a:pPr lvl="1"/>
            <a:r>
              <a:rPr lang="en-US" sz="2000" dirty="0"/>
              <a:t>Alternate study design (e.g. RDS)</a:t>
            </a:r>
          </a:p>
        </p:txBody>
      </p:sp>
      <p:pic>
        <p:nvPicPr>
          <p:cNvPr id="4" name="Picture 3">
            <a:extLst>
              <a:ext uri="{FF2B5EF4-FFF2-40B4-BE49-F238E27FC236}">
                <a16:creationId xmlns:a16="http://schemas.microsoft.com/office/drawing/2014/main" id="{F3086223-E84B-86EB-24EE-6BB883A88801}"/>
              </a:ext>
            </a:extLst>
          </p:cNvPr>
          <p:cNvPicPr>
            <a:picLocks noChangeAspect="1"/>
          </p:cNvPicPr>
          <p:nvPr/>
        </p:nvPicPr>
        <p:blipFill>
          <a:blip r:embed="rId3"/>
          <a:stretch>
            <a:fillRect/>
          </a:stretch>
        </p:blipFill>
        <p:spPr>
          <a:xfrm>
            <a:off x="467572" y="2765838"/>
            <a:ext cx="3489235" cy="2125365"/>
          </a:xfrm>
          <a:prstGeom prst="rect">
            <a:avLst/>
          </a:prstGeom>
        </p:spPr>
      </p:pic>
    </p:spTree>
    <p:extLst>
      <p:ext uri="{BB962C8B-B14F-4D97-AF65-F5344CB8AC3E}">
        <p14:creationId xmlns:p14="http://schemas.microsoft.com/office/powerpoint/2010/main" val="3002446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NSUM Pros and Cons</a:t>
            </a:r>
          </a:p>
        </p:txBody>
      </p:sp>
      <p:graphicFrame>
        <p:nvGraphicFramePr>
          <p:cNvPr id="9" name="Content Placeholder 5">
            <a:extLst>
              <a:ext uri="{FF2B5EF4-FFF2-40B4-BE49-F238E27FC236}">
                <a16:creationId xmlns:a16="http://schemas.microsoft.com/office/drawing/2014/main" id="{F2F4102B-49D0-B9A4-7D90-6EDC7559CE3E}"/>
              </a:ext>
            </a:extLst>
          </p:cNvPr>
          <p:cNvGraphicFramePr>
            <a:graphicFrameLocks noGrp="1"/>
          </p:cNvGraphicFramePr>
          <p:nvPr>
            <p:ph idx="1"/>
            <p:extLst>
              <p:ext uri="{D42A27DB-BD31-4B8C-83A1-F6EECF244321}">
                <p14:modId xmlns:p14="http://schemas.microsoft.com/office/powerpoint/2010/main" val="888101387"/>
              </p:ext>
            </p:extLst>
          </p:nvPr>
        </p:nvGraphicFramePr>
        <p:xfrm>
          <a:off x="1728439" y="1634164"/>
          <a:ext cx="9116542" cy="4678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514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Measuring abortion using NSUM and Confidante method</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2324148"/>
            <a:ext cx="7601415" cy="2924407"/>
          </a:xfrm>
        </p:spPr>
        <p:txBody>
          <a:bodyPr/>
          <a:lstStyle/>
          <a:p>
            <a:r>
              <a:rPr lang="en-US" sz="2000" b="1" dirty="0"/>
              <a:t>NSUM</a:t>
            </a:r>
          </a:p>
          <a:p>
            <a:pPr lvl="1"/>
            <a:r>
              <a:rPr lang="mr-IN" sz="2000" dirty="0"/>
              <a:t>…</a:t>
            </a:r>
            <a:r>
              <a:rPr lang="en-US" sz="2000" dirty="0"/>
              <a:t>how many have ever done something to intentionally end a pregnancy?</a:t>
            </a:r>
          </a:p>
          <a:p>
            <a:pPr lvl="1"/>
            <a:r>
              <a:rPr lang="mr-IN" sz="2000" dirty="0"/>
              <a:t>…</a:t>
            </a:r>
            <a:r>
              <a:rPr lang="en-US" sz="2000" dirty="0"/>
              <a:t>how many have ended a pregnancy in the past 12 months?</a:t>
            </a:r>
            <a:endParaRPr lang="en-US" sz="2000" dirty="0">
              <a:solidFill>
                <a:srgbClr val="FF0000"/>
              </a:solidFill>
            </a:endParaRPr>
          </a:p>
          <a:p>
            <a:r>
              <a:rPr lang="en-US" sz="2000" b="1" dirty="0"/>
              <a:t>Confidante</a:t>
            </a:r>
          </a:p>
          <a:p>
            <a:pPr lvl="1"/>
            <a:r>
              <a:rPr lang="mr-IN" sz="2000" dirty="0"/>
              <a:t>…</a:t>
            </a:r>
            <a:r>
              <a:rPr lang="en-US" sz="2000" dirty="0"/>
              <a:t>has she ever done something to intentionally end a pregnancy?</a:t>
            </a:r>
          </a:p>
          <a:p>
            <a:pPr lvl="1"/>
            <a:r>
              <a:rPr lang="en-US" sz="2000" dirty="0"/>
              <a:t>In what year did this last happen?</a:t>
            </a:r>
            <a:endParaRPr lang="en-US" sz="2000" dirty="0">
              <a:solidFill>
                <a:srgbClr val="FF0000"/>
              </a:solidFill>
            </a:endParaRPr>
          </a:p>
        </p:txBody>
      </p:sp>
      <p:pic>
        <p:nvPicPr>
          <p:cNvPr id="4" name="Picture 3">
            <a:extLst>
              <a:ext uri="{FF2B5EF4-FFF2-40B4-BE49-F238E27FC236}">
                <a16:creationId xmlns:a16="http://schemas.microsoft.com/office/drawing/2014/main" id="{F3086223-E84B-86EB-24EE-6BB883A88801}"/>
              </a:ext>
            </a:extLst>
          </p:cNvPr>
          <p:cNvPicPr>
            <a:picLocks noChangeAspect="1"/>
          </p:cNvPicPr>
          <p:nvPr/>
        </p:nvPicPr>
        <p:blipFill>
          <a:blip r:embed="rId3"/>
          <a:stretch>
            <a:fillRect/>
          </a:stretch>
        </p:blipFill>
        <p:spPr>
          <a:xfrm>
            <a:off x="1366345" y="3800979"/>
            <a:ext cx="2590462" cy="1577904"/>
          </a:xfrm>
          <a:prstGeom prst="rect">
            <a:avLst/>
          </a:prstGeom>
        </p:spPr>
      </p:pic>
      <p:pic>
        <p:nvPicPr>
          <p:cNvPr id="5" name="Picture 4">
            <a:extLst>
              <a:ext uri="{FF2B5EF4-FFF2-40B4-BE49-F238E27FC236}">
                <a16:creationId xmlns:a16="http://schemas.microsoft.com/office/drawing/2014/main" id="{71E0D7AD-7B7B-2754-BC15-0174A4248EBB}"/>
              </a:ext>
            </a:extLst>
          </p:cNvPr>
          <p:cNvPicPr>
            <a:picLocks noChangeAspect="1"/>
          </p:cNvPicPr>
          <p:nvPr/>
        </p:nvPicPr>
        <p:blipFill>
          <a:blip r:embed="rId4"/>
          <a:stretch>
            <a:fillRect/>
          </a:stretch>
        </p:blipFill>
        <p:spPr>
          <a:xfrm>
            <a:off x="232683" y="2585964"/>
            <a:ext cx="2468476" cy="1320136"/>
          </a:xfrm>
          <a:prstGeom prst="rect">
            <a:avLst/>
          </a:prstGeom>
        </p:spPr>
      </p:pic>
    </p:spTree>
    <p:extLst>
      <p:ext uri="{BB962C8B-B14F-4D97-AF65-F5344CB8AC3E}">
        <p14:creationId xmlns:p14="http://schemas.microsoft.com/office/powerpoint/2010/main" val="4284586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Visibility of abortion in social networks</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2324148"/>
            <a:ext cx="7601415" cy="2924407"/>
          </a:xfrm>
        </p:spPr>
        <p:txBody>
          <a:bodyPr/>
          <a:lstStyle/>
          <a:p>
            <a:r>
              <a:rPr lang="en-US" b="0" dirty="0"/>
              <a:t>We assume that women do not have </a:t>
            </a:r>
            <a:r>
              <a:rPr lang="en-US" dirty="0"/>
              <a:t>perfect knowledge </a:t>
            </a:r>
            <a:r>
              <a:rPr lang="en-US" b="0" dirty="0"/>
              <a:t>of abortions in their social networks</a:t>
            </a:r>
          </a:p>
          <a:p>
            <a:pPr lvl="2"/>
            <a:r>
              <a:rPr lang="en-US" b="1" dirty="0"/>
              <a:t>“transmission bias” </a:t>
            </a:r>
          </a:p>
          <a:p>
            <a:pPr lvl="2"/>
            <a:r>
              <a:rPr lang="en-US" dirty="0"/>
              <a:t>Likely larger in magnitude for NSUM than Confidante</a:t>
            </a:r>
          </a:p>
          <a:p>
            <a:r>
              <a:rPr lang="en-US" b="0" dirty="0"/>
              <a:t>Calculate visibility of abortion </a:t>
            </a:r>
            <a:r>
              <a:rPr lang="en-US" dirty="0"/>
              <a:t>among women who self-report an abortion</a:t>
            </a:r>
            <a:endParaRPr lang="en-US" b="0" dirty="0"/>
          </a:p>
          <a:p>
            <a:pPr lvl="2"/>
            <a:r>
              <a:rPr lang="en-US" dirty="0"/>
              <a:t>NSUM: How many people [social tie definition] know that you ended this pregnancy? </a:t>
            </a:r>
          </a:p>
          <a:p>
            <a:pPr lvl="2"/>
            <a:r>
              <a:rPr lang="en-US" dirty="0"/>
              <a:t>Confidante: Did you discuss ending this pregnancy with [confidante name]? </a:t>
            </a:r>
          </a:p>
        </p:txBody>
      </p:sp>
      <p:pic>
        <p:nvPicPr>
          <p:cNvPr id="4" name="Picture 3">
            <a:extLst>
              <a:ext uri="{FF2B5EF4-FFF2-40B4-BE49-F238E27FC236}">
                <a16:creationId xmlns:a16="http://schemas.microsoft.com/office/drawing/2014/main" id="{F3086223-E84B-86EB-24EE-6BB883A88801}"/>
              </a:ext>
            </a:extLst>
          </p:cNvPr>
          <p:cNvPicPr>
            <a:picLocks noChangeAspect="1"/>
          </p:cNvPicPr>
          <p:nvPr/>
        </p:nvPicPr>
        <p:blipFill>
          <a:blip r:embed="rId3"/>
          <a:stretch>
            <a:fillRect/>
          </a:stretch>
        </p:blipFill>
        <p:spPr>
          <a:xfrm>
            <a:off x="1366345" y="3816219"/>
            <a:ext cx="2590462" cy="1577904"/>
          </a:xfrm>
          <a:prstGeom prst="rect">
            <a:avLst/>
          </a:prstGeom>
        </p:spPr>
      </p:pic>
      <p:pic>
        <p:nvPicPr>
          <p:cNvPr id="5" name="Picture 4">
            <a:extLst>
              <a:ext uri="{FF2B5EF4-FFF2-40B4-BE49-F238E27FC236}">
                <a16:creationId xmlns:a16="http://schemas.microsoft.com/office/drawing/2014/main" id="{71E0D7AD-7B7B-2754-BC15-0174A4248EBB}"/>
              </a:ext>
            </a:extLst>
          </p:cNvPr>
          <p:cNvPicPr>
            <a:picLocks noChangeAspect="1"/>
          </p:cNvPicPr>
          <p:nvPr/>
        </p:nvPicPr>
        <p:blipFill>
          <a:blip r:embed="rId4"/>
          <a:stretch>
            <a:fillRect/>
          </a:stretch>
        </p:blipFill>
        <p:spPr>
          <a:xfrm>
            <a:off x="232683" y="2601204"/>
            <a:ext cx="2468476" cy="1320136"/>
          </a:xfrm>
          <a:prstGeom prst="rect">
            <a:avLst/>
          </a:prstGeom>
        </p:spPr>
      </p:pic>
    </p:spTree>
    <p:extLst>
      <p:ext uri="{BB962C8B-B14F-4D97-AF65-F5344CB8AC3E}">
        <p14:creationId xmlns:p14="http://schemas.microsoft.com/office/powerpoint/2010/main" val="4247523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lang="en-US" dirty="0"/>
              <a:t>Transmission Bias Adjustment</a:t>
            </a:r>
          </a:p>
        </p:txBody>
      </p:sp>
      <p:sp>
        <p:nvSpPr>
          <p:cNvPr id="6" name="Content Placeholder 5"/>
          <p:cNvSpPr>
            <a:spLocks noGrp="1"/>
          </p:cNvSpPr>
          <p:nvPr>
            <p:ph idx="1"/>
          </p:nvPr>
        </p:nvSpPr>
        <p:spPr>
          <a:xfrm>
            <a:off x="2092233" y="2107737"/>
            <a:ext cx="7601415" cy="2924407"/>
          </a:xfrm>
        </p:spPr>
        <p:txBody>
          <a:bodyPr/>
          <a:lstStyle/>
          <a:p>
            <a:pPr>
              <a:spcBef>
                <a:spcPts val="0"/>
              </a:spcBef>
            </a:pPr>
            <a:r>
              <a:rPr lang="en-US" sz="2200" dirty="0"/>
              <a:t>Adjust NSUM estimate for how visible the hidden population is</a:t>
            </a:r>
          </a:p>
          <a:p>
            <a:pPr marL="0" indent="0">
              <a:spcBef>
                <a:spcPts val="0"/>
              </a:spcBef>
              <a:buNone/>
            </a:pPr>
            <a:endParaRPr lang="en-US" sz="2200" dirty="0"/>
          </a:p>
          <a:p>
            <a:pPr>
              <a:spcBef>
                <a:spcPts val="0"/>
              </a:spcBef>
            </a:pPr>
            <a:r>
              <a:rPr lang="en-US" sz="2200" b="1" dirty="0"/>
              <a:t>Example: </a:t>
            </a:r>
            <a:r>
              <a:rPr lang="en-US" sz="2200" dirty="0"/>
              <a:t>on average, 20% of individual’s networks knows they had an abortion</a:t>
            </a:r>
          </a:p>
          <a:p>
            <a:pPr lvl="1">
              <a:spcBef>
                <a:spcPts val="0"/>
              </a:spcBef>
            </a:pPr>
            <a:r>
              <a:rPr lang="en-US" sz="2200" dirty="0"/>
              <a:t>20% = “visibility factor”</a:t>
            </a:r>
          </a:p>
          <a:p>
            <a:pPr lvl="1">
              <a:spcBef>
                <a:spcPts val="0"/>
              </a:spcBef>
            </a:pPr>
            <a:r>
              <a:rPr lang="en-US" sz="2200" dirty="0"/>
              <a:t>NSUM estimate: </a:t>
            </a:r>
            <a:r>
              <a:rPr lang="en-US" sz="2200" b="0" dirty="0"/>
              <a:t>50,000 women had an induced abortion</a:t>
            </a:r>
          </a:p>
          <a:p>
            <a:pPr lvl="1">
              <a:spcBef>
                <a:spcPts val="0"/>
              </a:spcBef>
            </a:pPr>
            <a:r>
              <a:rPr lang="en-US" sz="2200" dirty="0"/>
              <a:t>Transmission adjusted NSUM estimate:</a:t>
            </a:r>
          </a:p>
          <a:p>
            <a:pPr lvl="2">
              <a:spcBef>
                <a:spcPts val="0"/>
              </a:spcBef>
            </a:pPr>
            <a:r>
              <a:rPr lang="en-US" sz="2200" b="0" dirty="0"/>
              <a:t>50,000 * (1/0.2) = 250,000</a:t>
            </a:r>
            <a:r>
              <a:rPr lang="en-US" sz="2200" dirty="0"/>
              <a:t> </a:t>
            </a:r>
            <a:r>
              <a:rPr lang="en-US" sz="2200" b="0" dirty="0"/>
              <a:t>women had an induced abortion </a:t>
            </a:r>
          </a:p>
          <a:p>
            <a:pPr>
              <a:spcBef>
                <a:spcPts val="0"/>
              </a:spcBef>
            </a:pPr>
            <a:endParaRPr lang="en-US" sz="2200" dirty="0"/>
          </a:p>
          <a:p>
            <a:pPr marL="0" indent="0">
              <a:spcBef>
                <a:spcPts val="0"/>
              </a:spcBef>
              <a:buNone/>
            </a:pPr>
            <a:endParaRPr lang="en-US" sz="2200" dirty="0"/>
          </a:p>
        </p:txBody>
      </p:sp>
    </p:spTree>
    <p:extLst>
      <p:ext uri="{BB962C8B-B14F-4D97-AF65-F5344CB8AC3E}">
        <p14:creationId xmlns:p14="http://schemas.microsoft.com/office/powerpoint/2010/main" val="22979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000234"/>
            <a:ext cx="7601415" cy="657457"/>
          </a:xfrm>
        </p:spPr>
        <p:txBody>
          <a:bodyPr/>
          <a:lstStyle/>
          <a:p>
            <a:r>
              <a:rPr lang="en-US" dirty="0"/>
              <a:t>The Impact of Abortion Research on Policy</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2947639" y="1794325"/>
            <a:ext cx="7601415" cy="2924407"/>
          </a:xfrm>
        </p:spPr>
        <p:txBody>
          <a:bodyPr/>
          <a:lstStyle/>
          <a:p>
            <a:pPr algn="l">
              <a:buFont typeface="+mj-lt"/>
              <a:buAutoNum type="arabicPeriod"/>
            </a:pPr>
            <a:r>
              <a:rPr lang="en-US" sz="1700" b="0" i="1" dirty="0">
                <a:solidFill>
                  <a:srgbClr val="1D1C1D"/>
                </a:solidFill>
                <a:effectLst/>
              </a:rPr>
              <a:t>Colombia</a:t>
            </a:r>
            <a:r>
              <a:rPr lang="en-US" sz="1700" b="0" i="0" dirty="0">
                <a:solidFill>
                  <a:srgbClr val="1D1C1D"/>
                </a:solidFill>
                <a:effectLst/>
              </a:rPr>
              <a:t>: </a:t>
            </a:r>
            <a:r>
              <a:rPr lang="en-US" sz="1700" dirty="0">
                <a:solidFill>
                  <a:srgbClr val="1D1C1D"/>
                </a:solidFill>
              </a:rPr>
              <a:t>New abortion</a:t>
            </a:r>
            <a:r>
              <a:rPr lang="en-US" sz="1700" b="0" i="0" dirty="0">
                <a:solidFill>
                  <a:srgbClr val="1D1C1D"/>
                </a:solidFill>
                <a:effectLst/>
              </a:rPr>
              <a:t> estimates were key in the push to decriminalize abortion (including the highest court’s 2022 decision to decriminalize abortion up to 24 weeks) and evidence helped fend off multiple legal challenges. </a:t>
            </a:r>
          </a:p>
          <a:p>
            <a:pPr algn="l">
              <a:buFont typeface="+mj-lt"/>
              <a:buAutoNum type="arabicPeriod"/>
            </a:pPr>
            <a:r>
              <a:rPr lang="en-US" sz="1700" b="0" i="1" dirty="0">
                <a:solidFill>
                  <a:srgbClr val="1D1C1D"/>
                </a:solidFill>
                <a:effectLst/>
              </a:rPr>
              <a:t>Nepal</a:t>
            </a:r>
            <a:r>
              <a:rPr lang="en-US" sz="1700" b="0" i="0" dirty="0">
                <a:solidFill>
                  <a:srgbClr val="1D1C1D"/>
                </a:solidFill>
                <a:effectLst/>
              </a:rPr>
              <a:t>: The Beyond Beijing Committee, a Nepal-based women’s advocacy group, used data from the Guttmacher/CREHPA abortion incidence study to promote greater access to abortion in Nepal and lobbied the Nepalese government to include abortion in the Safe Motherhood and Reproductive Health Rights Act. They succeeded: the bill, which passed in October 2018, explicitly names safe abortion as a human right and makes reproductive healthcare free-of-charge in public health facilities.</a:t>
            </a:r>
          </a:p>
          <a:p>
            <a:pPr algn="l">
              <a:buFont typeface="+mj-lt"/>
              <a:buAutoNum type="arabicPeriod"/>
            </a:pPr>
            <a:r>
              <a:rPr lang="en-US" sz="1700" b="0" i="1" dirty="0">
                <a:solidFill>
                  <a:srgbClr val="1D1C1D"/>
                </a:solidFill>
                <a:effectLst/>
              </a:rPr>
              <a:t>Nigeria</a:t>
            </a:r>
            <a:r>
              <a:rPr lang="en-US" sz="1700" b="0" i="0" dirty="0">
                <a:solidFill>
                  <a:srgbClr val="1D1C1D"/>
                </a:solidFill>
                <a:effectLst/>
              </a:rPr>
              <a:t>: In February 2018, the Nigeria government released official national </a:t>
            </a:r>
            <a:r>
              <a:rPr lang="en-US" sz="1700" b="0" i="0" u="none" strike="noStrike" dirty="0">
                <a:solidFill>
                  <a:srgbClr val="1D1C1D"/>
                </a:solidFill>
                <a:effectLst/>
                <a:hlinkClick r:id="rId2"/>
              </a:rPr>
              <a:t>guidelines</a:t>
            </a:r>
            <a:r>
              <a:rPr lang="en-US" sz="1700" b="0" i="0" dirty="0">
                <a:solidFill>
                  <a:srgbClr val="1D1C1D"/>
                </a:solidFill>
                <a:effectLst/>
              </a:rPr>
              <a:t> on safe termination of pregnancy that extensively cited evidence on abortion in Nigeria.  </a:t>
            </a:r>
          </a:p>
        </p:txBody>
      </p:sp>
    </p:spTree>
    <p:extLst>
      <p:ext uri="{BB962C8B-B14F-4D97-AF65-F5344CB8AC3E}">
        <p14:creationId xmlns:p14="http://schemas.microsoft.com/office/powerpoint/2010/main" val="4159869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Transmission Bias Adjustment</a:t>
            </a:r>
          </a:p>
        </p:txBody>
      </p:sp>
      <p:pic>
        <p:nvPicPr>
          <p:cNvPr id="5" name="Picture 4">
            <a:extLst>
              <a:ext uri="{FF2B5EF4-FFF2-40B4-BE49-F238E27FC236}">
                <a16:creationId xmlns:a16="http://schemas.microsoft.com/office/drawing/2014/main" id="{BBE354A0-8DBA-D6D0-2A07-86EADE119DAB}"/>
              </a:ext>
            </a:extLst>
          </p:cNvPr>
          <p:cNvPicPr/>
          <p:nvPr/>
        </p:nvPicPr>
        <p:blipFill rotWithShape="1">
          <a:blip r:embed="rId3">
            <a:extLst>
              <a:ext uri="{28A0092B-C50C-407E-A947-70E740481C1C}">
                <a14:useLocalDpi xmlns:a14="http://schemas.microsoft.com/office/drawing/2010/main" val="0"/>
              </a:ext>
            </a:extLst>
          </a:blip>
          <a:srcRect r="41557"/>
          <a:stretch/>
        </p:blipFill>
        <p:spPr bwMode="auto">
          <a:xfrm>
            <a:off x="2947639" y="2164080"/>
            <a:ext cx="5448300" cy="3489959"/>
          </a:xfrm>
          <a:prstGeom prst="rect">
            <a:avLst/>
          </a:prstGeom>
          <a:noFill/>
          <a:ln>
            <a:noFill/>
          </a:ln>
        </p:spPr>
      </p:pic>
      <p:sp>
        <p:nvSpPr>
          <p:cNvPr id="6" name="Rectangle 5">
            <a:extLst>
              <a:ext uri="{FF2B5EF4-FFF2-40B4-BE49-F238E27FC236}">
                <a16:creationId xmlns:a16="http://schemas.microsoft.com/office/drawing/2014/main" id="{21867F90-5AFC-D319-C919-DC52AFE118B2}"/>
              </a:ext>
            </a:extLst>
          </p:cNvPr>
          <p:cNvSpPr/>
          <p:nvPr/>
        </p:nvSpPr>
        <p:spPr>
          <a:xfrm>
            <a:off x="7685083" y="3390900"/>
            <a:ext cx="658817" cy="7730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620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742" y="971755"/>
            <a:ext cx="7601415" cy="657457"/>
          </a:xfrm>
        </p:spPr>
        <p:txBody>
          <a:bodyPr/>
          <a:lstStyle/>
          <a:p>
            <a:r>
              <a:rPr lang="en-US" dirty="0"/>
              <a:t>Internal validity checks</a:t>
            </a:r>
          </a:p>
        </p:txBody>
      </p:sp>
      <p:sp>
        <p:nvSpPr>
          <p:cNvPr id="3" name="Content Placeholder 2"/>
          <p:cNvSpPr>
            <a:spLocks noGrp="1"/>
          </p:cNvSpPr>
          <p:nvPr>
            <p:ph idx="1"/>
          </p:nvPr>
        </p:nvSpPr>
        <p:spPr>
          <a:xfrm>
            <a:off x="1907459" y="1761983"/>
            <a:ext cx="8641596" cy="2924407"/>
          </a:xfrm>
        </p:spPr>
        <p:txBody>
          <a:bodyPr/>
          <a:lstStyle/>
          <a:p>
            <a:pPr marL="457200" indent="-457200">
              <a:spcBef>
                <a:spcPts val="0"/>
              </a:spcBef>
              <a:buFont typeface="+mj-lt"/>
              <a:buAutoNum type="arabicPeriod"/>
            </a:pPr>
            <a:r>
              <a:rPr lang="en-US" sz="2200" b="1" dirty="0"/>
              <a:t>Treat each known population as unknown</a:t>
            </a:r>
            <a:endParaRPr lang="en-US" sz="2200" dirty="0"/>
          </a:p>
          <a:p>
            <a:pPr lvl="2">
              <a:spcBef>
                <a:spcPts val="0"/>
              </a:spcBef>
            </a:pPr>
            <a:r>
              <a:rPr lang="en-US" sz="2200" dirty="0"/>
              <a:t>Back-estimate the population size using same method as for abortion</a:t>
            </a:r>
          </a:p>
          <a:p>
            <a:pPr lvl="2">
              <a:spcBef>
                <a:spcPts val="0"/>
              </a:spcBef>
            </a:pPr>
            <a:r>
              <a:rPr lang="en-US" sz="2200" dirty="0"/>
              <a:t>See extent to which the back estimates mirror the known population sizes</a:t>
            </a:r>
          </a:p>
          <a:p>
            <a:pPr lvl="3">
              <a:spcBef>
                <a:spcPts val="0"/>
              </a:spcBef>
            </a:pPr>
            <a:r>
              <a:rPr lang="en-US" sz="2200" dirty="0"/>
              <a:t>The closer the ratio is to 1, the more accurate the estimate</a:t>
            </a:r>
          </a:p>
          <a:p>
            <a:pPr marL="457200" indent="-457200">
              <a:spcBef>
                <a:spcPts val="0"/>
              </a:spcBef>
              <a:buFont typeface="+mj-lt"/>
              <a:buAutoNum type="arabicPeriod"/>
            </a:pPr>
            <a:endParaRPr lang="en-US" sz="2200" dirty="0"/>
          </a:p>
          <a:p>
            <a:pPr marL="457200" indent="-457200">
              <a:spcBef>
                <a:spcPts val="0"/>
              </a:spcBef>
              <a:buFont typeface="+mj-lt"/>
              <a:buAutoNum type="arabicPeriod"/>
            </a:pPr>
            <a:r>
              <a:rPr lang="en-US" sz="2200" b="1" dirty="0"/>
              <a:t>Estimate other well-measured reproductive health behaviors</a:t>
            </a:r>
            <a:endParaRPr lang="en-US" sz="2200" dirty="0"/>
          </a:p>
          <a:p>
            <a:pPr lvl="2">
              <a:spcBef>
                <a:spcPts val="0"/>
              </a:spcBef>
            </a:pPr>
            <a:r>
              <a:rPr lang="en-US" sz="2200" dirty="0"/>
              <a:t>NSUM estimate of IUD/Implant use </a:t>
            </a:r>
          </a:p>
          <a:p>
            <a:pPr marL="685800" lvl="1" indent="-457200">
              <a:buFont typeface="+mj-lt"/>
              <a:buAutoNum type="arabicPeriod"/>
            </a:pPr>
            <a:endParaRPr lang="en-US" sz="2200" dirty="0"/>
          </a:p>
          <a:p>
            <a:pPr lvl="1"/>
            <a:endParaRPr lang="en-US" sz="2200" dirty="0"/>
          </a:p>
        </p:txBody>
      </p:sp>
    </p:spTree>
    <p:extLst>
      <p:ext uri="{BB962C8B-B14F-4D97-AF65-F5344CB8AC3E}">
        <p14:creationId xmlns:p14="http://schemas.microsoft.com/office/powerpoint/2010/main" val="37111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71FF12-E6BE-2588-AA0F-5F8DE4651BF7}"/>
              </a:ext>
            </a:extLst>
          </p:cNvPr>
          <p:cNvPicPr>
            <a:picLocks noChangeAspect="1"/>
          </p:cNvPicPr>
          <p:nvPr/>
        </p:nvPicPr>
        <p:blipFill rotWithShape="1">
          <a:blip r:embed="rId3"/>
          <a:srcRect l="50929" t="11887"/>
          <a:stretch/>
        </p:blipFill>
        <p:spPr>
          <a:xfrm>
            <a:off x="1592582" y="1939111"/>
            <a:ext cx="4777738" cy="4530841"/>
          </a:xfrm>
          <a:prstGeom prst="rect">
            <a:avLst/>
          </a:prstGeom>
        </p:spPr>
      </p:pic>
      <p:pic>
        <p:nvPicPr>
          <p:cNvPr id="11" name="Picture 10">
            <a:extLst>
              <a:ext uri="{FF2B5EF4-FFF2-40B4-BE49-F238E27FC236}">
                <a16:creationId xmlns:a16="http://schemas.microsoft.com/office/drawing/2014/main" id="{8BBC11AF-772F-54EE-5339-4C69EF1E79E0}"/>
              </a:ext>
            </a:extLst>
          </p:cNvPr>
          <p:cNvPicPr>
            <a:picLocks noChangeAspect="1"/>
          </p:cNvPicPr>
          <p:nvPr/>
        </p:nvPicPr>
        <p:blipFill rotWithShape="1">
          <a:blip r:embed="rId3"/>
          <a:srcRect r="95926"/>
          <a:stretch/>
        </p:blipFill>
        <p:spPr>
          <a:xfrm>
            <a:off x="1019737" y="1555988"/>
            <a:ext cx="382343" cy="4955942"/>
          </a:xfrm>
          <a:prstGeom prst="rect">
            <a:avLst/>
          </a:prstGeom>
        </p:spPr>
      </p:pic>
      <p:sp>
        <p:nvSpPr>
          <p:cNvPr id="16" name="TextBox 15">
            <a:extLst>
              <a:ext uri="{FF2B5EF4-FFF2-40B4-BE49-F238E27FC236}">
                <a16:creationId xmlns:a16="http://schemas.microsoft.com/office/drawing/2014/main" id="{64713EEF-2DD6-0B20-7CAD-0F3CD1B6C216}"/>
              </a:ext>
            </a:extLst>
          </p:cNvPr>
          <p:cNvSpPr txBox="1"/>
          <p:nvPr/>
        </p:nvSpPr>
        <p:spPr>
          <a:xfrm>
            <a:off x="6958149" y="2726240"/>
            <a:ext cx="2956558" cy="1765995"/>
          </a:xfrm>
          <a:prstGeom prst="rect">
            <a:avLst/>
          </a:prstGeom>
          <a:ln w="38100">
            <a:solidFill>
              <a:srgbClr val="43B7B3"/>
            </a:solidFill>
          </a:ln>
        </p:spPr>
        <p:txBody>
          <a:bodyPr vert="horz" wrap="square" lIns="91440" tIns="91440" rIns="91440" bIns="91440" rtlCol="0" anchor="t" anchorCtr="0">
            <a:noAutofit/>
          </a:bodyPr>
          <a:lstStyle/>
          <a:p>
            <a:pPr algn="ctr"/>
            <a:r>
              <a:rPr lang="en-US" sz="2000" dirty="0"/>
              <a:t>Overall, the NSUM does a good job of estimating the sizes of populations in Ethiopia, using the data collected in the 2018 FQ. </a:t>
            </a:r>
          </a:p>
        </p:txBody>
      </p:sp>
      <p:sp>
        <p:nvSpPr>
          <p:cNvPr id="5" name="Title 1">
            <a:extLst>
              <a:ext uri="{FF2B5EF4-FFF2-40B4-BE49-F238E27FC236}">
                <a16:creationId xmlns:a16="http://schemas.microsoft.com/office/drawing/2014/main" id="{B702FBA2-E376-8D33-CE98-65DDFC3DCB76}"/>
              </a:ext>
            </a:extLst>
          </p:cNvPr>
          <p:cNvSpPr txBox="1">
            <a:spLocks/>
          </p:cNvSpPr>
          <p:nvPr/>
        </p:nvSpPr>
        <p:spPr>
          <a:xfrm>
            <a:off x="1298536" y="1016850"/>
            <a:ext cx="7601415" cy="657457"/>
          </a:xfrm>
          <a:prstGeom prst="rect">
            <a:avLst/>
          </a:prstGeom>
        </p:spPr>
        <p:txBody>
          <a:bodyPr>
            <a:noAutofit/>
          </a:bodyPr>
          <a:lstStyle>
            <a:lvl1pPr algn="l" defTabSz="914400" rtl="0" eaLnBrk="1" latinLnBrk="0" hangingPunct="1">
              <a:lnSpc>
                <a:spcPct val="10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US" dirty="0"/>
              <a:t>Validation check: NSUM </a:t>
            </a:r>
          </a:p>
        </p:txBody>
      </p:sp>
      <p:pic>
        <p:nvPicPr>
          <p:cNvPr id="6" name="Picture 5">
            <a:extLst>
              <a:ext uri="{FF2B5EF4-FFF2-40B4-BE49-F238E27FC236}">
                <a16:creationId xmlns:a16="http://schemas.microsoft.com/office/drawing/2014/main" id="{F630A2CB-A057-1428-5032-9E4FD2691142}"/>
              </a:ext>
            </a:extLst>
          </p:cNvPr>
          <p:cNvPicPr>
            <a:picLocks noChangeAspect="1"/>
          </p:cNvPicPr>
          <p:nvPr/>
        </p:nvPicPr>
        <p:blipFill>
          <a:blip r:embed="rId4"/>
          <a:stretch>
            <a:fillRect/>
          </a:stretch>
        </p:blipFill>
        <p:spPr>
          <a:xfrm>
            <a:off x="6958149" y="767036"/>
            <a:ext cx="2590462" cy="1577904"/>
          </a:xfrm>
          <a:prstGeom prst="rect">
            <a:avLst/>
          </a:prstGeom>
        </p:spPr>
      </p:pic>
    </p:spTree>
    <p:extLst>
      <p:ext uri="{BB962C8B-B14F-4D97-AF65-F5344CB8AC3E}">
        <p14:creationId xmlns:p14="http://schemas.microsoft.com/office/powerpoint/2010/main" val="2560702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Validation check</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054985" y="2324148"/>
            <a:ext cx="7601415" cy="2924407"/>
          </a:xfrm>
        </p:spPr>
        <p:txBody>
          <a:bodyPr/>
          <a:lstStyle/>
          <a:p>
            <a:r>
              <a:rPr lang="en-US" b="0" dirty="0"/>
              <a:t>Estimate IUD/implant use using NSUM and Confidante method</a:t>
            </a:r>
            <a:endParaRPr lang="en-US" dirty="0"/>
          </a:p>
        </p:txBody>
      </p:sp>
      <p:pic>
        <p:nvPicPr>
          <p:cNvPr id="4" name="Picture 3">
            <a:extLst>
              <a:ext uri="{FF2B5EF4-FFF2-40B4-BE49-F238E27FC236}">
                <a16:creationId xmlns:a16="http://schemas.microsoft.com/office/drawing/2014/main" id="{F3086223-E84B-86EB-24EE-6BB883A88801}"/>
              </a:ext>
            </a:extLst>
          </p:cNvPr>
          <p:cNvPicPr>
            <a:picLocks noChangeAspect="1"/>
          </p:cNvPicPr>
          <p:nvPr/>
        </p:nvPicPr>
        <p:blipFill>
          <a:blip r:embed="rId3"/>
          <a:stretch>
            <a:fillRect/>
          </a:stretch>
        </p:blipFill>
        <p:spPr>
          <a:xfrm>
            <a:off x="1366345" y="3671439"/>
            <a:ext cx="2590462" cy="1577904"/>
          </a:xfrm>
          <a:prstGeom prst="rect">
            <a:avLst/>
          </a:prstGeom>
        </p:spPr>
      </p:pic>
      <p:pic>
        <p:nvPicPr>
          <p:cNvPr id="5" name="Picture 4">
            <a:extLst>
              <a:ext uri="{FF2B5EF4-FFF2-40B4-BE49-F238E27FC236}">
                <a16:creationId xmlns:a16="http://schemas.microsoft.com/office/drawing/2014/main" id="{71E0D7AD-7B7B-2754-BC15-0174A4248EBB}"/>
              </a:ext>
            </a:extLst>
          </p:cNvPr>
          <p:cNvPicPr>
            <a:picLocks noChangeAspect="1"/>
          </p:cNvPicPr>
          <p:nvPr/>
        </p:nvPicPr>
        <p:blipFill>
          <a:blip r:embed="rId4"/>
          <a:stretch>
            <a:fillRect/>
          </a:stretch>
        </p:blipFill>
        <p:spPr>
          <a:xfrm>
            <a:off x="232683" y="2456424"/>
            <a:ext cx="2468476" cy="1320136"/>
          </a:xfrm>
          <a:prstGeom prst="rect">
            <a:avLst/>
          </a:prstGeom>
        </p:spPr>
      </p:pic>
      <p:graphicFrame>
        <p:nvGraphicFramePr>
          <p:cNvPr id="6" name="Table 5">
            <a:extLst>
              <a:ext uri="{FF2B5EF4-FFF2-40B4-BE49-F238E27FC236}">
                <a16:creationId xmlns:a16="http://schemas.microsoft.com/office/drawing/2014/main" id="{12C8E119-E0EF-724C-75D3-09215ECEA171}"/>
              </a:ext>
            </a:extLst>
          </p:cNvPr>
          <p:cNvGraphicFramePr>
            <a:graphicFrameLocks noGrp="1"/>
          </p:cNvGraphicFramePr>
          <p:nvPr/>
        </p:nvGraphicFramePr>
        <p:xfrm>
          <a:off x="4576726" y="3002431"/>
          <a:ext cx="6096000" cy="2199640"/>
        </p:xfrm>
        <a:graphic>
          <a:graphicData uri="http://schemas.openxmlformats.org/drawingml/2006/table">
            <a:tbl>
              <a:tblPr firstRow="1" bandRow="1">
                <a:tableStyleId>{69012ECD-51FC-41F1-AA8D-1B2483CD663E}</a:tableStyleId>
              </a:tblPr>
              <a:tblGrid>
                <a:gridCol w="3048000">
                  <a:extLst>
                    <a:ext uri="{9D8B030D-6E8A-4147-A177-3AD203B41FA5}">
                      <a16:colId xmlns:a16="http://schemas.microsoft.com/office/drawing/2014/main" val="3271633259"/>
                    </a:ext>
                  </a:extLst>
                </a:gridCol>
                <a:gridCol w="3048000">
                  <a:extLst>
                    <a:ext uri="{9D8B030D-6E8A-4147-A177-3AD203B41FA5}">
                      <a16:colId xmlns:a16="http://schemas.microsoft.com/office/drawing/2014/main" val="2892640634"/>
                    </a:ext>
                  </a:extLst>
                </a:gridCol>
              </a:tblGrid>
              <a:tr h="370840">
                <a:tc>
                  <a:txBody>
                    <a:bodyPr/>
                    <a:lstStyle/>
                    <a:p>
                      <a:r>
                        <a:rPr lang="en-US" dirty="0"/>
                        <a:t>Benefits</a:t>
                      </a:r>
                    </a:p>
                  </a:txBody>
                  <a:tcPr/>
                </a:tc>
                <a:tc>
                  <a:txBody>
                    <a:bodyPr/>
                    <a:lstStyle/>
                    <a:p>
                      <a:r>
                        <a:rPr lang="en-US" dirty="0"/>
                        <a:t>Limitations </a:t>
                      </a:r>
                    </a:p>
                  </a:txBody>
                  <a:tcPr/>
                </a:tc>
                <a:extLst>
                  <a:ext uri="{0D108BD9-81ED-4DB2-BD59-A6C34878D82A}">
                    <a16:rowId xmlns:a16="http://schemas.microsoft.com/office/drawing/2014/main" val="3148511125"/>
                  </a:ext>
                </a:extLst>
              </a:tr>
              <a:tr h="370840">
                <a:tc>
                  <a:txBody>
                    <a:bodyPr/>
                    <a:lstStyle/>
                    <a:p>
                      <a:r>
                        <a:rPr lang="en-US" dirty="0"/>
                        <a:t>Reproductive health behavior: </a:t>
                      </a:r>
                      <a:r>
                        <a:rPr lang="en-US" baseline="0" dirty="0"/>
                        <a:t>information potentially shared among the same ties </a:t>
                      </a:r>
                      <a:endParaRPr lang="en-US" dirty="0"/>
                    </a:p>
                  </a:txBody>
                  <a:tcPr/>
                </a:tc>
                <a:tc>
                  <a:txBody>
                    <a:bodyPr/>
                    <a:lstStyle/>
                    <a:p>
                      <a:r>
                        <a:rPr lang="en-US" dirty="0"/>
                        <a:t>Visibility: </a:t>
                      </a:r>
                    </a:p>
                    <a:p>
                      <a:r>
                        <a:rPr lang="en-US" dirty="0"/>
                        <a:t>Transmission</a:t>
                      </a:r>
                      <a:r>
                        <a:rPr lang="en-US" baseline="0" dirty="0"/>
                        <a:t> bias adjustment still required</a:t>
                      </a:r>
                      <a:endParaRPr lang="en-US" dirty="0"/>
                    </a:p>
                  </a:txBody>
                  <a:tcPr/>
                </a:tc>
                <a:extLst>
                  <a:ext uri="{0D108BD9-81ED-4DB2-BD59-A6C34878D82A}">
                    <a16:rowId xmlns:a16="http://schemas.microsoft.com/office/drawing/2014/main" val="1020588268"/>
                  </a:ext>
                </a:extLst>
              </a:tr>
              <a:tr h="370840">
                <a:tc>
                  <a:txBody>
                    <a:bodyPr/>
                    <a:lstStyle/>
                    <a:p>
                      <a:r>
                        <a:rPr lang="en-US" dirty="0"/>
                        <a:t>Long-acting:</a:t>
                      </a:r>
                      <a:r>
                        <a:rPr lang="en-US" baseline="0" dirty="0"/>
                        <a:t> </a:t>
                      </a:r>
                    </a:p>
                    <a:p>
                      <a:r>
                        <a:rPr lang="en-US" baseline="0" dirty="0"/>
                        <a:t>less time-dependent as other contraceptive method </a:t>
                      </a:r>
                      <a:endParaRPr lang="en-US" dirty="0"/>
                    </a:p>
                  </a:txBody>
                  <a:tcPr/>
                </a:tc>
                <a:tc>
                  <a:txBody>
                    <a:bodyPr/>
                    <a:lstStyle/>
                    <a:p>
                      <a:r>
                        <a:rPr lang="en-US" dirty="0"/>
                        <a:t>Purpose of disclosure: </a:t>
                      </a:r>
                    </a:p>
                    <a:p>
                      <a:r>
                        <a:rPr lang="en-US" dirty="0"/>
                        <a:t>Les</a:t>
                      </a:r>
                      <a:r>
                        <a:rPr lang="en-US" baseline="0" dirty="0"/>
                        <a:t>s of a notable event than abortion</a:t>
                      </a:r>
                      <a:endParaRPr lang="en-US" dirty="0"/>
                    </a:p>
                  </a:txBody>
                  <a:tcPr/>
                </a:tc>
                <a:extLst>
                  <a:ext uri="{0D108BD9-81ED-4DB2-BD59-A6C34878D82A}">
                    <a16:rowId xmlns:a16="http://schemas.microsoft.com/office/drawing/2014/main" val="2586045440"/>
                  </a:ext>
                </a:extLst>
              </a:tr>
            </a:tbl>
          </a:graphicData>
        </a:graphic>
      </p:graphicFrame>
    </p:spTree>
    <p:extLst>
      <p:ext uri="{BB962C8B-B14F-4D97-AF65-F5344CB8AC3E}">
        <p14:creationId xmlns:p14="http://schemas.microsoft.com/office/powerpoint/2010/main" val="3979193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Representativeness: Confidante</a:t>
            </a:r>
          </a:p>
        </p:txBody>
      </p:sp>
      <p:pic>
        <p:nvPicPr>
          <p:cNvPr id="5" name="Picture 4">
            <a:extLst>
              <a:ext uri="{FF2B5EF4-FFF2-40B4-BE49-F238E27FC236}">
                <a16:creationId xmlns:a16="http://schemas.microsoft.com/office/drawing/2014/main" id="{7CA39C66-08AB-D50E-7BB9-3BFC40F4FB9F}"/>
              </a:ext>
            </a:extLst>
          </p:cNvPr>
          <p:cNvPicPr>
            <a:picLocks noChangeAspect="1"/>
          </p:cNvPicPr>
          <p:nvPr/>
        </p:nvPicPr>
        <p:blipFill>
          <a:blip r:embed="rId3"/>
          <a:stretch>
            <a:fillRect/>
          </a:stretch>
        </p:blipFill>
        <p:spPr>
          <a:xfrm>
            <a:off x="888003" y="2755741"/>
            <a:ext cx="3457148" cy="1848876"/>
          </a:xfrm>
          <a:prstGeom prst="rect">
            <a:avLst/>
          </a:prstGeom>
        </p:spPr>
      </p:pic>
      <p:sp>
        <p:nvSpPr>
          <p:cNvPr id="6" name="Content Placeholder 5">
            <a:extLst>
              <a:ext uri="{FF2B5EF4-FFF2-40B4-BE49-F238E27FC236}">
                <a16:creationId xmlns:a16="http://schemas.microsoft.com/office/drawing/2014/main" id="{3E2814EB-1390-2461-EDBF-A4217C36A579}"/>
              </a:ext>
            </a:extLst>
          </p:cNvPr>
          <p:cNvSpPr>
            <a:spLocks noGrp="1"/>
          </p:cNvSpPr>
          <p:nvPr>
            <p:ph idx="1"/>
          </p:nvPr>
        </p:nvSpPr>
        <p:spPr>
          <a:xfrm>
            <a:off x="4455951" y="2228470"/>
            <a:ext cx="6781800" cy="3539430"/>
          </a:xfrm>
        </p:spPr>
        <p:txBody>
          <a:bodyPr/>
          <a:lstStyle/>
          <a:p>
            <a:r>
              <a:rPr lang="en-US" dirty="0"/>
              <a:t>Compared limited confidante socio-demographic characteristics to respondents + DHS</a:t>
            </a:r>
          </a:p>
          <a:p>
            <a:pPr lvl="1"/>
            <a:r>
              <a:rPr lang="en-US" dirty="0"/>
              <a:t>Systematic differences in both countries for age, education, and region</a:t>
            </a:r>
          </a:p>
          <a:p>
            <a:r>
              <a:rPr lang="en-US" dirty="0"/>
              <a:t>Reweighted confidantes based on these differences</a:t>
            </a:r>
          </a:p>
          <a:p>
            <a:pPr lvl="1"/>
            <a:r>
              <a:rPr lang="en-US" dirty="0"/>
              <a:t>*May be different in other important ways we could not measure!!</a:t>
            </a:r>
          </a:p>
        </p:txBody>
      </p:sp>
    </p:spTree>
    <p:extLst>
      <p:ext uri="{BB962C8B-B14F-4D97-AF65-F5344CB8AC3E}">
        <p14:creationId xmlns:p14="http://schemas.microsoft.com/office/powerpoint/2010/main" val="1584830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Evidence from Ethiopia: Confidante</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991100" y="1935480"/>
            <a:ext cx="6665300" cy="3313075"/>
          </a:xfrm>
        </p:spPr>
        <p:txBody>
          <a:bodyPr/>
          <a:lstStyle/>
          <a:p>
            <a:r>
              <a:rPr lang="en-US" dirty="0"/>
              <a:t>Application of the confidante method in Ethiopia in 2018 yielded an abortion rate estimate of 7.1 per 1,000</a:t>
            </a:r>
          </a:p>
          <a:p>
            <a:r>
              <a:rPr lang="en-US" dirty="0"/>
              <a:t>After adjusting for transmission bias, the confidante abortion rate increased to 18.6 per 1,000 </a:t>
            </a:r>
          </a:p>
          <a:p>
            <a:r>
              <a:rPr lang="en-US" dirty="0"/>
              <a:t>Both the unadjusted and transmission bias-adjusted confidante rates were considerably lower than the 2014 AICM rate for Ethiopia (28.0 per 1,000)</a:t>
            </a:r>
          </a:p>
        </p:txBody>
      </p:sp>
      <p:pic>
        <p:nvPicPr>
          <p:cNvPr id="8" name="Picture 7">
            <a:extLst>
              <a:ext uri="{FF2B5EF4-FFF2-40B4-BE49-F238E27FC236}">
                <a16:creationId xmlns:a16="http://schemas.microsoft.com/office/drawing/2014/main" id="{C1BCBC41-ED83-428C-52AF-143911D2CDED}"/>
              </a:ext>
            </a:extLst>
          </p:cNvPr>
          <p:cNvPicPr>
            <a:picLocks noChangeAspect="1"/>
          </p:cNvPicPr>
          <p:nvPr/>
        </p:nvPicPr>
        <p:blipFill>
          <a:blip r:embed="rId3"/>
          <a:stretch>
            <a:fillRect/>
          </a:stretch>
        </p:blipFill>
        <p:spPr>
          <a:xfrm>
            <a:off x="800100" y="1762797"/>
            <a:ext cx="3812914" cy="4667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6420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Evidence from Ethiopia: NSUM</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4991100" y="1935480"/>
            <a:ext cx="6665300" cy="3313075"/>
          </a:xfrm>
        </p:spPr>
        <p:txBody>
          <a:bodyPr/>
          <a:lstStyle/>
          <a:p>
            <a:r>
              <a:rPr lang="en-US" dirty="0"/>
              <a:t>Application of the confidante method in Ethiopia in 2018 yielded an abortion rate estimate of 3.6 per 100 births</a:t>
            </a:r>
          </a:p>
          <a:p>
            <a:r>
              <a:rPr lang="en-US" dirty="0"/>
              <a:t>However, the transmission bias-adjusted NSUM abortion ratios grossly overestimated abortion (73.9 per 100 births)</a:t>
            </a:r>
          </a:p>
        </p:txBody>
      </p:sp>
      <p:pic>
        <p:nvPicPr>
          <p:cNvPr id="5" name="Picture 4">
            <a:extLst>
              <a:ext uri="{FF2B5EF4-FFF2-40B4-BE49-F238E27FC236}">
                <a16:creationId xmlns:a16="http://schemas.microsoft.com/office/drawing/2014/main" id="{90DC6D4C-C8DA-D258-8D8E-A82151FA55AE}"/>
              </a:ext>
            </a:extLst>
          </p:cNvPr>
          <p:cNvPicPr>
            <a:picLocks noChangeAspect="1"/>
          </p:cNvPicPr>
          <p:nvPr/>
        </p:nvPicPr>
        <p:blipFill>
          <a:blip r:embed="rId3"/>
          <a:stretch>
            <a:fillRect/>
          </a:stretch>
        </p:blipFill>
        <p:spPr>
          <a:xfrm>
            <a:off x="755331" y="1762797"/>
            <a:ext cx="3966750" cy="4645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9342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Abortion Incidence Ethiopia</a:t>
            </a:r>
          </a:p>
        </p:txBody>
      </p:sp>
      <p:graphicFrame>
        <p:nvGraphicFramePr>
          <p:cNvPr id="7" name="Chart 6">
            <a:extLst>
              <a:ext uri="{FF2B5EF4-FFF2-40B4-BE49-F238E27FC236}">
                <a16:creationId xmlns:a16="http://schemas.microsoft.com/office/drawing/2014/main" id="{93141F11-9B2A-1F95-9D59-0135DCBBC8E8}"/>
              </a:ext>
            </a:extLst>
          </p:cNvPr>
          <p:cNvGraphicFramePr>
            <a:graphicFrameLocks/>
          </p:cNvGraphicFramePr>
          <p:nvPr>
            <p:extLst>
              <p:ext uri="{D42A27DB-BD31-4B8C-83A1-F6EECF244321}">
                <p14:modId xmlns:p14="http://schemas.microsoft.com/office/powerpoint/2010/main" val="2074132296"/>
              </p:ext>
            </p:extLst>
          </p:nvPr>
        </p:nvGraphicFramePr>
        <p:xfrm>
          <a:off x="2322146" y="1913269"/>
          <a:ext cx="7547707" cy="402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3624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Validation check: IUD/Implant Use </a:t>
            </a:r>
          </a:p>
        </p:txBody>
      </p:sp>
      <p:graphicFrame>
        <p:nvGraphicFramePr>
          <p:cNvPr id="3" name="Chart 2">
            <a:extLst>
              <a:ext uri="{FF2B5EF4-FFF2-40B4-BE49-F238E27FC236}">
                <a16:creationId xmlns:a16="http://schemas.microsoft.com/office/drawing/2014/main" id="{0ABBFC84-04E5-2479-665B-7B140A7B793B}"/>
              </a:ext>
            </a:extLst>
          </p:cNvPr>
          <p:cNvGraphicFramePr>
            <a:graphicFrameLocks/>
          </p:cNvGraphicFramePr>
          <p:nvPr>
            <p:extLst>
              <p:ext uri="{D42A27DB-BD31-4B8C-83A1-F6EECF244321}">
                <p14:modId xmlns:p14="http://schemas.microsoft.com/office/powerpoint/2010/main" val="1654624512"/>
              </p:ext>
            </p:extLst>
          </p:nvPr>
        </p:nvGraphicFramePr>
        <p:xfrm>
          <a:off x="2697896" y="1941210"/>
          <a:ext cx="6796207" cy="3751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129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105340"/>
            <a:ext cx="7601415" cy="657457"/>
          </a:xfrm>
        </p:spPr>
        <p:txBody>
          <a:bodyPr/>
          <a:lstStyle/>
          <a:p>
            <a:r>
              <a:rPr lang="en-US" dirty="0"/>
              <a:t>Conclusions</a:t>
            </a:r>
          </a:p>
        </p:txBody>
      </p:sp>
      <p:sp>
        <p:nvSpPr>
          <p:cNvPr id="6" name="Content Placeholder 5">
            <a:extLst>
              <a:ext uri="{FF2B5EF4-FFF2-40B4-BE49-F238E27FC236}">
                <a16:creationId xmlns:a16="http://schemas.microsoft.com/office/drawing/2014/main" id="{75CFDEAE-BEAF-38BD-7E45-A699E3F221BF}"/>
              </a:ext>
            </a:extLst>
          </p:cNvPr>
          <p:cNvSpPr>
            <a:spLocks noGrp="1"/>
          </p:cNvSpPr>
          <p:nvPr>
            <p:ph idx="1"/>
          </p:nvPr>
        </p:nvSpPr>
        <p:spPr>
          <a:xfrm>
            <a:off x="2947639" y="2141220"/>
            <a:ext cx="6781800" cy="3539430"/>
          </a:xfrm>
        </p:spPr>
        <p:txBody>
          <a:bodyPr/>
          <a:lstStyle/>
          <a:p>
            <a:r>
              <a:rPr lang="en-US" dirty="0"/>
              <a:t>Social-network based methods for measuring hidden populations a promising approach for abortion </a:t>
            </a:r>
          </a:p>
          <a:p>
            <a:r>
              <a:rPr lang="en-US" dirty="0"/>
              <a:t>But more research is needed on: </a:t>
            </a:r>
          </a:p>
          <a:p>
            <a:pPr lvl="1"/>
            <a:r>
              <a:rPr lang="en-US" dirty="0"/>
              <a:t>Abortion disclosure happens in social networks </a:t>
            </a:r>
          </a:p>
          <a:p>
            <a:pPr lvl="1"/>
            <a:r>
              <a:rPr lang="en-US" dirty="0"/>
              <a:t>Transmission bias </a:t>
            </a:r>
          </a:p>
          <a:p>
            <a:pPr lvl="1"/>
            <a:r>
              <a:rPr lang="en-US" dirty="0"/>
              <a:t>Impact  of survey design and interviewer training</a:t>
            </a:r>
          </a:p>
          <a:p>
            <a:pPr lvl="1"/>
            <a:r>
              <a:rPr lang="en-US" dirty="0"/>
              <a:t>Relevance of other social tie definitions  </a:t>
            </a:r>
          </a:p>
        </p:txBody>
      </p:sp>
    </p:spTree>
    <p:extLst>
      <p:ext uri="{BB962C8B-B14F-4D97-AF65-F5344CB8AC3E}">
        <p14:creationId xmlns:p14="http://schemas.microsoft.com/office/powerpoint/2010/main" val="28112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Types of questions about abortion we may want to answer</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p:txBody>
          <a:bodyPr/>
          <a:lstStyle/>
          <a:p>
            <a:r>
              <a:rPr lang="en-US" dirty="0"/>
              <a:t>What is the incidence of abortion? How common is abortion in a certain community/region/country/the world?</a:t>
            </a:r>
          </a:p>
          <a:p>
            <a:r>
              <a:rPr lang="en-US" dirty="0"/>
              <a:t>How safe is abortion? What types of complications do people having abortion experience?</a:t>
            </a:r>
          </a:p>
          <a:p>
            <a:r>
              <a:rPr lang="en-US" dirty="0"/>
              <a:t>Where and how do people access abortion? </a:t>
            </a:r>
          </a:p>
          <a:p>
            <a:r>
              <a:rPr lang="en-US" dirty="0"/>
              <a:t>What are the lived experiences of people having abortion?</a:t>
            </a:r>
          </a:p>
          <a:p>
            <a:r>
              <a:rPr lang="en-US" dirty="0"/>
              <a:t>What is the cost of treating post-abortion complications and providing safe abortion care?  </a:t>
            </a:r>
          </a:p>
        </p:txBody>
      </p:sp>
    </p:spTree>
    <p:extLst>
      <p:ext uri="{BB962C8B-B14F-4D97-AF65-F5344CB8AC3E}">
        <p14:creationId xmlns:p14="http://schemas.microsoft.com/office/powerpoint/2010/main" val="2592285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Other Indirect Methods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p:txBody>
          <a:bodyPr/>
          <a:lstStyle/>
          <a:p>
            <a:r>
              <a:rPr lang="en-US" dirty="0"/>
              <a:t>Other indirect methods for measuring abortion exist, but none have worked very well at estimating abortion incidence</a:t>
            </a:r>
          </a:p>
          <a:p>
            <a:pPr lvl="1"/>
            <a:r>
              <a:rPr lang="en-US" dirty="0"/>
              <a:t>Sealed envelope method</a:t>
            </a:r>
          </a:p>
          <a:p>
            <a:pPr lvl="1"/>
            <a:r>
              <a:rPr lang="en-US" dirty="0"/>
              <a:t>List experiment</a:t>
            </a:r>
          </a:p>
        </p:txBody>
      </p:sp>
    </p:spTree>
    <p:extLst>
      <p:ext uri="{BB962C8B-B14F-4D97-AF65-F5344CB8AC3E}">
        <p14:creationId xmlns:p14="http://schemas.microsoft.com/office/powerpoint/2010/main" val="2243725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916020" y="2821955"/>
            <a:ext cx="3669161" cy="2760098"/>
          </a:xfrm>
        </p:spPr>
        <p:txBody>
          <a:bodyPr>
            <a:normAutofit/>
          </a:bodyPr>
          <a:lstStyle/>
          <a:p>
            <a:r>
              <a:rPr lang="en-US" sz="4000" dirty="0">
                <a:solidFill>
                  <a:schemeClr val="tx2"/>
                </a:solidFill>
              </a:rPr>
              <a:t>Discussion</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6132772" y="626164"/>
            <a:ext cx="5306084" cy="5230634"/>
          </a:xfrm>
          <a:noFill/>
          <a:ln>
            <a:noFill/>
          </a:ln>
        </p:spPr>
        <p:txBody>
          <a:bodyPr anchor="ctr">
            <a:normAutofit/>
          </a:bodyPr>
          <a:lstStyle/>
          <a:p>
            <a:pPr marL="0" indent="0">
              <a:buNone/>
            </a:pPr>
            <a:r>
              <a:rPr lang="en-US" b="0" i="0" dirty="0">
                <a:solidFill>
                  <a:schemeClr val="tx2"/>
                </a:solidFill>
                <a:effectLst/>
              </a:rPr>
              <a:t>You just received funding to survey women accessing reproductive health services over a 1-month period in 5 select health facilities in one region in Ethiopia. One of your secondary objectives is to understand abortion incidence in this region. What questions might you consider building into your survey instrument? What limitations might your findings have?</a:t>
            </a:r>
            <a:endParaRPr lang="en-US" dirty="0">
              <a:solidFill>
                <a:schemeClr val="tx2"/>
              </a:solidFill>
            </a:endParaRPr>
          </a:p>
        </p:txBody>
      </p:sp>
    </p:spTree>
    <p:extLst>
      <p:ext uri="{BB962C8B-B14F-4D97-AF65-F5344CB8AC3E}">
        <p14:creationId xmlns:p14="http://schemas.microsoft.com/office/powerpoint/2010/main" val="3829892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Methods to Study Complications, Quality of Care, and Access</a:t>
            </a:r>
          </a:p>
        </p:txBody>
      </p:sp>
    </p:spTree>
    <p:extLst>
      <p:ext uri="{BB962C8B-B14F-4D97-AF65-F5344CB8AC3E}">
        <p14:creationId xmlns:p14="http://schemas.microsoft.com/office/powerpoint/2010/main" val="1665639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Health Facilities Survey (HFS)</a:t>
            </a:r>
          </a:p>
        </p:txBody>
      </p:sp>
    </p:spTree>
    <p:extLst>
      <p:ext uri="{BB962C8B-B14F-4D97-AF65-F5344CB8AC3E}">
        <p14:creationId xmlns:p14="http://schemas.microsoft.com/office/powerpoint/2010/main" val="1075642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Health Facilities Survey (HFS)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p:txBody>
          <a:bodyPr/>
          <a:lstStyle/>
          <a:p>
            <a:r>
              <a:rPr lang="en-US" dirty="0"/>
              <a:t>The best method we have to measure the structural quality of care of safe abortion and post-abortion care</a:t>
            </a:r>
          </a:p>
          <a:p>
            <a:r>
              <a:rPr lang="en-US" sz="1800" b="0" i="0" u="none" dirty="0">
                <a:solidFill>
                  <a:schemeClr val="tx1"/>
                </a:solidFill>
              </a:rPr>
              <a:t>In-person interview with healthcare providers in facilities</a:t>
            </a:r>
          </a:p>
          <a:p>
            <a:r>
              <a:rPr lang="en-US" sz="1800" b="0" i="0" u="none" dirty="0">
                <a:solidFill>
                  <a:schemeClr val="tx1"/>
                </a:solidFill>
              </a:rPr>
              <a:t>Collects information on: Number of PAC cases seen in last month and in average month; PAC treatment provided; PAC contraceptive counseling and services </a:t>
            </a:r>
            <a:endParaRPr lang="en-US" sz="1800" dirty="0">
              <a:solidFill>
                <a:schemeClr val="tx1"/>
              </a:solidFill>
            </a:endParaRPr>
          </a:p>
          <a:p>
            <a:endParaRPr lang="en-US" dirty="0"/>
          </a:p>
        </p:txBody>
      </p:sp>
    </p:spTree>
    <p:extLst>
      <p:ext uri="{BB962C8B-B14F-4D97-AF65-F5344CB8AC3E}">
        <p14:creationId xmlns:p14="http://schemas.microsoft.com/office/powerpoint/2010/main" val="3991934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708785" y="1072685"/>
            <a:ext cx="7601415" cy="657457"/>
          </a:xfrm>
        </p:spPr>
        <p:txBody>
          <a:bodyPr/>
          <a:lstStyle/>
          <a:p>
            <a:r>
              <a:rPr lang="en-US" dirty="0"/>
              <a:t>The HFS and Signal Functions</a:t>
            </a:r>
          </a:p>
        </p:txBody>
      </p:sp>
      <p:sp>
        <p:nvSpPr>
          <p:cNvPr id="10" name="TextBox 9">
            <a:extLst>
              <a:ext uri="{FF2B5EF4-FFF2-40B4-BE49-F238E27FC236}">
                <a16:creationId xmlns:a16="http://schemas.microsoft.com/office/drawing/2014/main" id="{E48ACB04-40FF-2D4C-8FE5-55BDB5C3FA73}"/>
              </a:ext>
            </a:extLst>
          </p:cNvPr>
          <p:cNvSpPr txBox="1"/>
          <p:nvPr/>
        </p:nvSpPr>
        <p:spPr>
          <a:xfrm>
            <a:off x="941705" y="1889248"/>
            <a:ext cx="9539482" cy="4154984"/>
          </a:xfrm>
          <a:prstGeom prst="rect">
            <a:avLst/>
          </a:prstGeom>
          <a:noFill/>
        </p:spPr>
        <p:txBody>
          <a:bodyPr wrap="square">
            <a:spAutoFit/>
          </a:bodyPr>
          <a:lstStyle/>
          <a:p>
            <a:r>
              <a:rPr lang="en-US" sz="2200" dirty="0"/>
              <a:t>Importantly, the HFS can be used to measure signal functions for post-abortion care, or in other words the key medical interventions needed to offer safe abortion and post-abortion care, including:</a:t>
            </a:r>
          </a:p>
          <a:p>
            <a:pPr marL="742950" lvl="1" indent="-285750">
              <a:buFont typeface="Arial" panose="020B0604020202020204" pitchFamily="34" charset="0"/>
              <a:buChar char="•"/>
            </a:pPr>
            <a:r>
              <a:rPr lang="en-US" sz="2200" dirty="0"/>
              <a:t>Capacity to administer certain interventions, like IV fluids, antibiotics and blood transfusions</a:t>
            </a:r>
          </a:p>
          <a:p>
            <a:pPr marL="742950" lvl="1" indent="-285750">
              <a:buFont typeface="Arial" panose="020B0604020202020204" pitchFamily="34" charset="0"/>
              <a:buChar char="•"/>
            </a:pPr>
            <a:r>
              <a:rPr lang="en-US" sz="2200" dirty="0"/>
              <a:t>Provision of family planning methods </a:t>
            </a:r>
          </a:p>
          <a:p>
            <a:pPr marL="742950" lvl="1" indent="-285750">
              <a:buFont typeface="Arial" panose="020B0604020202020204" pitchFamily="34" charset="0"/>
              <a:buChar char="•"/>
            </a:pPr>
            <a:r>
              <a:rPr lang="en-US" sz="2200" dirty="0"/>
              <a:t>Staff capable of undertaking normal and cesarian deliveries</a:t>
            </a:r>
          </a:p>
          <a:p>
            <a:pPr marL="742950" lvl="1" indent="-285750">
              <a:buFont typeface="Arial" panose="020B0604020202020204" pitchFamily="34" charset="0"/>
              <a:buChar char="•"/>
            </a:pPr>
            <a:r>
              <a:rPr lang="en-US" sz="2200" dirty="0"/>
              <a:t>And other interventions</a:t>
            </a:r>
          </a:p>
          <a:p>
            <a:pPr marL="742950" lvl="1" indent="-285750">
              <a:buFont typeface="Arial" panose="020B0604020202020204" pitchFamily="34" charset="0"/>
              <a:buChar char="•"/>
            </a:pPr>
            <a:endParaRPr lang="en-US" sz="2200" dirty="0"/>
          </a:p>
          <a:p>
            <a:pPr marL="742950" lvl="1" indent="-285750">
              <a:buFont typeface="Arial" panose="020B0604020202020204" pitchFamily="34" charset="0"/>
              <a:buChar char="•"/>
            </a:pPr>
            <a:endParaRPr lang="en-US" sz="2200" dirty="0"/>
          </a:p>
          <a:p>
            <a:pPr marL="0" lvl="1"/>
            <a:r>
              <a:rPr lang="en-US" sz="2200" dirty="0"/>
              <a:t>Measure of structural and process components of quality of care  (does not include outcomes)   (Donabedian, 1988) </a:t>
            </a:r>
          </a:p>
        </p:txBody>
      </p:sp>
    </p:spTree>
    <p:extLst>
      <p:ext uri="{BB962C8B-B14F-4D97-AF65-F5344CB8AC3E}">
        <p14:creationId xmlns:p14="http://schemas.microsoft.com/office/powerpoint/2010/main" val="3529161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708785" y="1072685"/>
            <a:ext cx="10676970" cy="657457"/>
          </a:xfrm>
        </p:spPr>
        <p:txBody>
          <a:bodyPr/>
          <a:lstStyle/>
          <a:p>
            <a:r>
              <a:rPr lang="en-US" dirty="0"/>
              <a:t>Signal functions for basic and comprehensive post-abortion care </a:t>
            </a:r>
          </a:p>
        </p:txBody>
      </p:sp>
      <p:pic>
        <p:nvPicPr>
          <p:cNvPr id="7" name="Picture 6">
            <a:extLst>
              <a:ext uri="{FF2B5EF4-FFF2-40B4-BE49-F238E27FC236}">
                <a16:creationId xmlns:a16="http://schemas.microsoft.com/office/drawing/2014/main" id="{E1C4852E-858C-147C-DBE9-8D5125E3F5A9}"/>
              </a:ext>
            </a:extLst>
          </p:cNvPr>
          <p:cNvPicPr>
            <a:picLocks noChangeAspect="1"/>
          </p:cNvPicPr>
          <p:nvPr/>
        </p:nvPicPr>
        <p:blipFill rotWithShape="1">
          <a:blip r:embed="rId3"/>
          <a:srcRect b="34321"/>
          <a:stretch/>
        </p:blipFill>
        <p:spPr>
          <a:xfrm>
            <a:off x="188138" y="1558728"/>
            <a:ext cx="11815723" cy="4547103"/>
          </a:xfrm>
          <a:prstGeom prst="rect">
            <a:avLst/>
          </a:prstGeom>
        </p:spPr>
      </p:pic>
      <p:sp>
        <p:nvSpPr>
          <p:cNvPr id="8" name="TextBox 7">
            <a:extLst>
              <a:ext uri="{FF2B5EF4-FFF2-40B4-BE49-F238E27FC236}">
                <a16:creationId xmlns:a16="http://schemas.microsoft.com/office/drawing/2014/main" id="{40B1CD46-1E74-5A59-263E-57DAE7ED778A}"/>
              </a:ext>
            </a:extLst>
          </p:cNvPr>
          <p:cNvSpPr txBox="1"/>
          <p:nvPr/>
        </p:nvSpPr>
        <p:spPr>
          <a:xfrm>
            <a:off x="304800" y="6476492"/>
            <a:ext cx="10047890" cy="246221"/>
          </a:xfrm>
          <a:prstGeom prst="rect">
            <a:avLst/>
          </a:prstGeom>
          <a:noFill/>
        </p:spPr>
        <p:txBody>
          <a:bodyPr wrap="square" rtlCol="0">
            <a:spAutoFit/>
          </a:bodyPr>
          <a:lstStyle/>
          <a:p>
            <a:r>
              <a:rPr lang="en-US" sz="1000" i="1" dirty="0"/>
              <a:t>From Owolabi et al (2019). Health systems’ capacity to provide post-abortion care: a </a:t>
            </a:r>
            <a:r>
              <a:rPr lang="en-US" sz="1000" i="1" dirty="0" err="1"/>
              <a:t>multicountry</a:t>
            </a:r>
            <a:r>
              <a:rPr lang="en-US" sz="1000" i="1" dirty="0"/>
              <a:t> analysis using signal functions</a:t>
            </a:r>
          </a:p>
        </p:txBody>
      </p:sp>
    </p:spTree>
    <p:extLst>
      <p:ext uri="{BB962C8B-B14F-4D97-AF65-F5344CB8AC3E}">
        <p14:creationId xmlns:p14="http://schemas.microsoft.com/office/powerpoint/2010/main" val="560668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5FCA-0543-42F7-86C3-CFFCFCA37C2B}"/>
              </a:ext>
            </a:extLst>
          </p:cNvPr>
          <p:cNvSpPr>
            <a:spLocks noGrp="1"/>
          </p:cNvSpPr>
          <p:nvPr>
            <p:ph type="title"/>
          </p:nvPr>
        </p:nvSpPr>
        <p:spPr>
          <a:xfrm>
            <a:off x="2050985" y="1109407"/>
            <a:ext cx="8158600" cy="1014361"/>
          </a:xfrm>
        </p:spPr>
        <p:txBody>
          <a:bodyPr/>
          <a:lstStyle/>
          <a:p>
            <a:r>
              <a:rPr lang="en-US" dirty="0"/>
              <a:t>Capability to provide SAC (and PAC) increased from 2018 to 2020 in Ethiopian public health facilities </a:t>
            </a:r>
          </a:p>
        </p:txBody>
      </p:sp>
      <p:graphicFrame>
        <p:nvGraphicFramePr>
          <p:cNvPr id="7" name="Chart 6">
            <a:extLst>
              <a:ext uri="{FF2B5EF4-FFF2-40B4-BE49-F238E27FC236}">
                <a16:creationId xmlns:a16="http://schemas.microsoft.com/office/drawing/2014/main" id="{AD98238F-2EBD-479E-AB48-CDC8D5129DE3}"/>
              </a:ext>
            </a:extLst>
          </p:cNvPr>
          <p:cNvGraphicFramePr>
            <a:graphicFrameLocks/>
          </p:cNvGraphicFramePr>
          <p:nvPr>
            <p:extLst>
              <p:ext uri="{D42A27DB-BD31-4B8C-83A1-F6EECF244321}">
                <p14:modId xmlns:p14="http://schemas.microsoft.com/office/powerpoint/2010/main" val="3736023349"/>
              </p:ext>
            </p:extLst>
          </p:nvPr>
        </p:nvGraphicFramePr>
        <p:xfrm>
          <a:off x="1982415" y="1962291"/>
          <a:ext cx="7885215" cy="43117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6A231A0-ECB5-870F-4126-FC4136D0F59B}"/>
              </a:ext>
            </a:extLst>
          </p:cNvPr>
          <p:cNvSpPr txBox="1"/>
          <p:nvPr/>
        </p:nvSpPr>
        <p:spPr>
          <a:xfrm>
            <a:off x="3352800" y="245806"/>
            <a:ext cx="5574890" cy="369332"/>
          </a:xfrm>
          <a:prstGeom prst="rect">
            <a:avLst/>
          </a:prstGeom>
          <a:noFill/>
        </p:spPr>
        <p:txBody>
          <a:bodyPr wrap="square" rtlCol="0">
            <a:spAutoFit/>
          </a:bodyPr>
          <a:lstStyle/>
          <a:p>
            <a:pPr algn="ctr"/>
            <a:r>
              <a:rPr lang="en-US" dirty="0">
                <a:solidFill>
                  <a:srgbClr val="FF0000"/>
                </a:solidFill>
              </a:rPr>
              <a:t>Preliminary data – do not cite </a:t>
            </a:r>
          </a:p>
        </p:txBody>
      </p:sp>
    </p:spTree>
    <p:extLst>
      <p:ext uri="{BB962C8B-B14F-4D97-AF65-F5344CB8AC3E}">
        <p14:creationId xmlns:p14="http://schemas.microsoft.com/office/powerpoint/2010/main" val="4178430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6BE3-B070-4C34-8FAC-0F3965F8232F}"/>
              </a:ext>
            </a:extLst>
          </p:cNvPr>
          <p:cNvSpPr>
            <a:spLocks noGrp="1"/>
          </p:cNvSpPr>
          <p:nvPr>
            <p:ph type="title"/>
          </p:nvPr>
        </p:nvSpPr>
        <p:spPr>
          <a:xfrm>
            <a:off x="2059318" y="863600"/>
            <a:ext cx="7601415" cy="657457"/>
          </a:xfrm>
        </p:spPr>
        <p:txBody>
          <a:bodyPr/>
          <a:lstStyle/>
          <a:p>
            <a:r>
              <a:rPr lang="en-US" b="0" dirty="0"/>
              <a:t>Ethiopia: PAC cases decreased over time while CAC cases increased in public facilities </a:t>
            </a:r>
            <a:endParaRPr lang="en-US" dirty="0"/>
          </a:p>
        </p:txBody>
      </p:sp>
      <p:graphicFrame>
        <p:nvGraphicFramePr>
          <p:cNvPr id="5" name="Chart 4">
            <a:extLst>
              <a:ext uri="{FF2B5EF4-FFF2-40B4-BE49-F238E27FC236}">
                <a16:creationId xmlns:a16="http://schemas.microsoft.com/office/drawing/2014/main" id="{24D8805B-0648-4EDB-B085-E0245F1EAD62}"/>
              </a:ext>
            </a:extLst>
          </p:cNvPr>
          <p:cNvGraphicFramePr>
            <a:graphicFrameLocks/>
          </p:cNvGraphicFramePr>
          <p:nvPr>
            <p:extLst>
              <p:ext uri="{D42A27DB-BD31-4B8C-83A1-F6EECF244321}">
                <p14:modId xmlns:p14="http://schemas.microsoft.com/office/powerpoint/2010/main" val="793194459"/>
              </p:ext>
            </p:extLst>
          </p:nvPr>
        </p:nvGraphicFramePr>
        <p:xfrm>
          <a:off x="1971686" y="1922014"/>
          <a:ext cx="3888340" cy="4268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410C72E-13E0-4FD7-99C9-515C22959603}"/>
              </a:ext>
            </a:extLst>
          </p:cNvPr>
          <p:cNvGraphicFramePr>
            <a:graphicFrameLocks/>
          </p:cNvGraphicFramePr>
          <p:nvPr>
            <p:extLst>
              <p:ext uri="{D42A27DB-BD31-4B8C-83A1-F6EECF244321}">
                <p14:modId xmlns:p14="http://schemas.microsoft.com/office/powerpoint/2010/main" val="3599760274"/>
              </p:ext>
            </p:extLst>
          </p:nvPr>
        </p:nvGraphicFramePr>
        <p:xfrm>
          <a:off x="6061908" y="1803260"/>
          <a:ext cx="4132613" cy="426898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5FC09C7-F396-7599-7C3F-796A5672E86C}"/>
              </a:ext>
            </a:extLst>
          </p:cNvPr>
          <p:cNvSpPr txBox="1"/>
          <p:nvPr/>
        </p:nvSpPr>
        <p:spPr>
          <a:xfrm>
            <a:off x="3352800" y="245806"/>
            <a:ext cx="5574890" cy="369332"/>
          </a:xfrm>
          <a:prstGeom prst="rect">
            <a:avLst/>
          </a:prstGeom>
          <a:noFill/>
        </p:spPr>
        <p:txBody>
          <a:bodyPr wrap="square" rtlCol="0">
            <a:spAutoFit/>
          </a:bodyPr>
          <a:lstStyle/>
          <a:p>
            <a:pPr algn="ctr"/>
            <a:r>
              <a:rPr lang="en-US" dirty="0">
                <a:solidFill>
                  <a:srgbClr val="FF0000"/>
                </a:solidFill>
              </a:rPr>
              <a:t>Preliminary data – do not cite </a:t>
            </a:r>
          </a:p>
        </p:txBody>
      </p:sp>
    </p:spTree>
    <p:extLst>
      <p:ext uri="{BB962C8B-B14F-4D97-AF65-F5344CB8AC3E}">
        <p14:creationId xmlns:p14="http://schemas.microsoft.com/office/powerpoint/2010/main" val="586308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551399" y="1186180"/>
            <a:ext cx="7601415" cy="657457"/>
          </a:xfrm>
        </p:spPr>
        <p:txBody>
          <a:bodyPr/>
          <a:lstStyle/>
          <a:p>
            <a:r>
              <a:rPr lang="en-US" dirty="0"/>
              <a:t>The HFS can help answer questions such as:</a:t>
            </a:r>
          </a:p>
        </p:txBody>
      </p:sp>
      <p:sp>
        <p:nvSpPr>
          <p:cNvPr id="8" name="Hexagon 7">
            <a:extLst>
              <a:ext uri="{FF2B5EF4-FFF2-40B4-BE49-F238E27FC236}">
                <a16:creationId xmlns:a16="http://schemas.microsoft.com/office/drawing/2014/main" id="{E82149E8-C1EE-269D-0616-183E7012E1A0}"/>
              </a:ext>
            </a:extLst>
          </p:cNvPr>
          <p:cNvSpPr/>
          <p:nvPr/>
        </p:nvSpPr>
        <p:spPr>
          <a:xfrm>
            <a:off x="7101841" y="1902057"/>
            <a:ext cx="3406138" cy="2662323"/>
          </a:xfrm>
          <a:prstGeom prst="hexagon">
            <a:avLst>
              <a:gd name="adj" fmla="val 29579"/>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How many providers are trained in abortion care, by cadre and procedure?</a:t>
            </a:r>
          </a:p>
        </p:txBody>
      </p:sp>
      <p:sp>
        <p:nvSpPr>
          <p:cNvPr id="12" name="Hexagon 11">
            <a:extLst>
              <a:ext uri="{FF2B5EF4-FFF2-40B4-BE49-F238E27FC236}">
                <a16:creationId xmlns:a16="http://schemas.microsoft.com/office/drawing/2014/main" id="{607F00AC-A646-4C3C-D6E0-E6024263CC12}"/>
              </a:ext>
            </a:extLst>
          </p:cNvPr>
          <p:cNvSpPr/>
          <p:nvPr/>
        </p:nvSpPr>
        <p:spPr>
          <a:xfrm>
            <a:off x="1527809" y="1902057"/>
            <a:ext cx="3406138" cy="2662323"/>
          </a:xfrm>
          <a:prstGeom prst="hexagon">
            <a:avLst>
              <a:gd name="adj" fmla="val 29579"/>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Are health facilities equipped to provide quality abortion care? </a:t>
            </a:r>
          </a:p>
        </p:txBody>
      </p:sp>
      <p:sp>
        <p:nvSpPr>
          <p:cNvPr id="13" name="Hexagon 12">
            <a:extLst>
              <a:ext uri="{FF2B5EF4-FFF2-40B4-BE49-F238E27FC236}">
                <a16:creationId xmlns:a16="http://schemas.microsoft.com/office/drawing/2014/main" id="{8DEE2E7C-341D-99A7-7B45-70FB11D43AEA}"/>
              </a:ext>
            </a:extLst>
          </p:cNvPr>
          <p:cNvSpPr/>
          <p:nvPr/>
        </p:nvSpPr>
        <p:spPr>
          <a:xfrm>
            <a:off x="4314825" y="3301798"/>
            <a:ext cx="3406138" cy="2662323"/>
          </a:xfrm>
          <a:prstGeom prst="hexagon">
            <a:avLst>
              <a:gd name="adj" fmla="val 29579"/>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How many PAC cases are estimated to be treated in this facility? (for use in the AICM)</a:t>
            </a:r>
          </a:p>
        </p:txBody>
      </p:sp>
    </p:spTree>
    <p:extLst>
      <p:ext uri="{BB962C8B-B14F-4D97-AF65-F5344CB8AC3E}">
        <p14:creationId xmlns:p14="http://schemas.microsoft.com/office/powerpoint/2010/main" val="132615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3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9" name="Group 4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50" name="Freeform: Shape 4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4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4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720589" y="2905316"/>
            <a:ext cx="3669161" cy="2760098"/>
          </a:xfrm>
        </p:spPr>
        <p:txBody>
          <a:bodyPr>
            <a:normAutofit/>
          </a:bodyPr>
          <a:lstStyle/>
          <a:p>
            <a:pPr algn="ctr"/>
            <a:r>
              <a:rPr lang="en-US" sz="4000" dirty="0">
                <a:solidFill>
                  <a:schemeClr val="tx2"/>
                </a:solidFill>
              </a:rPr>
              <a:t>Brainstorm</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6090574" y="801866"/>
            <a:ext cx="5306084" cy="5230634"/>
          </a:xfrm>
          <a:noFill/>
          <a:ln>
            <a:noFill/>
          </a:ln>
        </p:spPr>
        <p:txBody>
          <a:bodyPr anchor="ctr">
            <a:normAutofit/>
          </a:bodyPr>
          <a:lstStyle/>
          <a:p>
            <a:pPr marL="0" indent="0">
              <a:buNone/>
            </a:pPr>
            <a:r>
              <a:rPr lang="en-US" dirty="0">
                <a:solidFill>
                  <a:schemeClr val="tx2"/>
                </a:solidFill>
                <a:effectLst/>
                <a:ea typeface="Calibri" panose="020F0502020204030204" pitchFamily="34" charset="0"/>
              </a:rPr>
              <a:t>Brainstorm a research question about abortion you would like to answer. </a:t>
            </a:r>
            <a:r>
              <a:rPr lang="en-US" dirty="0">
                <a:solidFill>
                  <a:schemeClr val="tx2"/>
                </a:solidFill>
                <a:ea typeface="Calibri" panose="020F0502020204030204" pitchFamily="34" charset="0"/>
              </a:rPr>
              <a:t>Briefly, consider w</a:t>
            </a:r>
            <a:r>
              <a:rPr lang="en-US" dirty="0">
                <a:solidFill>
                  <a:schemeClr val="tx2"/>
                </a:solidFill>
                <a:effectLst/>
                <a:ea typeface="Calibri" panose="020F0502020204030204" pitchFamily="34" charset="0"/>
              </a:rPr>
              <a:t>hat the study methodology might be. </a:t>
            </a:r>
            <a:endParaRPr lang="en-US" dirty="0">
              <a:solidFill>
                <a:schemeClr val="tx2"/>
              </a:solidFill>
            </a:endParaRPr>
          </a:p>
        </p:txBody>
      </p:sp>
    </p:spTree>
    <p:extLst>
      <p:ext uri="{BB962C8B-B14F-4D97-AF65-F5344CB8AC3E}">
        <p14:creationId xmlns:p14="http://schemas.microsoft.com/office/powerpoint/2010/main" val="3267622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HFS Sampling Considerations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p:txBody>
          <a:bodyPr/>
          <a:lstStyle/>
          <a:p>
            <a:pPr eaLnBrk="1" hangingPunct="1"/>
            <a:r>
              <a:rPr lang="en-US" dirty="0"/>
              <a:t>Nationally representative</a:t>
            </a:r>
          </a:p>
          <a:p>
            <a:pPr lvl="1"/>
            <a:r>
              <a:rPr lang="en-US" dirty="0"/>
              <a:t>But may be sub-national if that is what is required</a:t>
            </a:r>
          </a:p>
          <a:p>
            <a:pPr eaLnBrk="1" hangingPunct="1"/>
            <a:r>
              <a:rPr lang="en-US" dirty="0"/>
              <a:t>Universe includes all health facilities capable of providing post abortion care (PAC), or comprehensive abortion care (CAC) where relevant.</a:t>
            </a:r>
          </a:p>
          <a:p>
            <a:pPr lvl="1" eaLnBrk="1" hangingPunct="1"/>
            <a:r>
              <a:rPr lang="en-US" dirty="0"/>
              <a:t>All types: public, private, NGO/mission facilities</a:t>
            </a:r>
          </a:p>
          <a:p>
            <a:pPr lvl="1" eaLnBrk="1" hangingPunct="1"/>
            <a:r>
              <a:rPr lang="en-US" dirty="0"/>
              <a:t>All levels: tertiary to primary, as applicable in each country</a:t>
            </a:r>
          </a:p>
          <a:p>
            <a:pPr eaLnBrk="1" hangingPunct="1"/>
            <a:r>
              <a:rPr lang="en-US" dirty="0"/>
              <a:t>Sampling options:</a:t>
            </a:r>
          </a:p>
          <a:p>
            <a:pPr lvl="1" eaLnBrk="1" hangingPunct="1"/>
            <a:r>
              <a:rPr lang="en-US" dirty="0"/>
              <a:t>Sample from across each region or sub-regions (i.e. states, districts) in larger countries</a:t>
            </a:r>
          </a:p>
          <a:p>
            <a:pPr lvl="1" eaLnBrk="1" hangingPunct="1"/>
            <a:r>
              <a:rPr lang="en-US" dirty="0"/>
              <a:t>Stratify by residence to ensure that both urban and rural facilities are included</a:t>
            </a:r>
          </a:p>
          <a:p>
            <a:pPr marL="457200" lvl="1" indent="0">
              <a:buNone/>
            </a:pPr>
            <a:endParaRPr lang="en-NG" dirty="0"/>
          </a:p>
        </p:txBody>
      </p:sp>
    </p:spTree>
    <p:extLst>
      <p:ext uri="{BB962C8B-B14F-4D97-AF65-F5344CB8AC3E}">
        <p14:creationId xmlns:p14="http://schemas.microsoft.com/office/powerpoint/2010/main" val="3980144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Pros and Cons of the HFS</a:t>
            </a:r>
          </a:p>
        </p:txBody>
      </p:sp>
      <p:graphicFrame>
        <p:nvGraphicFramePr>
          <p:cNvPr id="9" name="Content Placeholder 5">
            <a:extLst>
              <a:ext uri="{FF2B5EF4-FFF2-40B4-BE49-F238E27FC236}">
                <a16:creationId xmlns:a16="http://schemas.microsoft.com/office/drawing/2014/main" id="{F2F4102B-49D0-B9A4-7D90-6EDC7559CE3E}"/>
              </a:ext>
            </a:extLst>
          </p:cNvPr>
          <p:cNvGraphicFramePr>
            <a:graphicFrameLocks noGrp="1"/>
          </p:cNvGraphicFramePr>
          <p:nvPr>
            <p:ph idx="1"/>
            <p:extLst>
              <p:ext uri="{D42A27DB-BD31-4B8C-83A1-F6EECF244321}">
                <p14:modId xmlns:p14="http://schemas.microsoft.com/office/powerpoint/2010/main" val="51589568"/>
              </p:ext>
            </p:extLst>
          </p:nvPr>
        </p:nvGraphicFramePr>
        <p:xfrm>
          <a:off x="2753711" y="2115944"/>
          <a:ext cx="7795344" cy="3475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9696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846971" y="675011"/>
            <a:ext cx="7601415" cy="657457"/>
          </a:xfrm>
        </p:spPr>
        <p:txBody>
          <a:bodyPr/>
          <a:lstStyle/>
          <a:p>
            <a:r>
              <a:rPr lang="en-US" dirty="0"/>
              <a:t>Key Papers for Further Study</a:t>
            </a:r>
          </a:p>
        </p:txBody>
      </p:sp>
      <p:pic>
        <p:nvPicPr>
          <p:cNvPr id="3" name="Picture 2">
            <a:extLst>
              <a:ext uri="{FF2B5EF4-FFF2-40B4-BE49-F238E27FC236}">
                <a16:creationId xmlns:a16="http://schemas.microsoft.com/office/drawing/2014/main" id="{7DA117EB-BC5A-FA96-7679-3571A7653D28}"/>
              </a:ext>
            </a:extLst>
          </p:cNvPr>
          <p:cNvPicPr>
            <a:picLocks noChangeAspect="1"/>
          </p:cNvPicPr>
          <p:nvPr/>
        </p:nvPicPr>
        <p:blipFill rotWithShape="1">
          <a:blip r:embed="rId3"/>
          <a:srcRect b="11061"/>
          <a:stretch/>
        </p:blipFill>
        <p:spPr>
          <a:xfrm>
            <a:off x="808354" y="1272458"/>
            <a:ext cx="4911782" cy="4489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BB122FB-F901-091F-61CC-9D74305C0FB6}"/>
              </a:ext>
            </a:extLst>
          </p:cNvPr>
          <p:cNvSpPr txBox="1"/>
          <p:nvPr/>
        </p:nvSpPr>
        <p:spPr>
          <a:xfrm>
            <a:off x="601597" y="5859674"/>
            <a:ext cx="5369845" cy="692497"/>
          </a:xfrm>
          <a:prstGeom prst="rect">
            <a:avLst/>
          </a:prstGeom>
          <a:noFill/>
        </p:spPr>
        <p:txBody>
          <a:bodyPr wrap="square" rtlCol="0">
            <a:spAutoFit/>
          </a:bodyPr>
          <a:lstStyle/>
          <a:p>
            <a:r>
              <a:rPr lang="en-US" sz="1300" i="1" dirty="0"/>
              <a:t>Riley T, et al. Evaluating the quality and coverage of post-abortion care in Zimbabwe: a cross-sectional study with a census of health facilities. BMC Health Services Research. 2020;20:244.</a:t>
            </a:r>
          </a:p>
        </p:txBody>
      </p:sp>
      <p:pic>
        <p:nvPicPr>
          <p:cNvPr id="6" name="Picture 5">
            <a:extLst>
              <a:ext uri="{FF2B5EF4-FFF2-40B4-BE49-F238E27FC236}">
                <a16:creationId xmlns:a16="http://schemas.microsoft.com/office/drawing/2014/main" id="{2E1BA09A-7065-6232-660C-B41093EF22DC}"/>
              </a:ext>
            </a:extLst>
          </p:cNvPr>
          <p:cNvPicPr>
            <a:picLocks noChangeAspect="1"/>
          </p:cNvPicPr>
          <p:nvPr/>
        </p:nvPicPr>
        <p:blipFill rotWithShape="1">
          <a:blip r:embed="rId4"/>
          <a:srcRect b="7640"/>
          <a:stretch/>
        </p:blipFill>
        <p:spPr>
          <a:xfrm>
            <a:off x="6220559" y="1272458"/>
            <a:ext cx="5205127" cy="458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D3EC3F61-B497-EA6B-2758-7CAE5DAB5404}"/>
              </a:ext>
            </a:extLst>
          </p:cNvPr>
          <p:cNvSpPr txBox="1"/>
          <p:nvPr/>
        </p:nvSpPr>
        <p:spPr>
          <a:xfrm>
            <a:off x="6220558" y="5957767"/>
            <a:ext cx="5369845" cy="492443"/>
          </a:xfrm>
          <a:prstGeom prst="rect">
            <a:avLst/>
          </a:prstGeom>
          <a:noFill/>
        </p:spPr>
        <p:txBody>
          <a:bodyPr wrap="square" rtlCol="0">
            <a:spAutoFit/>
          </a:bodyPr>
          <a:lstStyle/>
          <a:p>
            <a:r>
              <a:rPr lang="en-US" sz="1300" i="1" dirty="0"/>
              <a:t>Owolabi O, et al. Health systems’ capacity to provide post-abortion care: a </a:t>
            </a:r>
            <a:r>
              <a:rPr lang="en-US" sz="1300" i="1" dirty="0" err="1"/>
              <a:t>multicountry</a:t>
            </a:r>
            <a:r>
              <a:rPr lang="en-US" sz="1300" i="1" dirty="0"/>
              <a:t> analysis using signal functions. Lancet Global Health. 2019;7(1).</a:t>
            </a:r>
          </a:p>
        </p:txBody>
      </p:sp>
    </p:spTree>
    <p:extLst>
      <p:ext uri="{BB962C8B-B14F-4D97-AF65-F5344CB8AC3E}">
        <p14:creationId xmlns:p14="http://schemas.microsoft.com/office/powerpoint/2010/main" val="837916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Prospective Morbidity Survey (PMS)</a:t>
            </a:r>
          </a:p>
        </p:txBody>
      </p:sp>
    </p:spTree>
    <p:extLst>
      <p:ext uri="{BB962C8B-B14F-4D97-AF65-F5344CB8AC3E}">
        <p14:creationId xmlns:p14="http://schemas.microsoft.com/office/powerpoint/2010/main" val="886878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Prospective Morbidity Survey (PMS)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p:txBody>
          <a:bodyPr/>
          <a:lstStyle/>
          <a:p>
            <a:r>
              <a:rPr lang="en-US" sz="1800" dirty="0">
                <a:solidFill>
                  <a:srgbClr val="000000"/>
                </a:solidFill>
                <a:cs typeface="Times New Roman" panose="02020603050405020304" pitchFamily="18" charset="0"/>
              </a:rPr>
              <a:t>The PMS consists of structured surveys conducted with consented PAC patients </a:t>
            </a:r>
            <a:r>
              <a:rPr lang="en-US" sz="1800" b="1" i="1" dirty="0">
                <a:solidFill>
                  <a:srgbClr val="000000"/>
                </a:solidFill>
                <a:cs typeface="Times New Roman" panose="02020603050405020304" pitchFamily="18" charset="0"/>
              </a:rPr>
              <a:t>and</a:t>
            </a:r>
            <a:r>
              <a:rPr lang="en-US" sz="1800" dirty="0">
                <a:solidFill>
                  <a:srgbClr val="000000"/>
                </a:solidFill>
                <a:cs typeface="Times New Roman" panose="02020603050405020304" pitchFamily="18" charset="0"/>
              </a:rPr>
              <a:t> their providers</a:t>
            </a:r>
          </a:p>
        </p:txBody>
      </p:sp>
      <p:graphicFrame>
        <p:nvGraphicFramePr>
          <p:cNvPr id="7" name="Content Placeholder 5">
            <a:extLst>
              <a:ext uri="{FF2B5EF4-FFF2-40B4-BE49-F238E27FC236}">
                <a16:creationId xmlns:a16="http://schemas.microsoft.com/office/drawing/2014/main" id="{317E1A54-E2C4-6B29-B6E1-EFD98804EC50}"/>
              </a:ext>
            </a:extLst>
          </p:cNvPr>
          <p:cNvGraphicFramePr>
            <a:graphicFrameLocks/>
          </p:cNvGraphicFramePr>
          <p:nvPr/>
        </p:nvGraphicFramePr>
        <p:xfrm>
          <a:off x="2947639" y="2907587"/>
          <a:ext cx="7601415" cy="2924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2917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EE044B-E7CF-8983-DFBD-BF0D773B2D91}"/>
              </a:ext>
            </a:extLst>
          </p:cNvPr>
          <p:cNvPicPr>
            <a:picLocks noChangeAspect="1"/>
          </p:cNvPicPr>
          <p:nvPr/>
        </p:nvPicPr>
        <p:blipFill rotWithShape="1">
          <a:blip r:embed="rId3"/>
          <a:srcRect t="12755"/>
          <a:stretch/>
        </p:blipFill>
        <p:spPr>
          <a:xfrm>
            <a:off x="1927045" y="1460938"/>
            <a:ext cx="7006257" cy="4977162"/>
          </a:xfrm>
          <a:prstGeom prst="rect">
            <a:avLst/>
          </a:prstGeom>
        </p:spPr>
      </p:pic>
      <p:pic>
        <p:nvPicPr>
          <p:cNvPr id="12" name="Picture 6" descr="Woman stick figure clipart">
            <a:extLst>
              <a:ext uri="{FF2B5EF4-FFF2-40B4-BE49-F238E27FC236}">
                <a16:creationId xmlns:a16="http://schemas.microsoft.com/office/drawing/2014/main" id="{DC7726AC-03A9-667E-CF45-B45D693D0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037" y="3674716"/>
            <a:ext cx="436096" cy="9278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Woman stick figure clipart">
            <a:extLst>
              <a:ext uri="{FF2B5EF4-FFF2-40B4-BE49-F238E27FC236}">
                <a16:creationId xmlns:a16="http://schemas.microsoft.com/office/drawing/2014/main" id="{10C1CBAA-D15A-1B76-241D-F45475155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743" y="2074903"/>
            <a:ext cx="436096" cy="9278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Woman stick figure clipart">
            <a:extLst>
              <a:ext uri="{FF2B5EF4-FFF2-40B4-BE49-F238E27FC236}">
                <a16:creationId xmlns:a16="http://schemas.microsoft.com/office/drawing/2014/main" id="{EF1A1F1B-F3FA-809F-AEF9-5697F7A7B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8166" y="3750592"/>
            <a:ext cx="436096" cy="9278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88C2A4A-B633-5C7B-A3D0-00EA71D5F246}"/>
              </a:ext>
            </a:extLst>
          </p:cNvPr>
          <p:cNvSpPr txBox="1"/>
          <p:nvPr/>
        </p:nvSpPr>
        <p:spPr>
          <a:xfrm>
            <a:off x="6899646" y="1612766"/>
            <a:ext cx="2189395" cy="1289946"/>
          </a:xfrm>
          <a:prstGeom prst="rect">
            <a:avLst/>
          </a:prstGeom>
          <a:solidFill>
            <a:srgbClr val="FFFFFF"/>
          </a:solidFill>
          <a:ln>
            <a:solidFill>
              <a:schemeClr val="tx1"/>
            </a:solidFill>
          </a:ln>
        </p:spPr>
        <p:txBody>
          <a:bodyPr vert="horz" wrap="square" lIns="0" tIns="0" rIns="0" bIns="0" rtlCol="0" anchor="t" anchorCtr="0">
            <a:noAutofit/>
          </a:bodyPr>
          <a:lstStyle/>
          <a:p>
            <a:pPr algn="ctr"/>
            <a:r>
              <a:rPr lang="en-US" sz="2000" dirty="0"/>
              <a:t>Has complications from abortion; receives care in a facility</a:t>
            </a:r>
          </a:p>
        </p:txBody>
      </p:sp>
      <p:cxnSp>
        <p:nvCxnSpPr>
          <p:cNvPr id="16" name="Straight Arrow Connector 15">
            <a:extLst>
              <a:ext uri="{FF2B5EF4-FFF2-40B4-BE49-F238E27FC236}">
                <a16:creationId xmlns:a16="http://schemas.microsoft.com/office/drawing/2014/main" id="{6E80E281-B17C-2694-644B-E474B230F832}"/>
              </a:ext>
            </a:extLst>
          </p:cNvPr>
          <p:cNvCxnSpPr>
            <a:cxnSpLocks/>
          </p:cNvCxnSpPr>
          <p:nvPr/>
        </p:nvCxnSpPr>
        <p:spPr>
          <a:xfrm flipH="1" flipV="1">
            <a:off x="7364320" y="4160988"/>
            <a:ext cx="1164028" cy="517468"/>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8DE4ECC-76C9-2644-88F5-89F4A27699FA}"/>
              </a:ext>
            </a:extLst>
          </p:cNvPr>
          <p:cNvCxnSpPr>
            <a:cxnSpLocks/>
          </p:cNvCxnSpPr>
          <p:nvPr/>
        </p:nvCxnSpPr>
        <p:spPr>
          <a:xfrm flipV="1">
            <a:off x="4116994" y="4318074"/>
            <a:ext cx="767224" cy="254230"/>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BDB72B1-F1BC-B47D-4D62-0AB427CFD051}"/>
              </a:ext>
            </a:extLst>
          </p:cNvPr>
          <p:cNvCxnSpPr>
            <a:cxnSpLocks/>
          </p:cNvCxnSpPr>
          <p:nvPr/>
        </p:nvCxnSpPr>
        <p:spPr>
          <a:xfrm flipH="1">
            <a:off x="6192051" y="2282104"/>
            <a:ext cx="870602" cy="344177"/>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1925F94B-D1D0-08F1-3A55-06394D1F2EFC}"/>
              </a:ext>
            </a:extLst>
          </p:cNvPr>
          <p:cNvPicPr/>
          <p:nvPr/>
        </p:nvPicPr>
        <p:blipFill rotWithShape="1">
          <a:blip r:embed="rId3"/>
          <a:srcRect l="77368" t="48800" b="39466"/>
          <a:stretch/>
        </p:blipFill>
        <p:spPr bwMode="auto">
          <a:xfrm>
            <a:off x="2612395" y="3726129"/>
            <a:ext cx="1670981" cy="480695"/>
          </a:xfrm>
          <a:prstGeom prst="rect">
            <a:avLst/>
          </a:prstGeom>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6074F0CF-1E5E-43C3-303E-9C91B8384279}"/>
              </a:ext>
            </a:extLst>
          </p:cNvPr>
          <p:cNvSpPr txBox="1"/>
          <p:nvPr/>
        </p:nvSpPr>
        <p:spPr>
          <a:xfrm>
            <a:off x="6860748" y="4987761"/>
            <a:ext cx="1959594" cy="1052425"/>
          </a:xfrm>
          <a:prstGeom prst="rect">
            <a:avLst/>
          </a:prstGeom>
          <a:solidFill>
            <a:srgbClr val="FFFFFF"/>
          </a:solidFill>
        </p:spPr>
        <p:txBody>
          <a:bodyPr vert="horz" wrap="square" lIns="0" tIns="0" rIns="0" bIns="0" rtlCol="0" anchor="t" anchorCtr="0">
            <a:noAutofit/>
          </a:bodyPr>
          <a:lstStyle/>
          <a:p>
            <a:pPr algn="ctr"/>
            <a:r>
              <a:rPr lang="en-US" sz="2000" dirty="0"/>
              <a:t>Has no complications from abortion</a:t>
            </a:r>
          </a:p>
        </p:txBody>
      </p:sp>
      <p:sp>
        <p:nvSpPr>
          <p:cNvPr id="21" name="TextBox 20">
            <a:extLst>
              <a:ext uri="{FF2B5EF4-FFF2-40B4-BE49-F238E27FC236}">
                <a16:creationId xmlns:a16="http://schemas.microsoft.com/office/drawing/2014/main" id="{32B94DB3-C45E-9992-27CF-9EEFAFBD76DE}"/>
              </a:ext>
            </a:extLst>
          </p:cNvPr>
          <p:cNvSpPr txBox="1"/>
          <p:nvPr/>
        </p:nvSpPr>
        <p:spPr>
          <a:xfrm>
            <a:off x="2211230" y="4091609"/>
            <a:ext cx="1949887" cy="927864"/>
          </a:xfrm>
          <a:prstGeom prst="rect">
            <a:avLst/>
          </a:prstGeom>
          <a:solidFill>
            <a:srgbClr val="FFFFFF"/>
          </a:solidFill>
        </p:spPr>
        <p:txBody>
          <a:bodyPr vert="horz" wrap="square" lIns="0" tIns="0" rIns="0" bIns="0" rtlCol="0" anchor="t" anchorCtr="0">
            <a:noAutofit/>
          </a:bodyPr>
          <a:lstStyle/>
          <a:p>
            <a:pPr algn="ctr"/>
            <a:r>
              <a:rPr lang="en-US" sz="2000" dirty="0"/>
              <a:t>Has complications from abortion that go untreated</a:t>
            </a:r>
          </a:p>
        </p:txBody>
      </p:sp>
      <p:sp>
        <p:nvSpPr>
          <p:cNvPr id="22" name="Right Brace 21">
            <a:extLst>
              <a:ext uri="{FF2B5EF4-FFF2-40B4-BE49-F238E27FC236}">
                <a16:creationId xmlns:a16="http://schemas.microsoft.com/office/drawing/2014/main" id="{B1345839-8850-D4FF-449C-48B1A789D70C}"/>
              </a:ext>
            </a:extLst>
          </p:cNvPr>
          <p:cNvSpPr/>
          <p:nvPr/>
        </p:nvSpPr>
        <p:spPr>
          <a:xfrm>
            <a:off x="9060649" y="1571596"/>
            <a:ext cx="436096" cy="144123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ectangle 22">
            <a:extLst>
              <a:ext uri="{FF2B5EF4-FFF2-40B4-BE49-F238E27FC236}">
                <a16:creationId xmlns:a16="http://schemas.microsoft.com/office/drawing/2014/main" id="{A1F01E66-D867-5666-3896-E42440853AF9}"/>
              </a:ext>
            </a:extLst>
          </p:cNvPr>
          <p:cNvSpPr/>
          <p:nvPr/>
        </p:nvSpPr>
        <p:spPr>
          <a:xfrm>
            <a:off x="9496746" y="1606189"/>
            <a:ext cx="1427966" cy="124972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rPr>
              <a:t>PMS data is on these women</a:t>
            </a:r>
          </a:p>
        </p:txBody>
      </p:sp>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027083" y="646710"/>
            <a:ext cx="7601415" cy="657457"/>
          </a:xfrm>
        </p:spPr>
        <p:txBody>
          <a:bodyPr/>
          <a:lstStyle/>
          <a:p>
            <a:r>
              <a:rPr lang="en-US" dirty="0"/>
              <a:t>Which women does the PMS capture?</a:t>
            </a:r>
          </a:p>
        </p:txBody>
      </p:sp>
    </p:spTree>
    <p:extLst>
      <p:ext uri="{BB962C8B-B14F-4D97-AF65-F5344CB8AC3E}">
        <p14:creationId xmlns:p14="http://schemas.microsoft.com/office/powerpoint/2010/main" val="306198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PMS Aims and Objectives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p:txBody>
          <a:bodyPr/>
          <a:lstStyle/>
          <a:p>
            <a:pPr>
              <a:spcAft>
                <a:spcPts val="600"/>
              </a:spcAft>
            </a:pPr>
            <a:r>
              <a:rPr lang="en-US" sz="2000" b="0" dirty="0"/>
              <a:t>To assess the frequency of abortion-related complications</a:t>
            </a:r>
          </a:p>
          <a:p>
            <a:pPr>
              <a:spcAft>
                <a:spcPts val="600"/>
              </a:spcAft>
            </a:pPr>
            <a:r>
              <a:rPr lang="en-US" sz="2000" b="0" dirty="0"/>
              <a:t>To provide detailed data on the severity of complications</a:t>
            </a:r>
          </a:p>
          <a:p>
            <a:pPr>
              <a:spcAft>
                <a:spcPts val="600"/>
              </a:spcAft>
            </a:pPr>
            <a:r>
              <a:rPr lang="en-US" sz="2000" b="0" dirty="0"/>
              <a:t>To provide detailed data on the clinical care women receive</a:t>
            </a:r>
          </a:p>
          <a:p>
            <a:pPr>
              <a:spcAft>
                <a:spcPts val="600"/>
              </a:spcAft>
            </a:pPr>
            <a:r>
              <a:rPr lang="en-US" sz="2000" b="0" dirty="0"/>
              <a:t>To assess the factors associated with varying severity of complications</a:t>
            </a:r>
          </a:p>
          <a:p>
            <a:pPr>
              <a:spcAft>
                <a:spcPts val="600"/>
              </a:spcAft>
            </a:pPr>
            <a:r>
              <a:rPr lang="en-US" sz="2000" b="0" dirty="0"/>
              <a:t>To explore the experiences of care for women receiving PAC</a:t>
            </a:r>
          </a:p>
          <a:p>
            <a:pPr>
              <a:spcAft>
                <a:spcPts val="600"/>
              </a:spcAft>
            </a:pPr>
            <a:r>
              <a:rPr lang="en-US" sz="2000" b="0" dirty="0"/>
              <a:t>It can provide data for detailed costing studies</a:t>
            </a:r>
          </a:p>
          <a:p>
            <a:pPr marL="0" indent="0">
              <a:spcAft>
                <a:spcPts val="600"/>
              </a:spcAft>
              <a:buNone/>
            </a:pPr>
            <a:endParaRPr lang="en-US" sz="2000" b="0" dirty="0"/>
          </a:p>
        </p:txBody>
      </p:sp>
    </p:spTree>
    <p:extLst>
      <p:ext uri="{BB962C8B-B14F-4D97-AF65-F5344CB8AC3E}">
        <p14:creationId xmlns:p14="http://schemas.microsoft.com/office/powerpoint/2010/main" val="36114878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lnSpc>
                <a:spcPct val="90000"/>
              </a:lnSpc>
            </a:pPr>
            <a:r>
              <a:rPr lang="en-US" sz="3300" kern="1200">
                <a:solidFill>
                  <a:srgbClr val="FFFFFF"/>
                </a:solidFill>
                <a:latin typeface="+mj-lt"/>
                <a:ea typeface="+mj-ea"/>
                <a:cs typeface="+mj-cs"/>
              </a:rPr>
              <a:t>Abortion-Related Complications</a:t>
            </a:r>
          </a:p>
        </p:txBody>
      </p:sp>
      <p:pic>
        <p:nvPicPr>
          <p:cNvPr id="6" name="Picture 5">
            <a:extLst>
              <a:ext uri="{FF2B5EF4-FFF2-40B4-BE49-F238E27FC236}">
                <a16:creationId xmlns:a16="http://schemas.microsoft.com/office/drawing/2014/main" id="{38154BEB-FBF3-686E-6840-8EEFE51BBE43}"/>
              </a:ext>
            </a:extLst>
          </p:cNvPr>
          <p:cNvPicPr>
            <a:picLocks noChangeAspect="1"/>
          </p:cNvPicPr>
          <p:nvPr/>
        </p:nvPicPr>
        <p:blipFill>
          <a:blip r:embed="rId3"/>
          <a:stretch>
            <a:fillRect/>
          </a:stretch>
        </p:blipFill>
        <p:spPr>
          <a:xfrm>
            <a:off x="4777316" y="868122"/>
            <a:ext cx="6780700" cy="5119427"/>
          </a:xfrm>
          <a:prstGeom prst="rect">
            <a:avLst/>
          </a:prstGeom>
        </p:spPr>
      </p:pic>
    </p:spTree>
    <p:extLst>
      <p:ext uri="{BB962C8B-B14F-4D97-AF65-F5344CB8AC3E}">
        <p14:creationId xmlns:p14="http://schemas.microsoft.com/office/powerpoint/2010/main" val="1214170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lnSpc>
                <a:spcPct val="90000"/>
              </a:lnSpc>
            </a:pPr>
            <a:r>
              <a:rPr lang="en-US" sz="3300" dirty="0">
                <a:solidFill>
                  <a:srgbClr val="FFFFFF"/>
                </a:solidFill>
                <a:latin typeface="+mj-lt"/>
                <a:cs typeface="+mj-cs"/>
              </a:rPr>
              <a:t>Severity Classifications</a:t>
            </a:r>
            <a:endParaRPr lang="en-US" sz="3300" kern="1200" dirty="0">
              <a:solidFill>
                <a:srgbClr val="FFFFFF"/>
              </a:solidFill>
              <a:latin typeface="+mj-lt"/>
              <a:ea typeface="+mj-ea"/>
              <a:cs typeface="+mj-cs"/>
            </a:endParaRPr>
          </a:p>
        </p:txBody>
      </p:sp>
      <p:sp>
        <p:nvSpPr>
          <p:cNvPr id="5" name="Content Placeholder 1">
            <a:extLst>
              <a:ext uri="{FF2B5EF4-FFF2-40B4-BE49-F238E27FC236}">
                <a16:creationId xmlns:a16="http://schemas.microsoft.com/office/drawing/2014/main" id="{D658E889-9E12-5644-7564-54854CFB4E4A}"/>
              </a:ext>
            </a:extLst>
          </p:cNvPr>
          <p:cNvSpPr>
            <a:spLocks noGrp="1"/>
          </p:cNvSpPr>
          <p:nvPr>
            <p:ph idx="1"/>
          </p:nvPr>
        </p:nvSpPr>
        <p:spPr>
          <a:xfrm>
            <a:off x="4856398" y="1801998"/>
            <a:ext cx="6084872" cy="4270572"/>
          </a:xfrm>
        </p:spPr>
        <p:txBody>
          <a:bodyPr numCol="1"/>
          <a:lstStyle/>
          <a:p>
            <a:r>
              <a:rPr lang="en-US" sz="1800" b="0" dirty="0"/>
              <a:t>Severity classifications are mutually exclusive</a:t>
            </a:r>
          </a:p>
          <a:p>
            <a:r>
              <a:rPr lang="en-US" sz="1800" b="0" dirty="0"/>
              <a:t>Women are classified into the highest level of severity for which they met the criteria</a:t>
            </a:r>
          </a:p>
          <a:p>
            <a:r>
              <a:rPr lang="en-US" sz="1800" b="0" dirty="0"/>
              <a:t>There is a need to coordinate with clinicians within the health system to determine the feasibility of using all of these criteria or making reasonable adaptations based on the capacity of the health system, the current content  and quality of clinical records, and the burden to clinical data collectors</a:t>
            </a:r>
          </a:p>
        </p:txBody>
      </p:sp>
    </p:spTree>
    <p:extLst>
      <p:ext uri="{BB962C8B-B14F-4D97-AF65-F5344CB8AC3E}">
        <p14:creationId xmlns:p14="http://schemas.microsoft.com/office/powerpoint/2010/main" val="1530064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Prospective Morbidity Survey (PMS)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p:txBody>
          <a:bodyPr/>
          <a:lstStyle/>
          <a:p>
            <a:pPr marL="0" indent="0">
              <a:spcAft>
                <a:spcPts val="600"/>
              </a:spcAft>
              <a:buNone/>
            </a:pPr>
            <a:r>
              <a:rPr lang="en-US" sz="2000" b="0" u="sng" dirty="0"/>
              <a:t>Inclusion criteria: </a:t>
            </a:r>
          </a:p>
          <a:p>
            <a:pPr marL="342900" indent="-342900">
              <a:spcAft>
                <a:spcPts val="600"/>
              </a:spcAft>
              <a:buFont typeface="+mj-lt"/>
              <a:buAutoNum type="arabicPeriod"/>
            </a:pPr>
            <a:r>
              <a:rPr lang="en-US" sz="2000" b="0" dirty="0"/>
              <a:t>Women admitted for abortion-related complications.</a:t>
            </a:r>
          </a:p>
          <a:p>
            <a:pPr marL="457200" lvl="2" indent="0">
              <a:spcAft>
                <a:spcPts val="600"/>
              </a:spcAft>
              <a:buNone/>
            </a:pPr>
            <a:r>
              <a:rPr lang="en-US" sz="2000" b="0" u="sng" dirty="0"/>
              <a:t>Any hospitalizations </a:t>
            </a:r>
            <a:r>
              <a:rPr lang="en-US" sz="2000" b="0" dirty="0"/>
              <a:t>resulting from (1) miscarriage/spontaneous or (2) induced abortion including (3) missed, (4) inevitable, (4) incomplete, (5) complete and (6) septic abortion whatever the abortion type (induced or spontaneous) and the severity (up to near-miss and death) at up to 28 weeks of gestation</a:t>
            </a:r>
            <a:endParaRPr lang="en-US" sz="2000" b="0" u="sng" dirty="0"/>
          </a:p>
        </p:txBody>
      </p:sp>
    </p:spTree>
    <p:extLst>
      <p:ext uri="{BB962C8B-B14F-4D97-AF65-F5344CB8AC3E}">
        <p14:creationId xmlns:p14="http://schemas.microsoft.com/office/powerpoint/2010/main" val="289577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Abortion Research Methodologies:</a:t>
            </a:r>
          </a:p>
          <a:p>
            <a:r>
              <a:rPr lang="en-US" dirty="0"/>
              <a:t>Methods to study abortion incidence</a:t>
            </a:r>
          </a:p>
        </p:txBody>
      </p:sp>
    </p:spTree>
    <p:extLst>
      <p:ext uri="{BB962C8B-B14F-4D97-AF65-F5344CB8AC3E}">
        <p14:creationId xmlns:p14="http://schemas.microsoft.com/office/powerpoint/2010/main" val="42608235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PMS Case Tracking Form</a:t>
            </a:r>
          </a:p>
        </p:txBody>
      </p:sp>
      <p:pic>
        <p:nvPicPr>
          <p:cNvPr id="5" name="Picture 4">
            <a:extLst>
              <a:ext uri="{FF2B5EF4-FFF2-40B4-BE49-F238E27FC236}">
                <a16:creationId xmlns:a16="http://schemas.microsoft.com/office/drawing/2014/main" id="{FCF99086-ADA3-0D08-2898-32437B9463BD}"/>
              </a:ext>
            </a:extLst>
          </p:cNvPr>
          <p:cNvPicPr>
            <a:picLocks noChangeAspect="1"/>
          </p:cNvPicPr>
          <p:nvPr/>
        </p:nvPicPr>
        <p:blipFill>
          <a:blip r:embed="rId3"/>
          <a:stretch>
            <a:fillRect/>
          </a:stretch>
        </p:blipFill>
        <p:spPr>
          <a:xfrm>
            <a:off x="2065789" y="1719761"/>
            <a:ext cx="7898019" cy="4777386"/>
          </a:xfrm>
          <a:prstGeom prst="rect">
            <a:avLst/>
          </a:prstGeom>
        </p:spPr>
      </p:pic>
    </p:spTree>
    <p:extLst>
      <p:ext uri="{BB962C8B-B14F-4D97-AF65-F5344CB8AC3E}">
        <p14:creationId xmlns:p14="http://schemas.microsoft.com/office/powerpoint/2010/main" val="41484290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1749459" y="719859"/>
            <a:ext cx="7601415" cy="657457"/>
          </a:xfrm>
        </p:spPr>
        <p:txBody>
          <a:bodyPr/>
          <a:lstStyle/>
          <a:p>
            <a:r>
              <a:rPr lang="en-US" dirty="0"/>
              <a:t>PMS Data Collection</a:t>
            </a:r>
          </a:p>
        </p:txBody>
      </p:sp>
      <p:pic>
        <p:nvPicPr>
          <p:cNvPr id="3" name="Picture 2">
            <a:extLst>
              <a:ext uri="{FF2B5EF4-FFF2-40B4-BE49-F238E27FC236}">
                <a16:creationId xmlns:a16="http://schemas.microsoft.com/office/drawing/2014/main" id="{7DBEC76D-56C3-C448-EBD8-05B3B0920974}"/>
              </a:ext>
            </a:extLst>
          </p:cNvPr>
          <p:cNvPicPr>
            <a:picLocks noChangeAspect="1"/>
          </p:cNvPicPr>
          <p:nvPr/>
        </p:nvPicPr>
        <p:blipFill>
          <a:blip r:embed="rId3"/>
          <a:stretch>
            <a:fillRect/>
          </a:stretch>
        </p:blipFill>
        <p:spPr>
          <a:xfrm>
            <a:off x="264940" y="1377316"/>
            <a:ext cx="4117472" cy="5122417"/>
          </a:xfrm>
          <a:prstGeom prst="rect">
            <a:avLst/>
          </a:prstGeom>
        </p:spPr>
      </p:pic>
      <p:pic>
        <p:nvPicPr>
          <p:cNvPr id="5" name="Picture 4">
            <a:extLst>
              <a:ext uri="{FF2B5EF4-FFF2-40B4-BE49-F238E27FC236}">
                <a16:creationId xmlns:a16="http://schemas.microsoft.com/office/drawing/2014/main" id="{E23DFE51-11B9-5F2C-323E-3F2751A01BA3}"/>
              </a:ext>
            </a:extLst>
          </p:cNvPr>
          <p:cNvPicPr>
            <a:picLocks noChangeAspect="1"/>
          </p:cNvPicPr>
          <p:nvPr/>
        </p:nvPicPr>
        <p:blipFill>
          <a:blip r:embed="rId4"/>
          <a:stretch>
            <a:fillRect/>
          </a:stretch>
        </p:blipFill>
        <p:spPr>
          <a:xfrm>
            <a:off x="4246893" y="1242991"/>
            <a:ext cx="7295304" cy="5256742"/>
          </a:xfrm>
          <a:prstGeom prst="rect">
            <a:avLst/>
          </a:prstGeom>
        </p:spPr>
      </p:pic>
    </p:spTree>
    <p:extLst>
      <p:ext uri="{BB962C8B-B14F-4D97-AF65-F5344CB8AC3E}">
        <p14:creationId xmlns:p14="http://schemas.microsoft.com/office/powerpoint/2010/main" val="337721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961597"/>
            <a:ext cx="7601415" cy="657457"/>
          </a:xfrm>
        </p:spPr>
        <p:txBody>
          <a:bodyPr/>
          <a:lstStyle/>
          <a:p>
            <a:r>
              <a:rPr lang="en-US" dirty="0"/>
              <a:t>PMS Data Collection: Additional Information Required</a:t>
            </a:r>
          </a:p>
        </p:txBody>
      </p:sp>
      <p:sp>
        <p:nvSpPr>
          <p:cNvPr id="5" name="Content Placeholder 4">
            <a:extLst>
              <a:ext uri="{FF2B5EF4-FFF2-40B4-BE49-F238E27FC236}">
                <a16:creationId xmlns:a16="http://schemas.microsoft.com/office/drawing/2014/main" id="{CF2E5013-A78B-AEAD-D6AA-76C1AA39DC69}"/>
              </a:ext>
            </a:extLst>
          </p:cNvPr>
          <p:cNvSpPr>
            <a:spLocks noGrp="1"/>
          </p:cNvSpPr>
          <p:nvPr>
            <p:ph idx="1"/>
          </p:nvPr>
        </p:nvSpPr>
        <p:spPr/>
        <p:txBody>
          <a:bodyPr/>
          <a:lstStyle/>
          <a:p>
            <a:r>
              <a:rPr lang="en-US" dirty="0"/>
              <a:t>Total number of obstetric and gynecological admissions for the duration of data collection</a:t>
            </a:r>
          </a:p>
          <a:p>
            <a:r>
              <a:rPr lang="en-US" dirty="0"/>
              <a:t>Total number of deliveries and live births for the duration of data collection</a:t>
            </a:r>
          </a:p>
          <a:p>
            <a:r>
              <a:rPr lang="en-US" dirty="0"/>
              <a:t>Total number of maternal deaths recorded within the hospital HMIS for the duration of data collection</a:t>
            </a:r>
          </a:p>
          <a:p>
            <a:r>
              <a:rPr lang="en-US" dirty="0"/>
              <a:t>Number of women seen in facility with a diagnosis of abortion (except threatened abortion), who don't have a medical record (patient file).</a:t>
            </a:r>
          </a:p>
          <a:p>
            <a:endParaRPr lang="en-US" dirty="0"/>
          </a:p>
        </p:txBody>
      </p:sp>
    </p:spTree>
    <p:extLst>
      <p:ext uri="{BB962C8B-B14F-4D97-AF65-F5344CB8AC3E}">
        <p14:creationId xmlns:p14="http://schemas.microsoft.com/office/powerpoint/2010/main" val="3242438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551399" y="1186180"/>
            <a:ext cx="7601415" cy="657457"/>
          </a:xfrm>
        </p:spPr>
        <p:txBody>
          <a:bodyPr/>
          <a:lstStyle/>
          <a:p>
            <a:r>
              <a:rPr lang="en-US" dirty="0"/>
              <a:t>The PMS can help answer questions such as:</a:t>
            </a:r>
          </a:p>
        </p:txBody>
      </p:sp>
      <p:sp>
        <p:nvSpPr>
          <p:cNvPr id="8" name="Hexagon 7">
            <a:extLst>
              <a:ext uri="{FF2B5EF4-FFF2-40B4-BE49-F238E27FC236}">
                <a16:creationId xmlns:a16="http://schemas.microsoft.com/office/drawing/2014/main" id="{E82149E8-C1EE-269D-0616-183E7012E1A0}"/>
              </a:ext>
            </a:extLst>
          </p:cNvPr>
          <p:cNvSpPr/>
          <p:nvPr/>
        </p:nvSpPr>
        <p:spPr>
          <a:xfrm>
            <a:off x="7101841" y="1902057"/>
            <a:ext cx="3406138" cy="2662323"/>
          </a:xfrm>
          <a:prstGeom prst="hexagon">
            <a:avLst>
              <a:gd name="adj" fmla="val 29579"/>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are </a:t>
            </a:r>
            <a:r>
              <a:rPr lang="en-US" sz="1800" b="0" dirty="0"/>
              <a:t>the factors associated with varying severity of complications?</a:t>
            </a:r>
          </a:p>
        </p:txBody>
      </p:sp>
      <p:sp>
        <p:nvSpPr>
          <p:cNvPr id="12" name="Hexagon 11">
            <a:extLst>
              <a:ext uri="{FF2B5EF4-FFF2-40B4-BE49-F238E27FC236}">
                <a16:creationId xmlns:a16="http://schemas.microsoft.com/office/drawing/2014/main" id="{607F00AC-A646-4C3C-D6E0-E6024263CC12}"/>
              </a:ext>
            </a:extLst>
          </p:cNvPr>
          <p:cNvSpPr/>
          <p:nvPr/>
        </p:nvSpPr>
        <p:spPr>
          <a:xfrm>
            <a:off x="1527809" y="1902057"/>
            <a:ext cx="3406138" cy="2662323"/>
          </a:xfrm>
          <a:prstGeom prst="hexagon">
            <a:avLst>
              <a:gd name="adj" fmla="val 29579"/>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What is the distribution of severe and near-miss abortion complications in this region/country?</a:t>
            </a:r>
          </a:p>
        </p:txBody>
      </p:sp>
      <p:sp>
        <p:nvSpPr>
          <p:cNvPr id="13" name="Hexagon 12">
            <a:extLst>
              <a:ext uri="{FF2B5EF4-FFF2-40B4-BE49-F238E27FC236}">
                <a16:creationId xmlns:a16="http://schemas.microsoft.com/office/drawing/2014/main" id="{8DEE2E7C-341D-99A7-7B45-70FB11D43AEA}"/>
              </a:ext>
            </a:extLst>
          </p:cNvPr>
          <p:cNvSpPr/>
          <p:nvPr/>
        </p:nvSpPr>
        <p:spPr>
          <a:xfrm>
            <a:off x="4314825" y="3301798"/>
            <a:ext cx="3406138" cy="2662323"/>
          </a:xfrm>
          <a:prstGeom prst="hexagon">
            <a:avLst>
              <a:gd name="adj" fmla="val 29579"/>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What are women’s pathways to abortion care? What delays do they experience in accessing abortion care?</a:t>
            </a:r>
          </a:p>
        </p:txBody>
      </p:sp>
    </p:spTree>
    <p:extLst>
      <p:ext uri="{BB962C8B-B14F-4D97-AF65-F5344CB8AC3E}">
        <p14:creationId xmlns:p14="http://schemas.microsoft.com/office/powerpoint/2010/main" val="372868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PMS Sampling Considerations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836367"/>
            <a:ext cx="7601415" cy="2924407"/>
          </a:xfrm>
        </p:spPr>
        <p:txBody>
          <a:bodyPr/>
          <a:lstStyle/>
          <a:p>
            <a:r>
              <a:rPr lang="en-US" dirty="0"/>
              <a:t>Facilities with the capacity to provide post-abortion care (preferably those with enough cases to provide useful data over 28 days)</a:t>
            </a:r>
          </a:p>
          <a:p>
            <a:pPr lvl="1"/>
            <a:r>
              <a:rPr lang="en-US" dirty="0"/>
              <a:t>In a </a:t>
            </a:r>
            <a:r>
              <a:rPr lang="en-US" b="1" dirty="0"/>
              <a:t>smaller country </a:t>
            </a:r>
            <a:r>
              <a:rPr lang="en-US" dirty="0"/>
              <a:t>or with </a:t>
            </a:r>
            <a:r>
              <a:rPr lang="en-US" b="1" dirty="0"/>
              <a:t>extensive resources </a:t>
            </a:r>
            <a:r>
              <a:rPr lang="en-US" dirty="0"/>
              <a:t>you can use the exact same sample as the HFS accounting for facilities that do not provide post-abortion care in the weights</a:t>
            </a:r>
          </a:p>
          <a:p>
            <a:pPr lvl="1"/>
            <a:r>
              <a:rPr lang="en-US" dirty="0"/>
              <a:t>In a </a:t>
            </a:r>
            <a:r>
              <a:rPr lang="en-US" b="1" dirty="0"/>
              <a:t>larger country </a:t>
            </a:r>
            <a:r>
              <a:rPr lang="en-US" dirty="0"/>
              <a:t>or with </a:t>
            </a:r>
            <a:r>
              <a:rPr lang="en-US" b="1" dirty="0"/>
              <a:t>more constrained resources </a:t>
            </a:r>
            <a:r>
              <a:rPr lang="en-US" dirty="0"/>
              <a:t>you can take a sample of facilities from the HFS sample.</a:t>
            </a:r>
          </a:p>
          <a:p>
            <a:pPr lvl="2"/>
            <a:r>
              <a:rPr lang="en-US" dirty="0"/>
              <a:t>Sampling frame- HFS universe</a:t>
            </a:r>
          </a:p>
          <a:p>
            <a:pPr lvl="2"/>
            <a:r>
              <a:rPr lang="en-US" dirty="0"/>
              <a:t>You can stratify like in HFS- by province and level </a:t>
            </a:r>
          </a:p>
          <a:p>
            <a:pPr lvl="2"/>
            <a:r>
              <a:rPr lang="en-US" dirty="0"/>
              <a:t>Similar to HFS we typically include all large facilities with most cases, randomly sample smaller ones</a:t>
            </a:r>
          </a:p>
          <a:p>
            <a:r>
              <a:rPr lang="en-US" dirty="0"/>
              <a:t>Aim to interview </a:t>
            </a:r>
            <a:r>
              <a:rPr lang="en-US" b="1" u="sng" dirty="0"/>
              <a:t>all PAC patients and their providers</a:t>
            </a:r>
            <a:r>
              <a:rPr lang="en-US" dirty="0"/>
              <a:t>, but very important to track all cases that could not be interviewed or did not consent</a:t>
            </a:r>
          </a:p>
          <a:p>
            <a:pPr eaLnBrk="1" hangingPunct="1"/>
            <a:endParaRPr lang="en-US" dirty="0"/>
          </a:p>
          <a:p>
            <a:pPr eaLnBrk="1" hangingPunct="1"/>
            <a:endParaRPr lang="en-US" dirty="0"/>
          </a:p>
          <a:p>
            <a:pPr eaLnBrk="1" hangingPunct="1"/>
            <a:endParaRPr lang="en-US" dirty="0"/>
          </a:p>
          <a:p>
            <a:pPr lvl="1"/>
            <a:endParaRPr lang="en-US" dirty="0"/>
          </a:p>
          <a:p>
            <a:endParaRPr lang="en-US" sz="18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40520424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PMS Pros and Cons</a:t>
            </a:r>
          </a:p>
        </p:txBody>
      </p:sp>
      <p:graphicFrame>
        <p:nvGraphicFramePr>
          <p:cNvPr id="6" name="Content Placeholder 5">
            <a:extLst>
              <a:ext uri="{FF2B5EF4-FFF2-40B4-BE49-F238E27FC236}">
                <a16:creationId xmlns:a16="http://schemas.microsoft.com/office/drawing/2014/main" id="{926CB0CF-D08A-6816-3BF5-FA2D86E79F42}"/>
              </a:ext>
            </a:extLst>
          </p:cNvPr>
          <p:cNvGraphicFramePr>
            <a:graphicFrameLocks noGrp="1"/>
          </p:cNvGraphicFramePr>
          <p:nvPr>
            <p:ph idx="1"/>
          </p:nvPr>
        </p:nvGraphicFramePr>
        <p:xfrm>
          <a:off x="2947988" y="2116138"/>
          <a:ext cx="7600950" cy="2924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2465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515244" y="543020"/>
            <a:ext cx="7601415" cy="657457"/>
          </a:xfrm>
        </p:spPr>
        <p:txBody>
          <a:bodyPr/>
          <a:lstStyle/>
          <a:p>
            <a:r>
              <a:rPr lang="en-US" dirty="0"/>
              <a:t>PMS Key Papers for Further Study</a:t>
            </a:r>
          </a:p>
        </p:txBody>
      </p:sp>
      <p:pic>
        <p:nvPicPr>
          <p:cNvPr id="7" name="Picture 6">
            <a:extLst>
              <a:ext uri="{FF2B5EF4-FFF2-40B4-BE49-F238E27FC236}">
                <a16:creationId xmlns:a16="http://schemas.microsoft.com/office/drawing/2014/main" id="{496E0159-AEAC-1BAB-2D57-582AF118B4EC}"/>
              </a:ext>
            </a:extLst>
          </p:cNvPr>
          <p:cNvPicPr>
            <a:picLocks noChangeAspect="1"/>
          </p:cNvPicPr>
          <p:nvPr/>
        </p:nvPicPr>
        <p:blipFill>
          <a:blip r:embed="rId3"/>
          <a:stretch>
            <a:fillRect/>
          </a:stretch>
        </p:blipFill>
        <p:spPr>
          <a:xfrm>
            <a:off x="168930" y="1381515"/>
            <a:ext cx="5758904" cy="4489123"/>
          </a:xfrm>
          <a:prstGeom prst="rect">
            <a:avLst/>
          </a:prstGeom>
        </p:spPr>
      </p:pic>
      <p:sp>
        <p:nvSpPr>
          <p:cNvPr id="10" name="TextBox 9">
            <a:extLst>
              <a:ext uri="{FF2B5EF4-FFF2-40B4-BE49-F238E27FC236}">
                <a16:creationId xmlns:a16="http://schemas.microsoft.com/office/drawing/2014/main" id="{04EFEB73-38DC-8DF7-176D-E7DF98AB1FDF}"/>
              </a:ext>
            </a:extLst>
          </p:cNvPr>
          <p:cNvSpPr txBox="1"/>
          <p:nvPr/>
        </p:nvSpPr>
        <p:spPr>
          <a:xfrm>
            <a:off x="325821" y="6043448"/>
            <a:ext cx="5602013" cy="692497"/>
          </a:xfrm>
          <a:prstGeom prst="rect">
            <a:avLst/>
          </a:prstGeom>
          <a:noFill/>
        </p:spPr>
        <p:txBody>
          <a:bodyPr wrap="square" rtlCol="0">
            <a:spAutoFit/>
          </a:bodyPr>
          <a:lstStyle/>
          <a:p>
            <a:r>
              <a:rPr lang="en-US" sz="1300" i="1" dirty="0"/>
              <a:t>Owolabi O, et al. Incidence of maternal near-miss in Kenya in 2018: findings from a nationally representative cross-section study in 54 referral hospitals. Scientific Reports. 2020;10.</a:t>
            </a:r>
          </a:p>
        </p:txBody>
      </p:sp>
      <p:pic>
        <p:nvPicPr>
          <p:cNvPr id="13" name="Picture 12">
            <a:extLst>
              <a:ext uri="{FF2B5EF4-FFF2-40B4-BE49-F238E27FC236}">
                <a16:creationId xmlns:a16="http://schemas.microsoft.com/office/drawing/2014/main" id="{A1D481EE-0352-CEF0-0063-7D630CB14303}"/>
              </a:ext>
            </a:extLst>
          </p:cNvPr>
          <p:cNvPicPr>
            <a:picLocks noChangeAspect="1"/>
          </p:cNvPicPr>
          <p:nvPr/>
        </p:nvPicPr>
        <p:blipFill rotWithShape="1">
          <a:blip r:embed="rId4"/>
          <a:srcRect b="3684"/>
          <a:stretch/>
        </p:blipFill>
        <p:spPr>
          <a:xfrm>
            <a:off x="6264168" y="1352562"/>
            <a:ext cx="4845269" cy="4518076"/>
          </a:xfrm>
          <a:prstGeom prst="rect">
            <a:avLst/>
          </a:prstGeom>
        </p:spPr>
      </p:pic>
      <p:sp>
        <p:nvSpPr>
          <p:cNvPr id="14" name="TextBox 13">
            <a:extLst>
              <a:ext uri="{FF2B5EF4-FFF2-40B4-BE49-F238E27FC236}">
                <a16:creationId xmlns:a16="http://schemas.microsoft.com/office/drawing/2014/main" id="{D4CAFEDC-D92C-E162-4196-1A8E61D7929C}"/>
              </a:ext>
            </a:extLst>
          </p:cNvPr>
          <p:cNvSpPr txBox="1"/>
          <p:nvPr/>
        </p:nvSpPr>
        <p:spPr>
          <a:xfrm>
            <a:off x="5927833" y="6027682"/>
            <a:ext cx="5602013" cy="492443"/>
          </a:xfrm>
          <a:prstGeom prst="rect">
            <a:avLst/>
          </a:prstGeom>
          <a:noFill/>
        </p:spPr>
        <p:txBody>
          <a:bodyPr wrap="square" rtlCol="0">
            <a:spAutoFit/>
          </a:bodyPr>
          <a:lstStyle/>
          <a:p>
            <a:r>
              <a:rPr lang="en-US" sz="1300" i="1" dirty="0" err="1"/>
              <a:t>Madziyire</a:t>
            </a:r>
            <a:r>
              <a:rPr lang="en-US" sz="1300" i="1" dirty="0"/>
              <a:t> MG, et al. Severity and management of postabortion complications among women in Zimbabwe, 2016: a cross-sectional study. BMJ Open. 2018;8.</a:t>
            </a:r>
          </a:p>
        </p:txBody>
      </p:sp>
    </p:spTree>
    <p:extLst>
      <p:ext uri="{BB962C8B-B14F-4D97-AF65-F5344CB8AC3E}">
        <p14:creationId xmlns:p14="http://schemas.microsoft.com/office/powerpoint/2010/main" val="22470998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874077" y="3155703"/>
            <a:ext cx="3855720" cy="4371974"/>
          </a:xfrm>
        </p:spPr>
        <p:txBody>
          <a:bodyPr>
            <a:normAutofit/>
          </a:bodyPr>
          <a:lstStyle/>
          <a:p>
            <a:r>
              <a:rPr lang="en-US" sz="3600" dirty="0">
                <a:solidFill>
                  <a:schemeClr val="tx2"/>
                </a:solidFill>
              </a:rPr>
              <a:t>Discussion</a:t>
            </a:r>
          </a:p>
        </p:txBody>
      </p:sp>
      <p:sp>
        <p:nvSpPr>
          <p:cNvPr id="3" name="Content Placeholder 2">
            <a:extLst>
              <a:ext uri="{FF2B5EF4-FFF2-40B4-BE49-F238E27FC236}">
                <a16:creationId xmlns:a16="http://schemas.microsoft.com/office/drawing/2014/main" id="{C3FEB766-F571-F540-8F8F-AC8FFAD68AA8}"/>
              </a:ext>
            </a:extLst>
          </p:cNvPr>
          <p:cNvSpPr>
            <a:spLocks noGrp="1"/>
          </p:cNvSpPr>
          <p:nvPr>
            <p:ph idx="1"/>
          </p:nvPr>
        </p:nvSpPr>
        <p:spPr>
          <a:xfrm>
            <a:off x="6172200" y="804672"/>
            <a:ext cx="5221224" cy="5230368"/>
          </a:xfrm>
        </p:spPr>
        <p:txBody>
          <a:bodyPr anchor="ctr">
            <a:normAutofit/>
          </a:bodyPr>
          <a:lstStyle/>
          <a:p>
            <a:pPr marL="0" indent="0">
              <a:buNone/>
            </a:pPr>
            <a:r>
              <a:rPr lang="en-US" b="0" i="0" dirty="0">
                <a:solidFill>
                  <a:schemeClr val="tx2"/>
                </a:solidFill>
                <a:effectLst/>
              </a:rPr>
              <a:t>Your colleague recently collaborated on an AICM and has PMS data that they would like to analyze. What research questions would you suggest to your colleague that could be answered using PMS data?</a:t>
            </a:r>
            <a:endParaRPr lang="en-US" dirty="0">
              <a:solidFill>
                <a:schemeClr val="tx2"/>
              </a:solidFill>
            </a:endParaRPr>
          </a:p>
        </p:txBody>
      </p:sp>
    </p:spTree>
    <p:extLst>
      <p:ext uri="{BB962C8B-B14F-4D97-AF65-F5344CB8AC3E}">
        <p14:creationId xmlns:p14="http://schemas.microsoft.com/office/powerpoint/2010/main" val="1587384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Mystery Client Surveys</a:t>
            </a:r>
          </a:p>
        </p:txBody>
      </p:sp>
    </p:spTree>
    <p:extLst>
      <p:ext uri="{BB962C8B-B14F-4D97-AF65-F5344CB8AC3E}">
        <p14:creationId xmlns:p14="http://schemas.microsoft.com/office/powerpoint/2010/main" val="12178294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957404"/>
            <a:ext cx="7601415" cy="657457"/>
          </a:xfrm>
        </p:spPr>
        <p:txBody>
          <a:bodyPr/>
          <a:lstStyle/>
          <a:p>
            <a:r>
              <a:rPr lang="en-US" dirty="0"/>
              <a:t>Mystery Client Surveys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850672"/>
            <a:ext cx="7601415" cy="2924407"/>
          </a:xfrm>
        </p:spPr>
        <p:txBody>
          <a:bodyPr/>
          <a:lstStyle/>
          <a:p>
            <a:r>
              <a:rPr lang="en-US" dirty="0"/>
              <a:t>Mystery clients are trained people who visit or contact facilities/pharmacies/other locations of interest in the assumed role of clients. They often have a series of questions they are required to ask. At the end, they report back on their experience (either through a survey or an interview)</a:t>
            </a:r>
          </a:p>
          <a:p>
            <a:r>
              <a:rPr lang="en-US" dirty="0"/>
              <a:t>In abortion research, mystery clients have been used:</a:t>
            </a:r>
          </a:p>
          <a:p>
            <a:pPr lvl="1"/>
            <a:r>
              <a:rPr lang="en-US" dirty="0"/>
              <a:t>To visit pharmacies and assess availability of medication abortion and pharmacist behavior and knowledge in Zambia</a:t>
            </a:r>
            <a:r>
              <a:rPr lang="en-US" baseline="30000" dirty="0"/>
              <a:t>1</a:t>
            </a:r>
            <a:endParaRPr lang="en-US" dirty="0"/>
          </a:p>
          <a:p>
            <a:pPr lvl="1"/>
            <a:r>
              <a:rPr lang="en-US" dirty="0"/>
              <a:t>To call online abortion medication sellers in Indonesia and attempt to purchase misoprostol</a:t>
            </a:r>
            <a:r>
              <a:rPr lang="en-US" baseline="30000" dirty="0"/>
              <a:t>2</a:t>
            </a:r>
            <a:endParaRPr lang="en-US" dirty="0"/>
          </a:p>
          <a:p>
            <a:pPr lvl="1"/>
            <a:r>
              <a:rPr lang="en-US" dirty="0"/>
              <a:t>To contact abortion facilities in Texas to inquire about facility closure and wait times</a:t>
            </a:r>
            <a:r>
              <a:rPr lang="en-US" baseline="30000" dirty="0"/>
              <a:t>3</a:t>
            </a:r>
            <a:endParaRPr lang="en-US" dirty="0"/>
          </a:p>
          <a:p>
            <a:pPr marL="457200" lvl="1" indent="0">
              <a:buNone/>
            </a:pPr>
            <a:endParaRPr lang="en-US" dirty="0"/>
          </a:p>
        </p:txBody>
      </p:sp>
      <p:sp>
        <p:nvSpPr>
          <p:cNvPr id="3" name="TextBox 2">
            <a:extLst>
              <a:ext uri="{FF2B5EF4-FFF2-40B4-BE49-F238E27FC236}">
                <a16:creationId xmlns:a16="http://schemas.microsoft.com/office/drawing/2014/main" id="{CBAA6D0B-E2E1-7DE2-3E7B-62E122B14B93}"/>
              </a:ext>
            </a:extLst>
          </p:cNvPr>
          <p:cNvSpPr txBox="1"/>
          <p:nvPr/>
        </p:nvSpPr>
        <p:spPr>
          <a:xfrm>
            <a:off x="399393" y="5904158"/>
            <a:ext cx="9932276" cy="707886"/>
          </a:xfrm>
          <a:prstGeom prst="rect">
            <a:avLst/>
          </a:prstGeom>
          <a:noFill/>
        </p:spPr>
        <p:txBody>
          <a:bodyPr wrap="square" rtlCol="0">
            <a:spAutoFit/>
          </a:bodyPr>
          <a:lstStyle/>
          <a:p>
            <a:r>
              <a:rPr lang="en-US" sz="1000" baseline="30000" dirty="0"/>
              <a:t>1 </a:t>
            </a:r>
            <a:r>
              <a:rPr lang="en-US" sz="1000" i="0" dirty="0">
                <a:effectLst/>
                <a:latin typeface="Arial" panose="020B0604020202020204" pitchFamily="34" charset="0"/>
                <a:cs typeface="Arial" panose="020B0604020202020204" pitchFamily="34" charset="0"/>
              </a:rPr>
              <a:t>Hendrickson C, et al. Client–pharmacy worker interactions regarding medical abortion in Zambia in 2009 and 2011. International Journal of Gynecology &amp; Obstetrics. 2016;132(2):214-218</a:t>
            </a:r>
            <a:endParaRPr lang="en-US" sz="1000" dirty="0">
              <a:latin typeface="Arial" panose="020B0604020202020204" pitchFamily="34" charset="0"/>
              <a:cs typeface="Arial" panose="020B0604020202020204" pitchFamily="34" charset="0"/>
            </a:endParaRPr>
          </a:p>
          <a:p>
            <a:r>
              <a:rPr lang="en-US" sz="1000" baseline="30000" dirty="0"/>
              <a:t>2 </a:t>
            </a:r>
            <a:r>
              <a:rPr lang="en-US" sz="1000" i="0" dirty="0">
                <a:effectLst/>
                <a:latin typeface="Arial" panose="020B0604020202020204" pitchFamily="34" charset="0"/>
                <a:cs typeface="Arial" panose="020B0604020202020204" pitchFamily="34" charset="0"/>
              </a:rPr>
              <a:t>Moore AM, et al. Online Abortion Drug Sales in Indonesia: A Quality of Care Assessment. Studies in Family Planning. 2020;51(4):295-308</a:t>
            </a:r>
          </a:p>
          <a:p>
            <a:r>
              <a:rPr lang="en-US" sz="1000" baseline="30000" dirty="0"/>
              <a:t>3 </a:t>
            </a:r>
            <a:r>
              <a:rPr lang="en-US" sz="1000" i="0" dirty="0">
                <a:effectLst/>
                <a:latin typeface="Arial" panose="020B0604020202020204" pitchFamily="34" charset="0"/>
                <a:cs typeface="Arial" panose="020B0604020202020204" pitchFamily="34" charset="0"/>
              </a:rPr>
              <a:t>White K, et al. Change in Second-Trimester Abortion After Implementation of a Restrictive State Law. Obstetrics &amp; Gynecology. 2019;133(4):771-779</a:t>
            </a:r>
          </a:p>
        </p:txBody>
      </p:sp>
    </p:spTree>
    <p:extLst>
      <p:ext uri="{BB962C8B-B14F-4D97-AF65-F5344CB8AC3E}">
        <p14:creationId xmlns:p14="http://schemas.microsoft.com/office/powerpoint/2010/main" val="8510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Abortion Incidence Complications Method (AICM)</a:t>
            </a:r>
          </a:p>
        </p:txBody>
      </p:sp>
    </p:spTree>
    <p:extLst>
      <p:ext uri="{BB962C8B-B14F-4D97-AF65-F5344CB8AC3E}">
        <p14:creationId xmlns:p14="http://schemas.microsoft.com/office/powerpoint/2010/main" val="19319555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551399" y="944942"/>
            <a:ext cx="7601415" cy="657457"/>
          </a:xfrm>
        </p:spPr>
        <p:txBody>
          <a:bodyPr/>
          <a:lstStyle/>
          <a:p>
            <a:r>
              <a:rPr lang="en-US" dirty="0"/>
              <a:t>Mystery Client Surveys can help us answer questions such as:</a:t>
            </a:r>
          </a:p>
        </p:txBody>
      </p:sp>
      <p:sp>
        <p:nvSpPr>
          <p:cNvPr id="8" name="Hexagon 7">
            <a:extLst>
              <a:ext uri="{FF2B5EF4-FFF2-40B4-BE49-F238E27FC236}">
                <a16:creationId xmlns:a16="http://schemas.microsoft.com/office/drawing/2014/main" id="{E82149E8-C1EE-269D-0616-183E7012E1A0}"/>
              </a:ext>
            </a:extLst>
          </p:cNvPr>
          <p:cNvSpPr/>
          <p:nvPr/>
        </p:nvSpPr>
        <p:spPr>
          <a:xfrm>
            <a:off x="7101841" y="1902057"/>
            <a:ext cx="3406138" cy="2662323"/>
          </a:xfrm>
          <a:prstGeom prst="hexagon">
            <a:avLst>
              <a:gd name="adj" fmla="val 29579"/>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What pharmacies provide quality care and information to people seeking a medication abortion?</a:t>
            </a:r>
          </a:p>
        </p:txBody>
      </p:sp>
      <p:sp>
        <p:nvSpPr>
          <p:cNvPr id="12" name="Hexagon 11">
            <a:extLst>
              <a:ext uri="{FF2B5EF4-FFF2-40B4-BE49-F238E27FC236}">
                <a16:creationId xmlns:a16="http://schemas.microsoft.com/office/drawing/2014/main" id="{607F00AC-A646-4C3C-D6E0-E6024263CC12}"/>
              </a:ext>
            </a:extLst>
          </p:cNvPr>
          <p:cNvSpPr/>
          <p:nvPr/>
        </p:nvSpPr>
        <p:spPr>
          <a:xfrm>
            <a:off x="1527809" y="1902057"/>
            <a:ext cx="3406138" cy="2662323"/>
          </a:xfrm>
          <a:prstGeom prst="hexagon">
            <a:avLst>
              <a:gd name="adj" fmla="val 29579"/>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700" dirty="0"/>
              <a:t>How do providers/pharmacists/other populations of interest </a:t>
            </a:r>
            <a:r>
              <a:rPr lang="en-US" sz="1700" i="1" dirty="0"/>
              <a:t>authentically </a:t>
            </a:r>
            <a:r>
              <a:rPr lang="en-US" sz="1700" dirty="0"/>
              <a:t>(without being influenced by the presence of researcher)</a:t>
            </a:r>
            <a:r>
              <a:rPr lang="en-US" sz="1700" i="1" dirty="0"/>
              <a:t> </a:t>
            </a:r>
            <a:r>
              <a:rPr lang="en-US" sz="1700" dirty="0"/>
              <a:t>behave towards abortion clients?</a:t>
            </a:r>
          </a:p>
        </p:txBody>
      </p:sp>
      <p:sp>
        <p:nvSpPr>
          <p:cNvPr id="13" name="Hexagon 12">
            <a:extLst>
              <a:ext uri="{FF2B5EF4-FFF2-40B4-BE49-F238E27FC236}">
                <a16:creationId xmlns:a16="http://schemas.microsoft.com/office/drawing/2014/main" id="{8DEE2E7C-341D-99A7-7B45-70FB11D43AEA}"/>
              </a:ext>
            </a:extLst>
          </p:cNvPr>
          <p:cNvSpPr/>
          <p:nvPr/>
        </p:nvSpPr>
        <p:spPr>
          <a:xfrm>
            <a:off x="4314825" y="3301798"/>
            <a:ext cx="3406138" cy="2662323"/>
          </a:xfrm>
          <a:prstGeom prst="hexagon">
            <a:avLst>
              <a:gd name="adj" fmla="val 29579"/>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Is behavior towards abortion clients related to certain characteristics of interest, such as gestational age or the pregnant person’s age?</a:t>
            </a:r>
          </a:p>
        </p:txBody>
      </p:sp>
    </p:spTree>
    <p:extLst>
      <p:ext uri="{BB962C8B-B14F-4D97-AF65-F5344CB8AC3E}">
        <p14:creationId xmlns:p14="http://schemas.microsoft.com/office/powerpoint/2010/main" val="1380177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1209652"/>
            <a:ext cx="7601415" cy="657457"/>
          </a:xfrm>
        </p:spPr>
        <p:txBody>
          <a:bodyPr/>
          <a:lstStyle/>
          <a:p>
            <a:r>
              <a:rPr lang="en-US" dirty="0"/>
              <a:t>Sampling Considerations for Mystery Client Surveys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2260575"/>
            <a:ext cx="7601415" cy="2924407"/>
          </a:xfrm>
        </p:spPr>
        <p:txBody>
          <a:bodyPr/>
          <a:lstStyle/>
          <a:p>
            <a:r>
              <a:rPr lang="en-US" dirty="0"/>
              <a:t>Listing exercise to understand universe (of pharmacies/online sellers/clinics/etc.) from which you wish to sample</a:t>
            </a:r>
          </a:p>
          <a:p>
            <a:pPr lvl="1"/>
            <a:r>
              <a:rPr lang="en-US" dirty="0"/>
              <a:t>List can be further refined or divided by any characteristics of interest (</a:t>
            </a:r>
            <a:r>
              <a:rPr lang="en-US" dirty="0" err="1"/>
              <a:t>ie</a:t>
            </a:r>
            <a:r>
              <a:rPr lang="en-US" dirty="0"/>
              <a:t>. government-run/public/chain/urban, etc.)</a:t>
            </a:r>
          </a:p>
          <a:p>
            <a:r>
              <a:rPr lang="en-US" dirty="0"/>
              <a:t>Random sampling of universe</a:t>
            </a:r>
          </a:p>
        </p:txBody>
      </p:sp>
    </p:spTree>
    <p:extLst>
      <p:ext uri="{BB962C8B-B14F-4D97-AF65-F5344CB8AC3E}">
        <p14:creationId xmlns:p14="http://schemas.microsoft.com/office/powerpoint/2010/main" val="29266193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Mystery Client Survey Pros and Cons</a:t>
            </a:r>
          </a:p>
        </p:txBody>
      </p:sp>
      <p:graphicFrame>
        <p:nvGraphicFramePr>
          <p:cNvPr id="6" name="Content Placeholder 5">
            <a:extLst>
              <a:ext uri="{FF2B5EF4-FFF2-40B4-BE49-F238E27FC236}">
                <a16:creationId xmlns:a16="http://schemas.microsoft.com/office/drawing/2014/main" id="{926CB0CF-D08A-6816-3BF5-FA2D86E79F42}"/>
              </a:ext>
            </a:extLst>
          </p:cNvPr>
          <p:cNvGraphicFramePr>
            <a:graphicFrameLocks noGrp="1"/>
          </p:cNvGraphicFramePr>
          <p:nvPr>
            <p:ph idx="1"/>
          </p:nvPr>
        </p:nvGraphicFramePr>
        <p:xfrm>
          <a:off x="2947988" y="2116138"/>
          <a:ext cx="7600950" cy="2924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8000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515244" y="543020"/>
            <a:ext cx="7601415" cy="657457"/>
          </a:xfrm>
        </p:spPr>
        <p:txBody>
          <a:bodyPr/>
          <a:lstStyle/>
          <a:p>
            <a:r>
              <a:rPr lang="en-US" dirty="0"/>
              <a:t>Mystery Client Key Papers for Further Study</a:t>
            </a:r>
          </a:p>
        </p:txBody>
      </p:sp>
      <p:sp>
        <p:nvSpPr>
          <p:cNvPr id="10" name="TextBox 9">
            <a:extLst>
              <a:ext uri="{FF2B5EF4-FFF2-40B4-BE49-F238E27FC236}">
                <a16:creationId xmlns:a16="http://schemas.microsoft.com/office/drawing/2014/main" id="{04EFEB73-38DC-8DF7-176D-E7DF98AB1FDF}"/>
              </a:ext>
            </a:extLst>
          </p:cNvPr>
          <p:cNvSpPr txBox="1"/>
          <p:nvPr/>
        </p:nvSpPr>
        <p:spPr>
          <a:xfrm>
            <a:off x="325821" y="6043448"/>
            <a:ext cx="5602013" cy="692497"/>
          </a:xfrm>
          <a:prstGeom prst="rect">
            <a:avLst/>
          </a:prstGeom>
          <a:noFill/>
        </p:spPr>
        <p:txBody>
          <a:bodyPr wrap="square" rtlCol="0">
            <a:spAutoFit/>
          </a:bodyPr>
          <a:lstStyle/>
          <a:p>
            <a:r>
              <a:rPr lang="en-US" sz="1300" i="1" dirty="0"/>
              <a:t>Moore AM, et al. What does informal access to misoprostol in Colombia look like? A mystery client methodology in Bogotá and the Coffee Axis. BMJ Sexual and Reproductive Health. 2020.</a:t>
            </a:r>
          </a:p>
        </p:txBody>
      </p:sp>
      <p:pic>
        <p:nvPicPr>
          <p:cNvPr id="4" name="Picture 3">
            <a:extLst>
              <a:ext uri="{FF2B5EF4-FFF2-40B4-BE49-F238E27FC236}">
                <a16:creationId xmlns:a16="http://schemas.microsoft.com/office/drawing/2014/main" id="{29B69BED-60FC-F237-CB98-D77BEBB26DA2}"/>
              </a:ext>
            </a:extLst>
          </p:cNvPr>
          <p:cNvPicPr>
            <a:picLocks noChangeAspect="1"/>
          </p:cNvPicPr>
          <p:nvPr/>
        </p:nvPicPr>
        <p:blipFill rotWithShape="1">
          <a:blip r:embed="rId3"/>
          <a:srcRect l="4776" b="6940"/>
          <a:stretch/>
        </p:blipFill>
        <p:spPr>
          <a:xfrm>
            <a:off x="647699" y="1088467"/>
            <a:ext cx="5243881" cy="4877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19CEAC51-43DA-B643-B743-4FB42941CB06}"/>
              </a:ext>
            </a:extLst>
          </p:cNvPr>
          <p:cNvPicPr>
            <a:picLocks noChangeAspect="1"/>
          </p:cNvPicPr>
          <p:nvPr/>
        </p:nvPicPr>
        <p:blipFill>
          <a:blip r:embed="rId4"/>
          <a:stretch>
            <a:fillRect/>
          </a:stretch>
        </p:blipFill>
        <p:spPr>
          <a:xfrm>
            <a:off x="6595629" y="1200478"/>
            <a:ext cx="4540541" cy="4726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A17C18F2-FD35-0A8B-8B7A-384C93430E4C}"/>
              </a:ext>
            </a:extLst>
          </p:cNvPr>
          <p:cNvSpPr txBox="1"/>
          <p:nvPr/>
        </p:nvSpPr>
        <p:spPr>
          <a:xfrm>
            <a:off x="6399771" y="6076295"/>
            <a:ext cx="4946409" cy="492443"/>
          </a:xfrm>
          <a:prstGeom prst="rect">
            <a:avLst/>
          </a:prstGeom>
          <a:noFill/>
        </p:spPr>
        <p:txBody>
          <a:bodyPr wrap="square">
            <a:spAutoFit/>
          </a:bodyPr>
          <a:lstStyle/>
          <a:p>
            <a:r>
              <a:rPr lang="en-US" sz="1300" i="1" dirty="0"/>
              <a:t>Moore AM, et al. Online Abortion Drug Sales in Indonesia: A Quality of Care Assessment. Studies in Family Planning. 2020;51(4):295-308</a:t>
            </a:r>
          </a:p>
        </p:txBody>
      </p:sp>
    </p:spTree>
    <p:extLst>
      <p:ext uri="{BB962C8B-B14F-4D97-AF65-F5344CB8AC3E}">
        <p14:creationId xmlns:p14="http://schemas.microsoft.com/office/powerpoint/2010/main" val="27325005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Client Exit Interviews (CEIs)</a:t>
            </a:r>
          </a:p>
        </p:txBody>
      </p:sp>
    </p:spTree>
    <p:extLst>
      <p:ext uri="{BB962C8B-B14F-4D97-AF65-F5344CB8AC3E}">
        <p14:creationId xmlns:p14="http://schemas.microsoft.com/office/powerpoint/2010/main" val="8368327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Client Exit Interviews (CEIs)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p:txBody>
          <a:bodyPr/>
          <a:lstStyle/>
          <a:p>
            <a:r>
              <a:rPr lang="en-US" dirty="0"/>
              <a:t>Client exit interviews are surveys administered to people receiving abortion care after their service. They are similar to the patient PMS in that they are administered directly to abortion clients</a:t>
            </a:r>
          </a:p>
          <a:p>
            <a:r>
              <a:rPr lang="en-US" dirty="0"/>
              <a:t>They are very focused on quality of care, and are often used by facilities and NGOs with the aim of improving abortion care</a:t>
            </a:r>
          </a:p>
          <a:p>
            <a:pPr lvl="1"/>
            <a:r>
              <a:rPr lang="en-US" dirty="0"/>
              <a:t>They can also be used to collect information on the demographics of abortion clients and abortion caseloads</a:t>
            </a:r>
          </a:p>
        </p:txBody>
      </p:sp>
    </p:spTree>
    <p:extLst>
      <p:ext uri="{BB962C8B-B14F-4D97-AF65-F5344CB8AC3E}">
        <p14:creationId xmlns:p14="http://schemas.microsoft.com/office/powerpoint/2010/main" val="34822158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CEIs can help answer questions such as:</a:t>
            </a:r>
          </a:p>
        </p:txBody>
      </p:sp>
      <p:sp>
        <p:nvSpPr>
          <p:cNvPr id="8" name="Hexagon 7">
            <a:extLst>
              <a:ext uri="{FF2B5EF4-FFF2-40B4-BE49-F238E27FC236}">
                <a16:creationId xmlns:a16="http://schemas.microsoft.com/office/drawing/2014/main" id="{E82149E8-C1EE-269D-0616-183E7012E1A0}"/>
              </a:ext>
            </a:extLst>
          </p:cNvPr>
          <p:cNvSpPr/>
          <p:nvPr/>
        </p:nvSpPr>
        <p:spPr>
          <a:xfrm>
            <a:off x="7101841" y="1902057"/>
            <a:ext cx="3406138" cy="2662323"/>
          </a:xfrm>
          <a:prstGeom prst="hexagon">
            <a:avLst>
              <a:gd name="adj" fmla="val 29579"/>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What are the characteristics of people seeking abortion care, and how to they differ by types of facilities/regions/other characteristics of interest?</a:t>
            </a:r>
          </a:p>
        </p:txBody>
      </p:sp>
      <p:sp>
        <p:nvSpPr>
          <p:cNvPr id="12" name="Hexagon 11">
            <a:extLst>
              <a:ext uri="{FF2B5EF4-FFF2-40B4-BE49-F238E27FC236}">
                <a16:creationId xmlns:a16="http://schemas.microsoft.com/office/drawing/2014/main" id="{607F00AC-A646-4C3C-D6E0-E6024263CC12}"/>
              </a:ext>
            </a:extLst>
          </p:cNvPr>
          <p:cNvSpPr/>
          <p:nvPr/>
        </p:nvSpPr>
        <p:spPr>
          <a:xfrm>
            <a:off x="1527809" y="1902057"/>
            <a:ext cx="3406138" cy="2662323"/>
          </a:xfrm>
          <a:prstGeom prst="hexagon">
            <a:avLst>
              <a:gd name="adj" fmla="val 29579"/>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How do abortion clients assess the quality of care they received?</a:t>
            </a:r>
          </a:p>
        </p:txBody>
      </p:sp>
      <p:sp>
        <p:nvSpPr>
          <p:cNvPr id="13" name="Hexagon 12">
            <a:extLst>
              <a:ext uri="{FF2B5EF4-FFF2-40B4-BE49-F238E27FC236}">
                <a16:creationId xmlns:a16="http://schemas.microsoft.com/office/drawing/2014/main" id="{8DEE2E7C-341D-99A7-7B45-70FB11D43AEA}"/>
              </a:ext>
            </a:extLst>
          </p:cNvPr>
          <p:cNvSpPr/>
          <p:nvPr/>
        </p:nvSpPr>
        <p:spPr>
          <a:xfrm>
            <a:off x="4314825" y="3301798"/>
            <a:ext cx="3406138" cy="2662323"/>
          </a:xfrm>
          <a:prstGeom prst="hexagon">
            <a:avLst>
              <a:gd name="adj" fmla="val 29579"/>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Are abortion clients satisfied with their care?</a:t>
            </a:r>
          </a:p>
        </p:txBody>
      </p:sp>
    </p:spTree>
    <p:extLst>
      <p:ext uri="{BB962C8B-B14F-4D97-AF65-F5344CB8AC3E}">
        <p14:creationId xmlns:p14="http://schemas.microsoft.com/office/powerpoint/2010/main" val="2257611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a:xfrm>
            <a:off x="2947639" y="957404"/>
            <a:ext cx="7601415" cy="657457"/>
          </a:xfrm>
        </p:spPr>
        <p:txBody>
          <a:bodyPr/>
          <a:lstStyle/>
          <a:p>
            <a:r>
              <a:rPr lang="en-US" dirty="0"/>
              <a:t>Sampling Considerations for CEIs</a:t>
            </a:r>
          </a:p>
        </p:txBody>
      </p:sp>
      <p:sp>
        <p:nvSpPr>
          <p:cNvPr id="4" name="Content Placeholder 3">
            <a:extLst>
              <a:ext uri="{FF2B5EF4-FFF2-40B4-BE49-F238E27FC236}">
                <a16:creationId xmlns:a16="http://schemas.microsoft.com/office/drawing/2014/main" id="{1490BB22-4CB7-1CE6-8C4B-E7665AC32745}"/>
              </a:ext>
            </a:extLst>
          </p:cNvPr>
          <p:cNvSpPr>
            <a:spLocks noGrp="1"/>
          </p:cNvSpPr>
          <p:nvPr>
            <p:ph idx="1"/>
          </p:nvPr>
        </p:nvSpPr>
        <p:spPr>
          <a:xfrm>
            <a:off x="2947639" y="1850672"/>
            <a:ext cx="7601415" cy="2924407"/>
          </a:xfrm>
        </p:spPr>
        <p:txBody>
          <a:bodyPr/>
          <a:lstStyle/>
          <a:p>
            <a:r>
              <a:rPr lang="en-US" dirty="0"/>
              <a:t>Often conducted to evaluate services provided at certain facilities of interest</a:t>
            </a:r>
          </a:p>
          <a:p>
            <a:pPr lvl="1"/>
            <a:r>
              <a:rPr lang="en-US" dirty="0"/>
              <a:t>Random sampling or sampling 100% of facilities of interest, depending on resources available</a:t>
            </a:r>
          </a:p>
          <a:p>
            <a:r>
              <a:rPr lang="en-US" dirty="0"/>
              <a:t>Target sample size calculated based on caseloads</a:t>
            </a:r>
          </a:p>
          <a:p>
            <a:pPr lvl="1"/>
            <a:r>
              <a:rPr lang="en-US" dirty="0"/>
              <a:t>May require fewer days of data collection at larger facilities and more days of data collection at smaller facilities</a:t>
            </a:r>
          </a:p>
          <a:p>
            <a:endParaRPr lang="en-US" dirty="0"/>
          </a:p>
        </p:txBody>
      </p:sp>
    </p:spTree>
    <p:extLst>
      <p:ext uri="{BB962C8B-B14F-4D97-AF65-F5344CB8AC3E}">
        <p14:creationId xmlns:p14="http://schemas.microsoft.com/office/powerpoint/2010/main" val="17958662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B90B-66BC-D14F-A944-B0BD1D54E443}"/>
              </a:ext>
            </a:extLst>
          </p:cNvPr>
          <p:cNvSpPr>
            <a:spLocks noGrp="1"/>
          </p:cNvSpPr>
          <p:nvPr>
            <p:ph type="title"/>
          </p:nvPr>
        </p:nvSpPr>
        <p:spPr/>
        <p:txBody>
          <a:bodyPr/>
          <a:lstStyle/>
          <a:p>
            <a:r>
              <a:rPr lang="en-US" dirty="0"/>
              <a:t>CEI Pros and Cons</a:t>
            </a:r>
          </a:p>
        </p:txBody>
      </p:sp>
      <p:graphicFrame>
        <p:nvGraphicFramePr>
          <p:cNvPr id="6" name="Content Placeholder 5">
            <a:extLst>
              <a:ext uri="{FF2B5EF4-FFF2-40B4-BE49-F238E27FC236}">
                <a16:creationId xmlns:a16="http://schemas.microsoft.com/office/drawing/2014/main" id="{926CB0CF-D08A-6816-3BF5-FA2D86E79F42}"/>
              </a:ext>
            </a:extLst>
          </p:cNvPr>
          <p:cNvGraphicFramePr>
            <a:graphicFrameLocks noGrp="1"/>
          </p:cNvGraphicFramePr>
          <p:nvPr>
            <p:ph idx="1"/>
          </p:nvPr>
        </p:nvGraphicFramePr>
        <p:xfrm>
          <a:off x="2947988" y="1985878"/>
          <a:ext cx="7601066" cy="3703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4752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0ECD0-66F6-F64B-82FA-70C54203FCB4}"/>
              </a:ext>
            </a:extLst>
          </p:cNvPr>
          <p:cNvSpPr>
            <a:spLocks noGrp="1"/>
          </p:cNvSpPr>
          <p:nvPr>
            <p:ph idx="1"/>
          </p:nvPr>
        </p:nvSpPr>
        <p:spPr/>
        <p:txBody>
          <a:bodyPr/>
          <a:lstStyle/>
          <a:p>
            <a:r>
              <a:rPr lang="en-US" dirty="0"/>
              <a:t>Methods to Study Abortion Experiences and Stigma</a:t>
            </a:r>
          </a:p>
        </p:txBody>
      </p:sp>
    </p:spTree>
    <p:extLst>
      <p:ext uri="{BB962C8B-B14F-4D97-AF65-F5344CB8AC3E}">
        <p14:creationId xmlns:p14="http://schemas.microsoft.com/office/powerpoint/2010/main" val="4240430471"/>
      </p:ext>
    </p:extLst>
  </p:cSld>
  <p:clrMapOvr>
    <a:masterClrMapping/>
  </p:clrMapOvr>
</p:sld>
</file>

<file path=ppt/theme/theme1.xml><?xml version="1.0" encoding="utf-8"?>
<a:theme xmlns:a="http://schemas.openxmlformats.org/drawingml/2006/main" name="Office Theme">
  <a:themeElements>
    <a:clrScheme name="Guttmacher theme">
      <a:dk1>
        <a:srgbClr val="000000"/>
      </a:dk1>
      <a:lt1>
        <a:srgbClr val="FFFFFF"/>
      </a:lt1>
      <a:dk2>
        <a:srgbClr val="44546A"/>
      </a:dk2>
      <a:lt2>
        <a:srgbClr val="E7E6E6"/>
      </a:lt2>
      <a:accent1>
        <a:srgbClr val="0E6779"/>
      </a:accent1>
      <a:accent2>
        <a:srgbClr val="42B7B2"/>
      </a:accent2>
      <a:accent3>
        <a:srgbClr val="6E2896"/>
      </a:accent3>
      <a:accent4>
        <a:srgbClr val="C9DA64"/>
      </a:accent4>
      <a:accent5>
        <a:srgbClr val="89C564"/>
      </a:accent5>
      <a:accent6>
        <a:srgbClr val="9F3C61"/>
      </a:accent6>
      <a:hlink>
        <a:srgbClr val="F3BF15"/>
      </a:hlink>
      <a:folHlink>
        <a:srgbClr val="67666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3D4684EBEF71428482A2ACE64A4231" ma:contentTypeVersion="0" ma:contentTypeDescription="Create a new document." ma:contentTypeScope="" ma:versionID="9acc99509964c72e2aca01ad760a2b6b">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A79E07-27BC-4A0D-A1E9-7F8D3919D139}"/>
</file>

<file path=customXml/itemProps2.xml><?xml version="1.0" encoding="utf-8"?>
<ds:datastoreItem xmlns:ds="http://schemas.openxmlformats.org/officeDocument/2006/customXml" ds:itemID="{DC1F7956-DAC0-441E-AB6E-D3D9CAAC54D2}"/>
</file>

<file path=customXml/itemProps3.xml><?xml version="1.0" encoding="utf-8"?>
<ds:datastoreItem xmlns:ds="http://schemas.openxmlformats.org/officeDocument/2006/customXml" ds:itemID="{4421D998-E5A0-4816-B3E0-D2D645C08FB5}"/>
</file>

<file path=docProps/app.xml><?xml version="1.0" encoding="utf-8"?>
<Properties xmlns="http://schemas.openxmlformats.org/officeDocument/2006/extended-properties" xmlns:vt="http://schemas.openxmlformats.org/officeDocument/2006/docPropsVTypes">
  <Template>Office Theme</Template>
  <TotalTime>24473</TotalTime>
  <Words>10806</Words>
  <Application>Microsoft Office PowerPoint</Application>
  <PresentationFormat>Widescreen</PresentationFormat>
  <Paragraphs>991</Paragraphs>
  <Slides>128</Slides>
  <Notes>118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128</vt:i4>
      </vt:variant>
    </vt:vector>
  </HeadingPairs>
  <TitlesOfParts>
    <vt:vector size="137" baseType="lpstr">
      <vt:lpstr>Arial</vt:lpstr>
      <vt:lpstr>Arial</vt:lpstr>
      <vt:lpstr>Calibri</vt:lpstr>
      <vt:lpstr>Calibri Light</vt:lpstr>
      <vt:lpstr>Cambria Math</vt:lpstr>
      <vt:lpstr>Slack-Lato</vt:lpstr>
      <vt:lpstr>Times New Roman</vt:lpstr>
      <vt:lpstr>Wingdings</vt:lpstr>
      <vt:lpstr>Office Theme</vt:lpstr>
      <vt:lpstr>PowerPoint Presentation</vt:lpstr>
      <vt:lpstr>PowerPoint Presentation</vt:lpstr>
      <vt:lpstr>Why is it important to study abortion?</vt:lpstr>
      <vt:lpstr>Why is it important to study abortion?</vt:lpstr>
      <vt:lpstr>The Impact of Abortion Research on Policy</vt:lpstr>
      <vt:lpstr>Types of questions about abortion we may want to answer</vt:lpstr>
      <vt:lpstr>Brainstorm</vt:lpstr>
      <vt:lpstr>PowerPoint Presentation</vt:lpstr>
      <vt:lpstr>PowerPoint Presentation</vt:lpstr>
      <vt:lpstr>AICM Methodology</vt:lpstr>
      <vt:lpstr>PowerPoint Presentation</vt:lpstr>
      <vt:lpstr>Key Data Collection Instruments</vt:lpstr>
      <vt:lpstr>What is a multiplier?</vt:lpstr>
      <vt:lpstr>PowerPoint Presentation</vt:lpstr>
      <vt:lpstr>Steps in Estimating Abortion Incidence via the AICM</vt:lpstr>
      <vt:lpstr>Step 1. Estimate the number of PAC patients</vt:lpstr>
      <vt:lpstr>Steps in Estimating Abortion Incidence via the AICM</vt:lpstr>
      <vt:lpstr>Step 2. Estimate the number of women treated for complications of induced abortion</vt:lpstr>
      <vt:lpstr>Steps in Estimating Abortion Incidence via the AICM</vt:lpstr>
      <vt:lpstr>Steps in Estimating Abortion Incidence via the AICM</vt:lpstr>
      <vt:lpstr>Step 3. Estimate the number of all abortions</vt:lpstr>
      <vt:lpstr>Steps in Estimating Abortion Incidence via the AICM</vt:lpstr>
      <vt:lpstr>Sampling Considerations</vt:lpstr>
      <vt:lpstr>Pros and Cons of the AICM Methodology</vt:lpstr>
      <vt:lpstr>AICM Evidence from Ethiopia</vt:lpstr>
      <vt:lpstr>Adaptations to the AICM</vt:lpstr>
      <vt:lpstr>Adaptations to the AICM: increased use of misoprostol</vt:lpstr>
      <vt:lpstr>Adaptations to the AICM: mixed legal settings</vt:lpstr>
      <vt:lpstr>Abortion measurement methodologies and tools </vt:lpstr>
      <vt:lpstr>PowerPoint Presentation</vt:lpstr>
      <vt:lpstr>Social Network Based Approaches</vt:lpstr>
      <vt:lpstr>Social Network Based Approaches</vt:lpstr>
      <vt:lpstr>Confidante Method</vt:lpstr>
      <vt:lpstr>Confidante Method</vt:lpstr>
      <vt:lpstr>Confidante Method: determining surrogate sample and homophily</vt:lpstr>
      <vt:lpstr>Assumptions of the Confidante Method</vt:lpstr>
      <vt:lpstr>Confidante Method: Sampling Considerations</vt:lpstr>
      <vt:lpstr>Confidante Method Pros and Cons</vt:lpstr>
      <vt:lpstr>Network Scale-Up Method (NSUM)</vt:lpstr>
      <vt:lpstr>Network Scale-Up Method (NSUM)</vt:lpstr>
      <vt:lpstr>NSUM: determining social network size</vt:lpstr>
      <vt:lpstr>Network scale-up estimate</vt:lpstr>
      <vt:lpstr>The denominator: social network size </vt:lpstr>
      <vt:lpstr>Example: Known Population Approach</vt:lpstr>
      <vt:lpstr>NSUM: Sampling Considerations</vt:lpstr>
      <vt:lpstr>NSUM Pros and Cons</vt:lpstr>
      <vt:lpstr>Measuring abortion using NSUM and Confidante method</vt:lpstr>
      <vt:lpstr>Visibility of abortion in social networks</vt:lpstr>
      <vt:lpstr>Transmission Bias Adjustment</vt:lpstr>
      <vt:lpstr>Transmission Bias Adjustment</vt:lpstr>
      <vt:lpstr>Internal validity checks</vt:lpstr>
      <vt:lpstr>PowerPoint Presentation</vt:lpstr>
      <vt:lpstr>Validation check</vt:lpstr>
      <vt:lpstr>Representativeness: Confidante</vt:lpstr>
      <vt:lpstr>Evidence from Ethiopia: Confidante</vt:lpstr>
      <vt:lpstr>Evidence from Ethiopia: NSUM</vt:lpstr>
      <vt:lpstr>Abortion Incidence Ethiopia</vt:lpstr>
      <vt:lpstr>Validation check: IUD/Implant Use </vt:lpstr>
      <vt:lpstr>Conclusions</vt:lpstr>
      <vt:lpstr>Other Indirect Methods</vt:lpstr>
      <vt:lpstr>Discussion</vt:lpstr>
      <vt:lpstr>PowerPoint Presentation</vt:lpstr>
      <vt:lpstr>PowerPoint Presentation</vt:lpstr>
      <vt:lpstr>Health Facilities Survey (HFS)</vt:lpstr>
      <vt:lpstr>The HFS and Signal Functions</vt:lpstr>
      <vt:lpstr>Signal functions for basic and comprehensive post-abortion care </vt:lpstr>
      <vt:lpstr>Capability to provide SAC (and PAC) increased from 2018 to 2020 in Ethiopian public health facilities </vt:lpstr>
      <vt:lpstr>Ethiopia: PAC cases decreased over time while CAC cases increased in public facilities </vt:lpstr>
      <vt:lpstr>The HFS can help answer questions such as:</vt:lpstr>
      <vt:lpstr>HFS Sampling Considerations</vt:lpstr>
      <vt:lpstr>Pros and Cons of the HFS</vt:lpstr>
      <vt:lpstr>Key Papers for Further Study</vt:lpstr>
      <vt:lpstr>PowerPoint Presentation</vt:lpstr>
      <vt:lpstr>Prospective Morbidity Survey (PMS)</vt:lpstr>
      <vt:lpstr>Which women does the PMS capture?</vt:lpstr>
      <vt:lpstr>PMS Aims and Objectives</vt:lpstr>
      <vt:lpstr>Abortion-Related Complications</vt:lpstr>
      <vt:lpstr>Severity Classifications</vt:lpstr>
      <vt:lpstr>Prospective Morbidity Survey (PMS)</vt:lpstr>
      <vt:lpstr>PMS Case Tracking Form</vt:lpstr>
      <vt:lpstr>PMS Data Collection</vt:lpstr>
      <vt:lpstr>PMS Data Collection: Additional Information Required</vt:lpstr>
      <vt:lpstr>The PMS can help answer questions such as:</vt:lpstr>
      <vt:lpstr>PMS Sampling Considerations</vt:lpstr>
      <vt:lpstr>PMS Pros and Cons</vt:lpstr>
      <vt:lpstr>PMS Key Papers for Further Study</vt:lpstr>
      <vt:lpstr>Discussion</vt:lpstr>
      <vt:lpstr>PowerPoint Presentation</vt:lpstr>
      <vt:lpstr>Mystery Client Surveys</vt:lpstr>
      <vt:lpstr>Mystery Client Surveys can help us answer questions such as:</vt:lpstr>
      <vt:lpstr>Sampling Considerations for Mystery Client Surveys</vt:lpstr>
      <vt:lpstr>Mystery Client Survey Pros and Cons</vt:lpstr>
      <vt:lpstr>Mystery Client Key Papers for Further Study</vt:lpstr>
      <vt:lpstr>PowerPoint Presentation</vt:lpstr>
      <vt:lpstr>Client Exit Interviews (CEIs)</vt:lpstr>
      <vt:lpstr>CEIs can help answer questions such as:</vt:lpstr>
      <vt:lpstr>Sampling Considerations for CEIs</vt:lpstr>
      <vt:lpstr>CEI Pros and Cons</vt:lpstr>
      <vt:lpstr>PowerPoint Presentation</vt:lpstr>
      <vt:lpstr>Abortion Experiences &amp; Trajectories</vt:lpstr>
      <vt:lpstr>PowerPoint Presentation</vt:lpstr>
      <vt:lpstr>How to find women who have had an abortion</vt:lpstr>
      <vt:lpstr>How to find women who have had an abortion</vt:lpstr>
      <vt:lpstr>PowerPoint Presentation</vt:lpstr>
      <vt:lpstr>Abortion Safety</vt:lpstr>
      <vt:lpstr>Abortion Safety in Community-based surveys</vt:lpstr>
      <vt:lpstr>PowerPoint Presentation</vt:lpstr>
      <vt:lpstr>Measuring Abortion Stigma</vt:lpstr>
      <vt:lpstr>Community Stigma Scales</vt:lpstr>
      <vt:lpstr>PowerPoint Presentation</vt:lpstr>
      <vt:lpstr>Individual Level Abortion Stigma Scale (ILAS)</vt:lpstr>
      <vt:lpstr>Abortion Provider Stigma Scale (APSS)</vt:lpstr>
      <vt:lpstr>PowerPoint Presentation</vt:lpstr>
      <vt:lpstr>Qualitative Methods</vt:lpstr>
      <vt:lpstr>Types of Qualitative Data</vt:lpstr>
      <vt:lpstr>In-depth Interviews (IDIs)</vt:lpstr>
      <vt:lpstr>Focus Group Discussions (FGDs)</vt:lpstr>
      <vt:lpstr>IDIs vs. FGDs</vt:lpstr>
      <vt:lpstr>Sampling Considerations for Qualitative Research</vt:lpstr>
      <vt:lpstr>Pros and Cons of Qualitative Research</vt:lpstr>
      <vt:lpstr>Discussion</vt:lpstr>
      <vt:lpstr>PowerPoint Presentation</vt:lpstr>
      <vt:lpstr>Issues to Consider in Abortion Research:  Ethical and legal concerns</vt:lpstr>
      <vt:lpstr>Issues to Consider in Abortion Research:  Stigma</vt:lpstr>
      <vt:lpstr>Issues to Consider in Abortion Research:  Interviewer Effects</vt:lpstr>
      <vt:lpstr>Issues to Consider in Abortion Research: Political concerns and backlash</vt:lpstr>
      <vt:lpstr>Issues to Consider in Abortion Research: Rigor</vt:lpstr>
      <vt:lpstr>Brainstorm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Moran</dc:creator>
  <cp:lastModifiedBy>Stephanie Kung</cp:lastModifiedBy>
  <cp:revision>230</cp:revision>
  <cp:lastPrinted>2022-03-23T20:29:16Z</cp:lastPrinted>
  <dcterms:created xsi:type="dcterms:W3CDTF">2021-11-08T17:01:36Z</dcterms:created>
  <dcterms:modified xsi:type="dcterms:W3CDTF">2023-03-01T16:59:54Z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0x010100E33D4684EBEF71428482A2ACE64A4231</vt:lpwstr>
  </property>
  <property fmtid="{D5CDD505-2E9C-101B-9397-08002B2CF9AE}" pid="3" name="Order">
    <vt:r8>31500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y fmtid="{D5CDD505-2E9C-101B-9397-08002B2CF9AE}" pid="11" name="ComplianceAssetId">
    <vt:lpwstr/>
  </property>
</Properties>
</file>