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9"/>
  </p:notesMasterIdLst>
  <p:sldIdLst>
    <p:sldId id="300" r:id="rId5"/>
    <p:sldId id="338" r:id="rId6"/>
    <p:sldId id="339" r:id="rId7"/>
    <p:sldId id="500" r:id="rId8"/>
    <p:sldId id="257" r:id="rId9"/>
    <p:sldId id="506" r:id="rId10"/>
    <p:sldId id="258" r:id="rId11"/>
    <p:sldId id="427" r:id="rId12"/>
    <p:sldId id="428" r:id="rId13"/>
    <p:sldId id="505" r:id="rId14"/>
    <p:sldId id="507" r:id="rId15"/>
    <p:sldId id="260" r:id="rId16"/>
    <p:sldId id="509" r:id="rId17"/>
    <p:sldId id="510" r:id="rId18"/>
    <p:sldId id="513" r:id="rId19"/>
    <p:sldId id="348" r:id="rId20"/>
    <p:sldId id="282" r:id="rId21"/>
    <p:sldId id="508" r:id="rId22"/>
    <p:sldId id="402" r:id="rId23"/>
    <p:sldId id="512" r:id="rId24"/>
    <p:sldId id="430" r:id="rId25"/>
    <p:sldId id="394" r:id="rId26"/>
    <p:sldId id="357" r:id="rId27"/>
    <p:sldId id="360" r:id="rId28"/>
    <p:sldId id="398" r:id="rId29"/>
    <p:sldId id="361" r:id="rId30"/>
    <p:sldId id="363" r:id="rId31"/>
    <p:sldId id="364" r:id="rId32"/>
    <p:sldId id="366" r:id="rId33"/>
    <p:sldId id="367" r:id="rId34"/>
    <p:sldId id="368" r:id="rId35"/>
    <p:sldId id="369" r:id="rId36"/>
    <p:sldId id="298" r:id="rId37"/>
    <p:sldId id="373" r:id="rId38"/>
    <p:sldId id="514" r:id="rId39"/>
    <p:sldId id="266" r:id="rId40"/>
    <p:sldId id="336" r:id="rId41"/>
    <p:sldId id="577" r:id="rId42"/>
    <p:sldId id="561" r:id="rId43"/>
    <p:sldId id="581" r:id="rId44"/>
    <p:sldId id="582" r:id="rId45"/>
    <p:sldId id="583" r:id="rId46"/>
    <p:sldId id="563" r:id="rId47"/>
    <p:sldId id="564" r:id="rId48"/>
    <p:sldId id="584" r:id="rId49"/>
    <p:sldId id="557" r:id="rId50"/>
    <p:sldId id="603" r:id="rId51"/>
    <p:sldId id="565" r:id="rId52"/>
    <p:sldId id="588" r:id="rId53"/>
    <p:sldId id="591" r:id="rId54"/>
    <p:sldId id="592" r:id="rId55"/>
    <p:sldId id="593" r:id="rId56"/>
    <p:sldId id="410" r:id="rId57"/>
    <p:sldId id="568" r:id="rId58"/>
    <p:sldId id="569" r:id="rId59"/>
    <p:sldId id="594" r:id="rId60"/>
    <p:sldId id="571" r:id="rId61"/>
    <p:sldId id="595" r:id="rId62"/>
    <p:sldId id="570" r:id="rId63"/>
    <p:sldId id="596" r:id="rId64"/>
    <p:sldId id="586" r:id="rId65"/>
    <p:sldId id="597" r:id="rId66"/>
    <p:sldId id="598" r:id="rId67"/>
    <p:sldId id="600" r:id="rId68"/>
    <p:sldId id="601" r:id="rId69"/>
    <p:sldId id="388" r:id="rId70"/>
    <p:sldId id="389" r:id="rId71"/>
    <p:sldId id="377" r:id="rId72"/>
    <p:sldId id="378" r:id="rId73"/>
    <p:sldId id="414" r:id="rId74"/>
    <p:sldId id="604" r:id="rId75"/>
    <p:sldId id="379" r:id="rId76"/>
    <p:sldId id="411" r:id="rId77"/>
    <p:sldId id="380" r:id="rId78"/>
    <p:sldId id="537" r:id="rId79"/>
    <p:sldId id="607" r:id="rId80"/>
    <p:sldId id="608" r:id="rId81"/>
    <p:sldId id="543" r:id="rId82"/>
    <p:sldId id="546" r:id="rId83"/>
    <p:sldId id="544" r:id="rId84"/>
    <p:sldId id="545" r:id="rId85"/>
    <p:sldId id="552" r:id="rId86"/>
    <p:sldId id="554" r:id="rId87"/>
    <p:sldId id="555" r:id="rId88"/>
    <p:sldId id="556" r:id="rId89"/>
    <p:sldId id="612" r:id="rId90"/>
    <p:sldId id="429" r:id="rId91"/>
    <p:sldId id="613" r:id="rId92"/>
    <p:sldId id="614" r:id="rId93"/>
    <p:sldId id="434" r:id="rId94"/>
    <p:sldId id="435" r:id="rId95"/>
    <p:sldId id="436" r:id="rId96"/>
    <p:sldId id="440" r:id="rId97"/>
    <p:sldId id="381" r:id="rId98"/>
    <p:sldId id="382" r:id="rId99"/>
    <p:sldId id="385" r:id="rId100"/>
    <p:sldId id="615" r:id="rId101"/>
    <p:sldId id="606" r:id="rId102"/>
    <p:sldId id="418" r:id="rId103"/>
    <p:sldId id="386" r:id="rId104"/>
    <p:sldId id="387" r:id="rId105"/>
    <p:sldId id="333" r:id="rId106"/>
    <p:sldId id="616" r:id="rId107"/>
    <p:sldId id="301"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05BB"/>
    <a:srgbClr val="3D1FF1"/>
    <a:srgbClr val="230BB5"/>
    <a:srgbClr val="3302BE"/>
    <a:srgbClr val="4C3791"/>
    <a:srgbClr val="FFFFFF"/>
    <a:srgbClr val="4220A0"/>
    <a:srgbClr val="E73B19"/>
    <a:srgbClr val="6CA6CF"/>
    <a:srgbClr val="43B7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8B43F9-13D0-3A9E-FC5C-D41E9D6097B2}" v="286" dt="2023-02-23T21:41:26.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09"/>
    <p:restoredTop sz="80258" autoAdjust="0"/>
  </p:normalViewPr>
  <p:slideViewPr>
    <p:cSldViewPr snapToGrid="0" snapToObjects="1">
      <p:cViewPr varScale="1">
        <p:scale>
          <a:sx n="84" d="100"/>
          <a:sy n="84" d="100"/>
        </p:scale>
        <p:origin x="464"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115"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Kung" userId="S::skung@guttmacher.org::c2944ec2-2165-480b-876c-0441b0957e27" providerId="AD" clId="Web-{478B43F9-13D0-3A9E-FC5C-D41E9D6097B2}"/>
    <pc:docChg chg="modSld">
      <pc:chgData name="Stephanie Kung" userId="S::skung@guttmacher.org::c2944ec2-2165-480b-876c-0441b0957e27" providerId="AD" clId="Web-{478B43F9-13D0-3A9E-FC5C-D41E9D6097B2}" dt="2023-02-23T21:41:25.201" v="252" actId="20577"/>
      <pc:docMkLst>
        <pc:docMk/>
      </pc:docMkLst>
      <pc:sldChg chg="modSp">
        <pc:chgData name="Stephanie Kung" userId="S::skung@guttmacher.org::c2944ec2-2165-480b-876c-0441b0957e27" providerId="AD" clId="Web-{478B43F9-13D0-3A9E-FC5C-D41E9D6097B2}" dt="2023-02-23T21:05:18.593" v="1" actId="20577"/>
        <pc:sldMkLst>
          <pc:docMk/>
          <pc:sldMk cId="2368387521" sldId="257"/>
        </pc:sldMkLst>
        <pc:spChg chg="mod">
          <ac:chgData name="Stephanie Kung" userId="S::skung@guttmacher.org::c2944ec2-2165-480b-876c-0441b0957e27" providerId="AD" clId="Web-{478B43F9-13D0-3A9E-FC5C-D41E9D6097B2}" dt="2023-02-23T21:05:18.593" v="1" actId="20577"/>
          <ac:spMkLst>
            <pc:docMk/>
            <pc:sldMk cId="2368387521" sldId="257"/>
            <ac:spMk id="2" creationId="{529580C2-215A-77F3-6365-C7F0F8540B6B}"/>
          </ac:spMkLst>
        </pc:spChg>
      </pc:sldChg>
      <pc:sldChg chg="modSp">
        <pc:chgData name="Stephanie Kung" userId="S::skung@guttmacher.org::c2944ec2-2165-480b-876c-0441b0957e27" providerId="AD" clId="Web-{478B43F9-13D0-3A9E-FC5C-D41E9D6097B2}" dt="2023-02-23T21:05:26.406" v="2" actId="20577"/>
        <pc:sldMkLst>
          <pc:docMk/>
          <pc:sldMk cId="799994579" sldId="258"/>
        </pc:sldMkLst>
        <pc:spChg chg="mod">
          <ac:chgData name="Stephanie Kung" userId="S::skung@guttmacher.org::c2944ec2-2165-480b-876c-0441b0957e27" providerId="AD" clId="Web-{478B43F9-13D0-3A9E-FC5C-D41E9D6097B2}" dt="2023-02-23T21:05:26.406" v="2" actId="20577"/>
          <ac:spMkLst>
            <pc:docMk/>
            <pc:sldMk cId="799994579" sldId="258"/>
            <ac:spMk id="2" creationId="{91806A50-E1D6-6320-6BC0-4CEC3C349132}"/>
          </ac:spMkLst>
        </pc:spChg>
      </pc:sldChg>
      <pc:sldChg chg="modSp">
        <pc:chgData name="Stephanie Kung" userId="S::skung@guttmacher.org::c2944ec2-2165-480b-876c-0441b0957e27" providerId="AD" clId="Web-{478B43F9-13D0-3A9E-FC5C-D41E9D6097B2}" dt="2023-02-23T21:13:17.700" v="51" actId="20577"/>
        <pc:sldMkLst>
          <pc:docMk/>
          <pc:sldMk cId="1428219078" sldId="336"/>
        </pc:sldMkLst>
        <pc:spChg chg="mod">
          <ac:chgData name="Stephanie Kung" userId="S::skung@guttmacher.org::c2944ec2-2165-480b-876c-0441b0957e27" providerId="AD" clId="Web-{478B43F9-13D0-3A9E-FC5C-D41E9D6097B2}" dt="2023-02-23T21:13:17.700" v="51" actId="20577"/>
          <ac:spMkLst>
            <pc:docMk/>
            <pc:sldMk cId="1428219078" sldId="336"/>
            <ac:spMk id="3" creationId="{90AF46D7-6F06-4A34-A65B-48A414C2CABB}"/>
          </ac:spMkLst>
        </pc:spChg>
      </pc:sldChg>
      <pc:sldChg chg="modSp">
        <pc:chgData name="Stephanie Kung" userId="S::skung@guttmacher.org::c2944ec2-2165-480b-876c-0441b0957e27" providerId="AD" clId="Web-{478B43F9-13D0-3A9E-FC5C-D41E9D6097B2}" dt="2023-02-23T21:10:39.555" v="33" actId="20577"/>
        <pc:sldMkLst>
          <pc:docMk/>
          <pc:sldMk cId="2569783493" sldId="357"/>
        </pc:sldMkLst>
        <pc:spChg chg="mod">
          <ac:chgData name="Stephanie Kung" userId="S::skung@guttmacher.org::c2944ec2-2165-480b-876c-0441b0957e27" providerId="AD" clId="Web-{478B43F9-13D0-3A9E-FC5C-D41E9D6097B2}" dt="2023-02-23T21:10:39.555" v="33" actId="20577"/>
          <ac:spMkLst>
            <pc:docMk/>
            <pc:sldMk cId="2569783493" sldId="357"/>
            <ac:spMk id="27651" creationId="{6D13F977-4F7E-AF5F-133B-B20A134F2347}"/>
          </ac:spMkLst>
        </pc:spChg>
      </pc:sldChg>
      <pc:sldChg chg="modSp">
        <pc:chgData name="Stephanie Kung" userId="S::skung@guttmacher.org::c2944ec2-2165-480b-876c-0441b0957e27" providerId="AD" clId="Web-{478B43F9-13D0-3A9E-FC5C-D41E9D6097B2}" dt="2023-02-23T21:10:51.071" v="35" actId="20577"/>
        <pc:sldMkLst>
          <pc:docMk/>
          <pc:sldMk cId="920000072" sldId="360"/>
        </pc:sldMkLst>
        <pc:spChg chg="mod">
          <ac:chgData name="Stephanie Kung" userId="S::skung@guttmacher.org::c2944ec2-2165-480b-876c-0441b0957e27" providerId="AD" clId="Web-{478B43F9-13D0-3A9E-FC5C-D41E9D6097B2}" dt="2023-02-23T21:10:51.071" v="35" actId="20577"/>
          <ac:spMkLst>
            <pc:docMk/>
            <pc:sldMk cId="920000072" sldId="360"/>
            <ac:spMk id="30723" creationId="{DAE9DD5A-859C-A9FF-74FB-71A98AA30A57}"/>
          </ac:spMkLst>
        </pc:spChg>
      </pc:sldChg>
      <pc:sldChg chg="modSp">
        <pc:chgData name="Stephanie Kung" userId="S::skung@guttmacher.org::c2944ec2-2165-480b-876c-0441b0957e27" providerId="AD" clId="Web-{478B43F9-13D0-3A9E-FC5C-D41E9D6097B2}" dt="2023-02-23T21:11:14.634" v="37" actId="20577"/>
        <pc:sldMkLst>
          <pc:docMk/>
          <pc:sldMk cId="0" sldId="361"/>
        </pc:sldMkLst>
        <pc:spChg chg="mod">
          <ac:chgData name="Stephanie Kung" userId="S::skung@guttmacher.org::c2944ec2-2165-480b-876c-0441b0957e27" providerId="AD" clId="Web-{478B43F9-13D0-3A9E-FC5C-D41E9D6097B2}" dt="2023-02-23T21:11:14.634" v="37" actId="20577"/>
          <ac:spMkLst>
            <pc:docMk/>
            <pc:sldMk cId="0" sldId="361"/>
            <ac:spMk id="31747" creationId="{A56EE93B-600E-0B48-5744-B06C6821F9C2}"/>
          </ac:spMkLst>
        </pc:spChg>
      </pc:sldChg>
      <pc:sldChg chg="modSp">
        <pc:chgData name="Stephanie Kung" userId="S::skung@guttmacher.org::c2944ec2-2165-480b-876c-0441b0957e27" providerId="AD" clId="Web-{478B43F9-13D0-3A9E-FC5C-D41E9D6097B2}" dt="2023-02-23T21:11:27.822" v="40" actId="20577"/>
        <pc:sldMkLst>
          <pc:docMk/>
          <pc:sldMk cId="0" sldId="364"/>
        </pc:sldMkLst>
        <pc:spChg chg="mod">
          <ac:chgData name="Stephanie Kung" userId="S::skung@guttmacher.org::c2944ec2-2165-480b-876c-0441b0957e27" providerId="AD" clId="Web-{478B43F9-13D0-3A9E-FC5C-D41E9D6097B2}" dt="2023-02-23T21:11:27.822" v="40" actId="20577"/>
          <ac:spMkLst>
            <pc:docMk/>
            <pc:sldMk cId="0" sldId="364"/>
            <ac:spMk id="34819" creationId="{279E3459-ED02-8CE9-7F93-AEF1B363F895}"/>
          </ac:spMkLst>
        </pc:spChg>
      </pc:sldChg>
      <pc:sldChg chg="modSp">
        <pc:chgData name="Stephanie Kung" userId="S::skung@guttmacher.org::c2944ec2-2165-480b-876c-0441b0957e27" providerId="AD" clId="Web-{478B43F9-13D0-3A9E-FC5C-D41E9D6097B2}" dt="2023-02-23T21:11:52.713" v="42" actId="20577"/>
        <pc:sldMkLst>
          <pc:docMk/>
          <pc:sldMk cId="0" sldId="366"/>
        </pc:sldMkLst>
        <pc:spChg chg="mod">
          <ac:chgData name="Stephanie Kung" userId="S::skung@guttmacher.org::c2944ec2-2165-480b-876c-0441b0957e27" providerId="AD" clId="Web-{478B43F9-13D0-3A9E-FC5C-D41E9D6097B2}" dt="2023-02-23T21:11:52.713" v="42" actId="20577"/>
          <ac:spMkLst>
            <pc:docMk/>
            <pc:sldMk cId="0" sldId="366"/>
            <ac:spMk id="36867" creationId="{FBEEF89C-6F47-44A2-C61E-776E6B0ABE60}"/>
          </ac:spMkLst>
        </pc:spChg>
      </pc:sldChg>
      <pc:sldChg chg="modSp">
        <pc:chgData name="Stephanie Kung" userId="S::skung@guttmacher.org::c2944ec2-2165-480b-876c-0441b0957e27" providerId="AD" clId="Web-{478B43F9-13D0-3A9E-FC5C-D41E9D6097B2}" dt="2023-02-23T21:11:58.401" v="43" actId="20577"/>
        <pc:sldMkLst>
          <pc:docMk/>
          <pc:sldMk cId="0" sldId="367"/>
        </pc:sldMkLst>
        <pc:spChg chg="mod">
          <ac:chgData name="Stephanie Kung" userId="S::skung@guttmacher.org::c2944ec2-2165-480b-876c-0441b0957e27" providerId="AD" clId="Web-{478B43F9-13D0-3A9E-FC5C-D41E9D6097B2}" dt="2023-02-23T21:11:58.401" v="43" actId="20577"/>
          <ac:spMkLst>
            <pc:docMk/>
            <pc:sldMk cId="0" sldId="367"/>
            <ac:spMk id="37891" creationId="{6E2F1D98-03AD-36EE-2A33-F4CFD5E9D4C0}"/>
          </ac:spMkLst>
        </pc:spChg>
      </pc:sldChg>
      <pc:sldChg chg="modSp">
        <pc:chgData name="Stephanie Kung" userId="S::skung@guttmacher.org::c2944ec2-2165-480b-876c-0441b0957e27" providerId="AD" clId="Web-{478B43F9-13D0-3A9E-FC5C-D41E9D6097B2}" dt="2023-02-23T21:12:07.229" v="44" actId="20577"/>
        <pc:sldMkLst>
          <pc:docMk/>
          <pc:sldMk cId="0" sldId="369"/>
        </pc:sldMkLst>
        <pc:spChg chg="mod">
          <ac:chgData name="Stephanie Kung" userId="S::skung@guttmacher.org::c2944ec2-2165-480b-876c-0441b0957e27" providerId="AD" clId="Web-{478B43F9-13D0-3A9E-FC5C-D41E9D6097B2}" dt="2023-02-23T21:12:07.229" v="44" actId="20577"/>
          <ac:spMkLst>
            <pc:docMk/>
            <pc:sldMk cId="0" sldId="369"/>
            <ac:spMk id="39939" creationId="{B8D818B7-EA5B-7D35-06AC-3B84FEADA054}"/>
          </ac:spMkLst>
        </pc:spChg>
      </pc:sldChg>
      <pc:sldChg chg="modSp">
        <pc:chgData name="Stephanie Kung" userId="S::skung@guttmacher.org::c2944ec2-2165-480b-876c-0441b0957e27" providerId="AD" clId="Web-{478B43F9-13D0-3A9E-FC5C-D41E9D6097B2}" dt="2023-02-23T21:12:39.121" v="45" actId="20577"/>
        <pc:sldMkLst>
          <pc:docMk/>
          <pc:sldMk cId="0" sldId="373"/>
        </pc:sldMkLst>
        <pc:spChg chg="mod">
          <ac:chgData name="Stephanie Kung" userId="S::skung@guttmacher.org::c2944ec2-2165-480b-876c-0441b0957e27" providerId="AD" clId="Web-{478B43F9-13D0-3A9E-FC5C-D41E9D6097B2}" dt="2023-02-23T21:12:39.121" v="45" actId="20577"/>
          <ac:spMkLst>
            <pc:docMk/>
            <pc:sldMk cId="0" sldId="373"/>
            <ac:spMk id="44035" creationId="{45468525-AE8C-2D75-918A-83F3F49F2CA3}"/>
          </ac:spMkLst>
        </pc:spChg>
      </pc:sldChg>
      <pc:sldChg chg="modSp">
        <pc:chgData name="Stephanie Kung" userId="S::skung@guttmacher.org::c2944ec2-2165-480b-876c-0441b0957e27" providerId="AD" clId="Web-{478B43F9-13D0-3A9E-FC5C-D41E9D6097B2}" dt="2023-02-23T21:32:27.780" v="116" actId="20577"/>
        <pc:sldMkLst>
          <pc:docMk/>
          <pc:sldMk cId="0" sldId="377"/>
        </pc:sldMkLst>
        <pc:spChg chg="mod">
          <ac:chgData name="Stephanie Kung" userId="S::skung@guttmacher.org::c2944ec2-2165-480b-876c-0441b0957e27" providerId="AD" clId="Web-{478B43F9-13D0-3A9E-FC5C-D41E9D6097B2}" dt="2023-02-23T21:32:27.780" v="116" actId="20577"/>
          <ac:spMkLst>
            <pc:docMk/>
            <pc:sldMk cId="0" sldId="377"/>
            <ac:spMk id="53251" creationId="{A5EA18ED-9325-9956-2A92-7388A82FDDEB}"/>
          </ac:spMkLst>
        </pc:spChg>
      </pc:sldChg>
      <pc:sldChg chg="modSp">
        <pc:chgData name="Stephanie Kung" userId="S::skung@guttmacher.org::c2944ec2-2165-480b-876c-0441b0957e27" providerId="AD" clId="Web-{478B43F9-13D0-3A9E-FC5C-D41E9D6097B2}" dt="2023-02-23T21:35:03.690" v="118" actId="20577"/>
        <pc:sldMkLst>
          <pc:docMk/>
          <pc:sldMk cId="0" sldId="380"/>
        </pc:sldMkLst>
        <pc:spChg chg="mod">
          <ac:chgData name="Stephanie Kung" userId="S::skung@guttmacher.org::c2944ec2-2165-480b-876c-0441b0957e27" providerId="AD" clId="Web-{478B43F9-13D0-3A9E-FC5C-D41E9D6097B2}" dt="2023-02-23T21:35:03.690" v="118" actId="20577"/>
          <ac:spMkLst>
            <pc:docMk/>
            <pc:sldMk cId="0" sldId="380"/>
            <ac:spMk id="56323" creationId="{952C3057-4E39-6C5E-4138-B4C7F1A8D474}"/>
          </ac:spMkLst>
        </pc:spChg>
      </pc:sldChg>
      <pc:sldChg chg="modSp">
        <pc:chgData name="Stephanie Kung" userId="S::skung@guttmacher.org::c2944ec2-2165-480b-876c-0441b0957e27" providerId="AD" clId="Web-{478B43F9-13D0-3A9E-FC5C-D41E9D6097B2}" dt="2023-02-23T21:40:11.683" v="234" actId="20577"/>
        <pc:sldMkLst>
          <pc:docMk/>
          <pc:sldMk cId="0" sldId="385"/>
        </pc:sldMkLst>
        <pc:spChg chg="mod">
          <ac:chgData name="Stephanie Kung" userId="S::skung@guttmacher.org::c2944ec2-2165-480b-876c-0441b0957e27" providerId="AD" clId="Web-{478B43F9-13D0-3A9E-FC5C-D41E9D6097B2}" dt="2023-02-23T21:40:11.683" v="234" actId="20577"/>
          <ac:spMkLst>
            <pc:docMk/>
            <pc:sldMk cId="0" sldId="385"/>
            <ac:spMk id="61443" creationId="{6D42904C-3349-266D-392F-DB489354475E}"/>
          </ac:spMkLst>
        </pc:spChg>
      </pc:sldChg>
      <pc:sldChg chg="modSp">
        <pc:chgData name="Stephanie Kung" userId="S::skung@guttmacher.org::c2944ec2-2165-480b-876c-0441b0957e27" providerId="AD" clId="Web-{478B43F9-13D0-3A9E-FC5C-D41E9D6097B2}" dt="2023-02-23T21:41:25.201" v="252" actId="20577"/>
        <pc:sldMkLst>
          <pc:docMk/>
          <pc:sldMk cId="0" sldId="387"/>
        </pc:sldMkLst>
        <pc:spChg chg="mod">
          <ac:chgData name="Stephanie Kung" userId="S::skung@guttmacher.org::c2944ec2-2165-480b-876c-0441b0957e27" providerId="AD" clId="Web-{478B43F9-13D0-3A9E-FC5C-D41E9D6097B2}" dt="2023-02-23T21:41:25.201" v="252" actId="20577"/>
          <ac:spMkLst>
            <pc:docMk/>
            <pc:sldMk cId="0" sldId="387"/>
            <ac:spMk id="64515" creationId="{F41C8BDB-D814-C3FF-0195-C1F4C6E990E0}"/>
          </ac:spMkLst>
        </pc:spChg>
      </pc:sldChg>
      <pc:sldChg chg="modSp">
        <pc:chgData name="Stephanie Kung" userId="S::skung@guttmacher.org::c2944ec2-2165-480b-876c-0441b0957e27" providerId="AD" clId="Web-{478B43F9-13D0-3A9E-FC5C-D41E9D6097B2}" dt="2023-02-23T21:08:44.130" v="3" actId="14100"/>
        <pc:sldMkLst>
          <pc:docMk/>
          <pc:sldMk cId="1931609673" sldId="402"/>
        </pc:sldMkLst>
        <pc:spChg chg="mod">
          <ac:chgData name="Stephanie Kung" userId="S::skung@guttmacher.org::c2944ec2-2165-480b-876c-0441b0957e27" providerId="AD" clId="Web-{478B43F9-13D0-3A9E-FC5C-D41E9D6097B2}" dt="2023-02-23T21:08:44.130" v="3" actId="14100"/>
          <ac:spMkLst>
            <pc:docMk/>
            <pc:sldMk cId="1931609673" sldId="402"/>
            <ac:spMk id="2" creationId="{7C5F7F97-0146-9AA6-8512-236FE13505D8}"/>
          </ac:spMkLst>
        </pc:spChg>
      </pc:sldChg>
      <pc:sldChg chg="modSp">
        <pc:chgData name="Stephanie Kung" userId="S::skung@guttmacher.org::c2944ec2-2165-480b-876c-0441b0957e27" providerId="AD" clId="Web-{478B43F9-13D0-3A9E-FC5C-D41E9D6097B2}" dt="2023-02-23T21:38:52.775" v="228" actId="20577"/>
        <pc:sldMkLst>
          <pc:docMk/>
          <pc:sldMk cId="0" sldId="434"/>
        </pc:sldMkLst>
        <pc:spChg chg="mod">
          <ac:chgData name="Stephanie Kung" userId="S::skung@guttmacher.org::c2944ec2-2165-480b-876c-0441b0957e27" providerId="AD" clId="Web-{478B43F9-13D0-3A9E-FC5C-D41E9D6097B2}" dt="2023-02-23T21:38:52.775" v="228" actId="20577"/>
          <ac:spMkLst>
            <pc:docMk/>
            <pc:sldMk cId="0" sldId="434"/>
            <ac:spMk id="43011" creationId="{1C0A522B-B800-813E-AD63-DD48974318AD}"/>
          </ac:spMkLst>
        </pc:spChg>
      </pc:sldChg>
      <pc:sldChg chg="modSp">
        <pc:chgData name="Stephanie Kung" userId="S::skung@guttmacher.org::c2944ec2-2165-480b-876c-0441b0957e27" providerId="AD" clId="Web-{478B43F9-13D0-3A9E-FC5C-D41E9D6097B2}" dt="2023-02-23T21:05:12.546" v="0" actId="20577"/>
        <pc:sldMkLst>
          <pc:docMk/>
          <pc:sldMk cId="0" sldId="500"/>
        </pc:sldMkLst>
        <pc:spChg chg="mod">
          <ac:chgData name="Stephanie Kung" userId="S::skung@guttmacher.org::c2944ec2-2165-480b-876c-0441b0957e27" providerId="AD" clId="Web-{478B43F9-13D0-3A9E-FC5C-D41E9D6097B2}" dt="2023-02-23T21:05:12.546" v="0" actId="20577"/>
          <ac:spMkLst>
            <pc:docMk/>
            <pc:sldMk cId="0" sldId="500"/>
            <ac:spMk id="6146" creationId="{218D63AC-BCCB-FEBB-15E9-39A2BA9CB960}"/>
          </ac:spMkLst>
        </pc:spChg>
      </pc:sldChg>
      <pc:sldChg chg="modSp">
        <pc:chgData name="Stephanie Kung" userId="S::skung@guttmacher.org::c2944ec2-2165-480b-876c-0441b0957e27" providerId="AD" clId="Web-{478B43F9-13D0-3A9E-FC5C-D41E9D6097B2}" dt="2023-02-23T21:09:43.913" v="6" actId="1076"/>
        <pc:sldMkLst>
          <pc:docMk/>
          <pc:sldMk cId="1411007528" sldId="512"/>
        </pc:sldMkLst>
        <pc:spChg chg="mod">
          <ac:chgData name="Stephanie Kung" userId="S::skung@guttmacher.org::c2944ec2-2165-480b-876c-0441b0957e27" providerId="AD" clId="Web-{478B43F9-13D0-3A9E-FC5C-D41E9D6097B2}" dt="2023-02-23T21:09:43.913" v="6" actId="1076"/>
          <ac:spMkLst>
            <pc:docMk/>
            <pc:sldMk cId="1411007528" sldId="512"/>
            <ac:spMk id="2" creationId="{7C5F7F97-0146-9AA6-8512-236FE13505D8}"/>
          </ac:spMkLst>
        </pc:spChg>
        <pc:spChg chg="mod">
          <ac:chgData name="Stephanie Kung" userId="S::skung@guttmacher.org::c2944ec2-2165-480b-876c-0441b0957e27" providerId="AD" clId="Web-{478B43F9-13D0-3A9E-FC5C-D41E9D6097B2}" dt="2023-02-23T21:09:40.350" v="5" actId="20577"/>
          <ac:spMkLst>
            <pc:docMk/>
            <pc:sldMk cId="1411007528" sldId="512"/>
            <ac:spMk id="3" creationId="{FEB7E9EF-9718-9816-0025-09ECA85BB1D8}"/>
          </ac:spMkLst>
        </pc:spChg>
      </pc:sldChg>
      <pc:sldChg chg="modSp">
        <pc:chgData name="Stephanie Kung" userId="S::skung@guttmacher.org::c2944ec2-2165-480b-876c-0441b0957e27" providerId="AD" clId="Web-{478B43F9-13D0-3A9E-FC5C-D41E9D6097B2}" dt="2023-02-23T21:35:18.863" v="120" actId="20577"/>
        <pc:sldMkLst>
          <pc:docMk/>
          <pc:sldMk cId="0" sldId="537"/>
        </pc:sldMkLst>
        <pc:spChg chg="mod">
          <ac:chgData name="Stephanie Kung" userId="S::skung@guttmacher.org::c2944ec2-2165-480b-876c-0441b0957e27" providerId="AD" clId="Web-{478B43F9-13D0-3A9E-FC5C-D41E9D6097B2}" dt="2023-02-23T21:35:18.863" v="120" actId="20577"/>
          <ac:spMkLst>
            <pc:docMk/>
            <pc:sldMk cId="0" sldId="537"/>
            <ac:spMk id="6147" creationId="{DDEC364C-7EF2-EA58-66F1-8CA3A3E9C566}"/>
          </ac:spMkLst>
        </pc:spChg>
      </pc:sldChg>
      <pc:sldChg chg="modSp">
        <pc:chgData name="Stephanie Kung" userId="S::skung@guttmacher.org::c2944ec2-2165-480b-876c-0441b0957e27" providerId="AD" clId="Web-{478B43F9-13D0-3A9E-FC5C-D41E9D6097B2}" dt="2023-02-23T21:36:00.536" v="140" actId="20577"/>
        <pc:sldMkLst>
          <pc:docMk/>
          <pc:sldMk cId="0" sldId="543"/>
        </pc:sldMkLst>
        <pc:spChg chg="mod">
          <ac:chgData name="Stephanie Kung" userId="S::skung@guttmacher.org::c2944ec2-2165-480b-876c-0441b0957e27" providerId="AD" clId="Web-{478B43F9-13D0-3A9E-FC5C-D41E9D6097B2}" dt="2023-02-23T21:36:00.536" v="140" actId="20577"/>
          <ac:spMkLst>
            <pc:docMk/>
            <pc:sldMk cId="0" sldId="543"/>
            <ac:spMk id="20483" creationId="{535FE345-F007-3918-DE49-14BDA1540C3D}"/>
          </ac:spMkLst>
        </pc:spChg>
      </pc:sldChg>
      <pc:sldChg chg="modSp">
        <pc:chgData name="Stephanie Kung" userId="S::skung@guttmacher.org::c2944ec2-2165-480b-876c-0441b0957e27" providerId="AD" clId="Web-{478B43F9-13D0-3A9E-FC5C-D41E9D6097B2}" dt="2023-02-23T21:36:20.599" v="165" actId="20577"/>
        <pc:sldMkLst>
          <pc:docMk/>
          <pc:sldMk cId="0" sldId="546"/>
        </pc:sldMkLst>
        <pc:spChg chg="mod">
          <ac:chgData name="Stephanie Kung" userId="S::skung@guttmacher.org::c2944ec2-2165-480b-876c-0441b0957e27" providerId="AD" clId="Web-{478B43F9-13D0-3A9E-FC5C-D41E9D6097B2}" dt="2023-02-23T21:36:20.599" v="165" actId="20577"/>
          <ac:spMkLst>
            <pc:docMk/>
            <pc:sldMk cId="0" sldId="546"/>
            <ac:spMk id="14338" creationId="{88D4BFF0-F2D2-F7D3-9988-A5E19B823A85}"/>
          </ac:spMkLst>
        </pc:spChg>
      </pc:sldChg>
      <pc:sldChg chg="modSp">
        <pc:chgData name="Stephanie Kung" userId="S::skung@guttmacher.org::c2944ec2-2165-480b-876c-0441b0957e27" providerId="AD" clId="Web-{478B43F9-13D0-3A9E-FC5C-D41E9D6097B2}" dt="2023-02-23T21:37:04.319" v="167" actId="20577"/>
        <pc:sldMkLst>
          <pc:docMk/>
          <pc:sldMk cId="0" sldId="552"/>
        </pc:sldMkLst>
        <pc:spChg chg="mod">
          <ac:chgData name="Stephanie Kung" userId="S::skung@guttmacher.org::c2944ec2-2165-480b-876c-0441b0957e27" providerId="AD" clId="Web-{478B43F9-13D0-3A9E-FC5C-D41E9D6097B2}" dt="2023-02-23T21:37:04.319" v="167" actId="20577"/>
          <ac:spMkLst>
            <pc:docMk/>
            <pc:sldMk cId="0" sldId="552"/>
            <ac:spMk id="25603" creationId="{6073CD80-442C-EF2F-740F-8C2FCCD236C2}"/>
          </ac:spMkLst>
        </pc:spChg>
      </pc:sldChg>
      <pc:sldChg chg="modSp">
        <pc:chgData name="Stephanie Kung" userId="S::skung@guttmacher.org::c2944ec2-2165-480b-876c-0441b0957e27" providerId="AD" clId="Web-{478B43F9-13D0-3A9E-FC5C-D41E9D6097B2}" dt="2023-02-23T21:38:23.571" v="227" actId="20577"/>
        <pc:sldMkLst>
          <pc:docMk/>
          <pc:sldMk cId="0" sldId="556"/>
        </pc:sldMkLst>
        <pc:spChg chg="mod">
          <ac:chgData name="Stephanie Kung" userId="S::skung@guttmacher.org::c2944ec2-2165-480b-876c-0441b0957e27" providerId="AD" clId="Web-{478B43F9-13D0-3A9E-FC5C-D41E9D6097B2}" dt="2023-02-23T21:38:23.571" v="227" actId="20577"/>
          <ac:spMkLst>
            <pc:docMk/>
            <pc:sldMk cId="0" sldId="556"/>
            <ac:spMk id="31747" creationId="{D2BDB2C1-E981-7B63-0952-B6E72D8D47AB}"/>
          </ac:spMkLst>
        </pc:spChg>
      </pc:sldChg>
      <pc:sldChg chg="modSp">
        <pc:chgData name="Stephanie Kung" userId="S::skung@guttmacher.org::c2944ec2-2165-480b-876c-0441b0957e27" providerId="AD" clId="Web-{478B43F9-13D0-3A9E-FC5C-D41E9D6097B2}" dt="2023-02-23T21:13:43.763" v="56" actId="20577"/>
        <pc:sldMkLst>
          <pc:docMk/>
          <pc:sldMk cId="0" sldId="561"/>
        </pc:sldMkLst>
        <pc:spChg chg="mod">
          <ac:chgData name="Stephanie Kung" userId="S::skung@guttmacher.org::c2944ec2-2165-480b-876c-0441b0957e27" providerId="AD" clId="Web-{478B43F9-13D0-3A9E-FC5C-D41E9D6097B2}" dt="2023-02-23T21:13:43.763" v="56" actId="20577"/>
          <ac:spMkLst>
            <pc:docMk/>
            <pc:sldMk cId="0" sldId="561"/>
            <ac:spMk id="20483" creationId="{00000000-0000-0000-0000-000000000000}"/>
          </ac:spMkLst>
        </pc:spChg>
      </pc:sldChg>
      <pc:sldChg chg="modSp">
        <pc:chgData name="Stephanie Kung" userId="S::skung@guttmacher.org::c2944ec2-2165-480b-876c-0441b0957e27" providerId="AD" clId="Web-{478B43F9-13D0-3A9E-FC5C-D41E9D6097B2}" dt="2023-02-23T21:14:55.062" v="61" actId="20577"/>
        <pc:sldMkLst>
          <pc:docMk/>
          <pc:sldMk cId="1661733575" sldId="563"/>
        </pc:sldMkLst>
        <pc:spChg chg="mod">
          <ac:chgData name="Stephanie Kung" userId="S::skung@guttmacher.org::c2944ec2-2165-480b-876c-0441b0957e27" providerId="AD" clId="Web-{478B43F9-13D0-3A9E-FC5C-D41E9D6097B2}" dt="2023-02-23T21:14:55.062" v="61" actId="20577"/>
          <ac:spMkLst>
            <pc:docMk/>
            <pc:sldMk cId="1661733575" sldId="563"/>
            <ac:spMk id="23554" creationId="{C039933E-3DB2-5A3C-8DD2-D4132205459C}"/>
          </ac:spMkLst>
        </pc:spChg>
      </pc:sldChg>
      <pc:sldChg chg="modSp">
        <pc:chgData name="Stephanie Kung" userId="S::skung@guttmacher.org::c2944ec2-2165-480b-876c-0441b0957e27" providerId="AD" clId="Web-{478B43F9-13D0-3A9E-FC5C-D41E9D6097B2}" dt="2023-02-23T21:15:37.345" v="65" actId="20577"/>
        <pc:sldMkLst>
          <pc:docMk/>
          <pc:sldMk cId="1515014879" sldId="564"/>
        </pc:sldMkLst>
        <pc:spChg chg="mod">
          <ac:chgData name="Stephanie Kung" userId="S::skung@guttmacher.org::c2944ec2-2165-480b-876c-0441b0957e27" providerId="AD" clId="Web-{478B43F9-13D0-3A9E-FC5C-D41E9D6097B2}" dt="2023-02-23T21:15:37.345" v="65" actId="20577"/>
          <ac:spMkLst>
            <pc:docMk/>
            <pc:sldMk cId="1515014879" sldId="564"/>
            <ac:spMk id="24578" creationId="{097EB734-D538-F930-AFF2-81B0AD5FC589}"/>
          </ac:spMkLst>
        </pc:spChg>
      </pc:sldChg>
      <pc:sldChg chg="modSp">
        <pc:chgData name="Stephanie Kung" userId="S::skung@guttmacher.org::c2944ec2-2165-480b-876c-0441b0957e27" providerId="AD" clId="Web-{478B43F9-13D0-3A9E-FC5C-D41E9D6097B2}" dt="2023-02-23T21:22:10.590" v="80" actId="20577"/>
        <pc:sldMkLst>
          <pc:docMk/>
          <pc:sldMk cId="107450631" sldId="570"/>
        </pc:sldMkLst>
        <pc:spChg chg="mod">
          <ac:chgData name="Stephanie Kung" userId="S::skung@guttmacher.org::c2944ec2-2165-480b-876c-0441b0957e27" providerId="AD" clId="Web-{478B43F9-13D0-3A9E-FC5C-D41E9D6097B2}" dt="2023-02-23T21:22:10.590" v="80" actId="20577"/>
          <ac:spMkLst>
            <pc:docMk/>
            <pc:sldMk cId="107450631" sldId="570"/>
            <ac:spMk id="3" creationId="{81007B8D-85CD-83CA-C5BE-173B5A380F83}"/>
          </ac:spMkLst>
        </pc:spChg>
      </pc:sldChg>
      <pc:sldChg chg="modSp">
        <pc:chgData name="Stephanie Kung" userId="S::skung@guttmacher.org::c2944ec2-2165-480b-876c-0441b0957e27" providerId="AD" clId="Web-{478B43F9-13D0-3A9E-FC5C-D41E9D6097B2}" dt="2023-02-23T21:14:16.874" v="59" actId="20577"/>
        <pc:sldMkLst>
          <pc:docMk/>
          <pc:sldMk cId="3489152727" sldId="582"/>
        </pc:sldMkLst>
        <pc:spChg chg="mod">
          <ac:chgData name="Stephanie Kung" userId="S::skung@guttmacher.org::c2944ec2-2165-480b-876c-0441b0957e27" providerId="AD" clId="Web-{478B43F9-13D0-3A9E-FC5C-D41E9D6097B2}" dt="2023-02-23T21:14:16.874" v="59" actId="20577"/>
          <ac:spMkLst>
            <pc:docMk/>
            <pc:sldMk cId="3489152727" sldId="582"/>
            <ac:spMk id="4" creationId="{486ED8A2-9ACD-05A8-BDA3-3F5C32141147}"/>
          </ac:spMkLst>
        </pc:spChg>
      </pc:sldChg>
      <pc:sldChg chg="modSp">
        <pc:chgData name="Stephanie Kung" userId="S::skung@guttmacher.org::c2944ec2-2165-480b-876c-0441b0957e27" providerId="AD" clId="Web-{478B43F9-13D0-3A9E-FC5C-D41E9D6097B2}" dt="2023-02-23T21:17:54.317" v="71" actId="20577"/>
        <pc:sldMkLst>
          <pc:docMk/>
          <pc:sldMk cId="0" sldId="592"/>
        </pc:sldMkLst>
        <pc:spChg chg="mod">
          <ac:chgData name="Stephanie Kung" userId="S::skung@guttmacher.org::c2944ec2-2165-480b-876c-0441b0957e27" providerId="AD" clId="Web-{478B43F9-13D0-3A9E-FC5C-D41E9D6097B2}" dt="2023-02-23T21:17:54.317" v="71" actId="20577"/>
          <ac:spMkLst>
            <pc:docMk/>
            <pc:sldMk cId="0" sldId="592"/>
            <ac:spMk id="30723" creationId="{C8EFDABF-389F-F447-B45D-CF82015295AD}"/>
          </ac:spMkLst>
        </pc:spChg>
      </pc:sldChg>
      <pc:sldChg chg="modSp">
        <pc:chgData name="Stephanie Kung" userId="S::skung@guttmacher.org::c2944ec2-2165-480b-876c-0441b0957e27" providerId="AD" clId="Web-{478B43F9-13D0-3A9E-FC5C-D41E9D6097B2}" dt="2023-02-23T21:19:45.492" v="74" actId="20577"/>
        <pc:sldMkLst>
          <pc:docMk/>
          <pc:sldMk cId="1385031973" sldId="594"/>
        </pc:sldMkLst>
        <pc:spChg chg="mod">
          <ac:chgData name="Stephanie Kung" userId="S::skung@guttmacher.org::c2944ec2-2165-480b-876c-0441b0957e27" providerId="AD" clId="Web-{478B43F9-13D0-3A9E-FC5C-D41E9D6097B2}" dt="2023-02-23T21:19:45.492" v="74" actId="20577"/>
          <ac:spMkLst>
            <pc:docMk/>
            <pc:sldMk cId="1385031973" sldId="594"/>
            <ac:spMk id="17" creationId="{6873816B-2FD4-FC76-18EC-0DFE5E8EC7D1}"/>
          </ac:spMkLst>
        </pc:spChg>
        <pc:spChg chg="mod">
          <ac:chgData name="Stephanie Kung" userId="S::skung@guttmacher.org::c2944ec2-2165-480b-876c-0441b0957e27" providerId="AD" clId="Web-{478B43F9-13D0-3A9E-FC5C-D41E9D6097B2}" dt="2023-02-23T21:19:14.898" v="72" actId="1076"/>
          <ac:spMkLst>
            <pc:docMk/>
            <pc:sldMk cId="1385031973" sldId="594"/>
            <ac:spMk id="33805" creationId="{FEC4B868-031D-A6FD-C326-647296191409}"/>
          </ac:spMkLst>
        </pc:spChg>
      </pc:sldChg>
      <pc:sldChg chg="modSp">
        <pc:chgData name="Stephanie Kung" userId="S::skung@guttmacher.org::c2944ec2-2165-480b-876c-0441b0957e27" providerId="AD" clId="Web-{478B43F9-13D0-3A9E-FC5C-D41E9D6097B2}" dt="2023-02-23T21:21:27.011" v="77" actId="20577"/>
        <pc:sldMkLst>
          <pc:docMk/>
          <pc:sldMk cId="3278781546" sldId="595"/>
        </pc:sldMkLst>
        <pc:spChg chg="mod">
          <ac:chgData name="Stephanie Kung" userId="S::skung@guttmacher.org::c2944ec2-2165-480b-876c-0441b0957e27" providerId="AD" clId="Web-{478B43F9-13D0-3A9E-FC5C-D41E9D6097B2}" dt="2023-02-23T21:21:27.011" v="77" actId="20577"/>
          <ac:spMkLst>
            <pc:docMk/>
            <pc:sldMk cId="3278781546" sldId="595"/>
            <ac:spMk id="36877" creationId="{115117C1-4A65-6CA9-D2FF-434C237F2FFF}"/>
          </ac:spMkLst>
        </pc:spChg>
      </pc:sldChg>
      <pc:sldChg chg="modSp">
        <pc:chgData name="Stephanie Kung" userId="S::skung@guttmacher.org::c2944ec2-2165-480b-876c-0441b0957e27" providerId="AD" clId="Web-{478B43F9-13D0-3A9E-FC5C-D41E9D6097B2}" dt="2023-02-23T21:30:07.557" v="83" actId="20577"/>
        <pc:sldMkLst>
          <pc:docMk/>
          <pc:sldMk cId="0" sldId="597"/>
        </pc:sldMkLst>
        <pc:spChg chg="mod">
          <ac:chgData name="Stephanie Kung" userId="S::skung@guttmacher.org::c2944ec2-2165-480b-876c-0441b0957e27" providerId="AD" clId="Web-{478B43F9-13D0-3A9E-FC5C-D41E9D6097B2}" dt="2023-02-23T21:30:07.557" v="83" actId="20577"/>
          <ac:spMkLst>
            <pc:docMk/>
            <pc:sldMk cId="0" sldId="597"/>
            <ac:spMk id="37891" creationId="{B82A31C9-ECF0-4DE3-B3BE-23CC0B76E1ED}"/>
          </ac:spMkLst>
        </pc:spChg>
      </pc:sldChg>
      <pc:sldChg chg="modSp">
        <pc:chgData name="Stephanie Kung" userId="S::skung@guttmacher.org::c2944ec2-2165-480b-876c-0441b0957e27" providerId="AD" clId="Web-{478B43F9-13D0-3A9E-FC5C-D41E9D6097B2}" dt="2023-02-23T21:31:19.106" v="85" actId="20577"/>
        <pc:sldMkLst>
          <pc:docMk/>
          <pc:sldMk cId="0" sldId="598"/>
        </pc:sldMkLst>
        <pc:spChg chg="mod">
          <ac:chgData name="Stephanie Kung" userId="S::skung@guttmacher.org::c2944ec2-2165-480b-876c-0441b0957e27" providerId="AD" clId="Web-{478B43F9-13D0-3A9E-FC5C-D41E9D6097B2}" dt="2023-02-23T21:31:19.106" v="85" actId="20577"/>
          <ac:spMkLst>
            <pc:docMk/>
            <pc:sldMk cId="0" sldId="598"/>
            <ac:spMk id="38915" creationId="{17EF6FCF-1786-B0DD-33D7-FC426830D69D}"/>
          </ac:spMkLst>
        </pc:spChg>
      </pc:sldChg>
      <pc:sldChg chg="modSp">
        <pc:chgData name="Stephanie Kung" userId="S::skung@guttmacher.org::c2944ec2-2165-480b-876c-0441b0957e27" providerId="AD" clId="Web-{478B43F9-13D0-3A9E-FC5C-D41E9D6097B2}" dt="2023-02-23T21:16:25.877" v="68" actId="20577"/>
        <pc:sldMkLst>
          <pc:docMk/>
          <pc:sldMk cId="3534661592" sldId="603"/>
        </pc:sldMkLst>
        <pc:spChg chg="mod">
          <ac:chgData name="Stephanie Kung" userId="S::skung@guttmacher.org::c2944ec2-2165-480b-876c-0441b0957e27" providerId="AD" clId="Web-{478B43F9-13D0-3A9E-FC5C-D41E9D6097B2}" dt="2023-02-23T21:16:25.877" v="68" actId="20577"/>
          <ac:spMkLst>
            <pc:docMk/>
            <pc:sldMk cId="3534661592" sldId="603"/>
            <ac:spMk id="3" creationId="{AABEA856-149A-8EE5-5363-4A16E1AD35DE}"/>
          </ac:spMkLst>
        </pc:spChg>
      </pc:sldChg>
      <pc:sldChg chg="modSp">
        <pc:chgData name="Stephanie Kung" userId="S::skung@guttmacher.org::c2944ec2-2165-480b-876c-0441b0957e27" providerId="AD" clId="Web-{478B43F9-13D0-3A9E-FC5C-D41E9D6097B2}" dt="2023-02-23T21:40:40.887" v="239" actId="20577"/>
        <pc:sldMkLst>
          <pc:docMk/>
          <pc:sldMk cId="2104721697" sldId="606"/>
        </pc:sldMkLst>
        <pc:spChg chg="mod">
          <ac:chgData name="Stephanie Kung" userId="S::skung@guttmacher.org::c2944ec2-2165-480b-876c-0441b0957e27" providerId="AD" clId="Web-{478B43F9-13D0-3A9E-FC5C-D41E9D6097B2}" dt="2023-02-23T21:40:40.887" v="239" actId="20577"/>
          <ac:spMkLst>
            <pc:docMk/>
            <pc:sldMk cId="2104721697" sldId="606"/>
            <ac:spMk id="61443" creationId="{6D42904C-3349-266D-392F-DB489354475E}"/>
          </ac:spMkLst>
        </pc:spChg>
      </pc:sldChg>
      <pc:sldChg chg="modSp">
        <pc:chgData name="Stephanie Kung" userId="S::skung@guttmacher.org::c2944ec2-2165-480b-876c-0441b0957e27" providerId="AD" clId="Web-{478B43F9-13D0-3A9E-FC5C-D41E9D6097B2}" dt="2023-02-23T21:35:34.941" v="122" actId="20577"/>
        <pc:sldMkLst>
          <pc:docMk/>
          <pc:sldMk cId="1152467786" sldId="607"/>
        </pc:sldMkLst>
        <pc:spChg chg="mod">
          <ac:chgData name="Stephanie Kung" userId="S::skung@guttmacher.org::c2944ec2-2165-480b-876c-0441b0957e27" providerId="AD" clId="Web-{478B43F9-13D0-3A9E-FC5C-D41E9D6097B2}" dt="2023-02-23T21:35:34.941" v="122" actId="20577"/>
          <ac:spMkLst>
            <pc:docMk/>
            <pc:sldMk cId="1152467786" sldId="607"/>
            <ac:spMk id="3" creationId="{665E1700-047C-A6BE-2D80-19FF31B33C5E}"/>
          </ac:spMkLst>
        </pc:spChg>
      </pc:sldChg>
      <pc:sldChg chg="modSp">
        <pc:chgData name="Stephanie Kung" userId="S::skung@guttmacher.org::c2944ec2-2165-480b-876c-0441b0957e27" providerId="AD" clId="Web-{478B43F9-13D0-3A9E-FC5C-D41E9D6097B2}" dt="2023-02-23T21:40:18.918" v="235" actId="20577"/>
        <pc:sldMkLst>
          <pc:docMk/>
          <pc:sldMk cId="4133369173" sldId="615"/>
        </pc:sldMkLst>
        <pc:spChg chg="mod">
          <ac:chgData name="Stephanie Kung" userId="S::skung@guttmacher.org::c2944ec2-2165-480b-876c-0441b0957e27" providerId="AD" clId="Web-{478B43F9-13D0-3A9E-FC5C-D41E9D6097B2}" dt="2023-02-23T21:40:18.918" v="235" actId="20577"/>
          <ac:spMkLst>
            <pc:docMk/>
            <pc:sldMk cId="4133369173" sldId="615"/>
            <ac:spMk id="61443" creationId="{6D42904C-3349-266D-392F-DB48935447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F3D31-1F39-1E47-9F59-DC1D0F1A465C}"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743AC-8BCB-CB4E-8380-52C8F4AE0FB7}" type="slidenum">
              <a:rPr lang="en-US" smtClean="0"/>
              <a:t>‹#›</a:t>
            </a:fld>
            <a:endParaRPr lang="en-US"/>
          </a:p>
        </p:txBody>
      </p:sp>
    </p:spTree>
    <p:extLst>
      <p:ext uri="{BB962C8B-B14F-4D97-AF65-F5344CB8AC3E}">
        <p14:creationId xmlns:p14="http://schemas.microsoft.com/office/powerpoint/2010/main" val="942779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a:t>
            </a:fld>
            <a:endParaRPr lang="en-US"/>
          </a:p>
        </p:txBody>
      </p:sp>
    </p:spTree>
    <p:extLst>
      <p:ext uri="{BB962C8B-B14F-4D97-AF65-F5344CB8AC3E}">
        <p14:creationId xmlns:p14="http://schemas.microsoft.com/office/powerpoint/2010/main" val="2538538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8E1E28D7-065D-49A2-912C-B23F72548E09}" type="slidenum">
              <a:rPr lang="en-US" smtClean="0"/>
              <a:t>22</a:t>
            </a:fld>
            <a:endParaRPr lang="en-US"/>
          </a:p>
        </p:txBody>
      </p:sp>
    </p:spTree>
    <p:extLst>
      <p:ext uri="{BB962C8B-B14F-4D97-AF65-F5344CB8AC3E}">
        <p14:creationId xmlns:p14="http://schemas.microsoft.com/office/powerpoint/2010/main" val="2488069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26</a:t>
            </a:fld>
            <a:endParaRPr lang="en-US"/>
          </a:p>
        </p:txBody>
      </p:sp>
    </p:spTree>
    <p:extLst>
      <p:ext uri="{BB962C8B-B14F-4D97-AF65-F5344CB8AC3E}">
        <p14:creationId xmlns:p14="http://schemas.microsoft.com/office/powerpoint/2010/main" val="773595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1935A0A-FB1C-F0A9-B62B-16442E6194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0568DDA6-CB10-FE56-050D-76A30A51CC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4773FEE5-8A9B-787C-FA89-416C9E258B9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EDC413-D88A-4897-ADAA-C828B872EB91}"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AE81137-1993-3529-6606-8DF3CF73DB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B8C2276B-ED78-FABB-BCA7-9E7085F84D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a:extLst>
              <a:ext uri="{FF2B5EF4-FFF2-40B4-BE49-F238E27FC236}">
                <a16:creationId xmlns:a16="http://schemas.microsoft.com/office/drawing/2014/main" id="{683BBF5C-4E83-CBCD-1821-B51AAC99A04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4031E3-9269-44F9-92A7-259BD43A093D}"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B396054A-E996-39D1-E794-03CA404F05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5924E0-9BEF-49CD-82E0-74F136875D9F}" type="slidenum">
              <a:rPr lang="en-US" altLang="en-US"/>
              <a:pPr eaLnBrk="1" hangingPunct="1"/>
              <a:t>36</a:t>
            </a:fld>
            <a:endParaRPr lang="en-US" altLang="en-US"/>
          </a:p>
        </p:txBody>
      </p:sp>
      <p:sp>
        <p:nvSpPr>
          <p:cNvPr id="54275" name="Rectangle 2">
            <a:extLst>
              <a:ext uri="{FF2B5EF4-FFF2-40B4-BE49-F238E27FC236}">
                <a16:creationId xmlns:a16="http://schemas.microsoft.com/office/drawing/2014/main" id="{375250A5-093F-731D-1455-EE257B9DE3F2}"/>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8FFA1CFD-9EC8-E9B3-EC85-92B2C97FC1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872B8B3-A736-4872-AB7B-AB1098146E82}" type="slidenum">
              <a:rPr lang="en-US" smtClean="0"/>
              <a:t>37</a:t>
            </a:fld>
            <a:endParaRPr lang="en-US"/>
          </a:p>
        </p:txBody>
      </p:sp>
    </p:spTree>
    <p:extLst>
      <p:ext uri="{BB962C8B-B14F-4D97-AF65-F5344CB8AC3E}">
        <p14:creationId xmlns:p14="http://schemas.microsoft.com/office/powerpoint/2010/main" val="1707318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72B8B3-A736-4872-AB7B-AB1098146E82}" type="slidenum">
              <a:rPr lang="en-US" smtClean="0"/>
              <a:t>38</a:t>
            </a:fld>
            <a:endParaRPr lang="en-US"/>
          </a:p>
        </p:txBody>
      </p:sp>
    </p:spTree>
    <p:extLst>
      <p:ext uri="{BB962C8B-B14F-4D97-AF65-F5344CB8AC3E}">
        <p14:creationId xmlns:p14="http://schemas.microsoft.com/office/powerpoint/2010/main" val="106080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C31F0-5B45-4578-8955-9361CB7588F4}" type="slidenum">
              <a:rPr lang="en-US"/>
              <a:pPr/>
              <a:t>39</a:t>
            </a:fld>
            <a:endParaRPr lang="en-US"/>
          </a:p>
        </p:txBody>
      </p:sp>
      <p:sp>
        <p:nvSpPr>
          <p:cNvPr id="21506" name="Rectangle 2"/>
          <p:cNvSpPr>
            <a:spLocks noGrp="1" noRot="1" noChangeAspect="1" noChangeArrowheads="1" noTextEdit="1"/>
          </p:cNvSpPr>
          <p:nvPr>
            <p:ph type="sldImg"/>
          </p:nvPr>
        </p:nvSpPr>
        <p:spPr>
          <a:xfrm>
            <a:off x="382588" y="685800"/>
            <a:ext cx="6096000" cy="3429000"/>
          </a:xfrm>
          <a:ln/>
        </p:spPr>
      </p:sp>
      <p:sp>
        <p:nvSpPr>
          <p:cNvPr id="21507" name="Rectangle 3"/>
          <p:cNvSpPr>
            <a:spLocks noGrp="1" noChangeArrowheads="1"/>
          </p:cNvSpPr>
          <p:nvPr>
            <p:ph type="body" idx="1"/>
          </p:nvPr>
        </p:nvSpPr>
        <p:spPr/>
        <p:txBody>
          <a:bodyPr/>
          <a:lstStyle/>
          <a:p>
            <a:pPr marL="228600" indent="-228600">
              <a:buFontTx/>
              <a:buAutoNum type="arabicPeriod"/>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C44E93D3-274E-1A39-B933-F588870487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4D470B-D4E3-43DE-B3D8-546DC58C5458}" type="slidenum">
              <a:rPr lang="en-US" altLang="en-US"/>
              <a:pPr eaLnBrk="1" hangingPunct="1"/>
              <a:t>40</a:t>
            </a:fld>
            <a:endParaRPr lang="en-US" altLang="en-US"/>
          </a:p>
        </p:txBody>
      </p:sp>
      <p:sp>
        <p:nvSpPr>
          <p:cNvPr id="63491" name="Rectangle 2">
            <a:extLst>
              <a:ext uri="{FF2B5EF4-FFF2-40B4-BE49-F238E27FC236}">
                <a16:creationId xmlns:a16="http://schemas.microsoft.com/office/drawing/2014/main" id="{C86F79EF-4D83-5CB5-EC0D-90D7039AF2CF}"/>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AA36ABA7-D647-6537-9007-8BFB8AD7C5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68C770F6-8063-C459-515A-F7EBBF85FA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EA12E5-3986-470F-A460-C7373076CE72}" type="slidenum">
              <a:rPr lang="en-US" altLang="en-US"/>
              <a:pPr eaLnBrk="1" hangingPunct="1"/>
              <a:t>43</a:t>
            </a:fld>
            <a:endParaRPr lang="en-US" altLang="en-US"/>
          </a:p>
        </p:txBody>
      </p:sp>
      <p:sp>
        <p:nvSpPr>
          <p:cNvPr id="66563" name="Rectangle 2">
            <a:extLst>
              <a:ext uri="{FF2B5EF4-FFF2-40B4-BE49-F238E27FC236}">
                <a16:creationId xmlns:a16="http://schemas.microsoft.com/office/drawing/2014/main" id="{E48CEABF-F55F-48FA-473C-D97009F20A4F}"/>
              </a:ext>
            </a:extLst>
          </p:cNvPr>
          <p:cNvSpPr>
            <a:spLocks noGrp="1" noRot="1" noChangeAspect="1" noChangeArrowheads="1" noTextEdit="1"/>
          </p:cNvSpPr>
          <p:nvPr>
            <p:ph type="sldImg"/>
          </p:nvPr>
        </p:nvSpPr>
        <p:spPr>
          <a:xfrm>
            <a:off x="382588" y="685800"/>
            <a:ext cx="6096000" cy="3429000"/>
          </a:xfrm>
          <a:ln/>
        </p:spPr>
      </p:sp>
      <p:sp>
        <p:nvSpPr>
          <p:cNvPr id="66564" name="Rectangle 3">
            <a:extLst>
              <a:ext uri="{FF2B5EF4-FFF2-40B4-BE49-F238E27FC236}">
                <a16:creationId xmlns:a16="http://schemas.microsoft.com/office/drawing/2014/main" id="{8DE738AB-37A6-39C5-4B31-1F034C24E7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66123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4</a:t>
            </a:fld>
            <a:endParaRPr lang="en-US"/>
          </a:p>
        </p:txBody>
      </p:sp>
    </p:spTree>
    <p:extLst>
      <p:ext uri="{BB962C8B-B14F-4D97-AF65-F5344CB8AC3E}">
        <p14:creationId xmlns:p14="http://schemas.microsoft.com/office/powerpoint/2010/main" val="3042718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45</a:t>
            </a:fld>
            <a:endParaRPr lang="en-US"/>
          </a:p>
        </p:txBody>
      </p:sp>
    </p:spTree>
    <p:extLst>
      <p:ext uri="{BB962C8B-B14F-4D97-AF65-F5344CB8AC3E}">
        <p14:creationId xmlns:p14="http://schemas.microsoft.com/office/powerpoint/2010/main" val="3440242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13407A74-07B4-C318-A3E3-4F040CC42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D65B9D-F195-4FF2-BB2D-86A159BFCAE8}" type="slidenum">
              <a:rPr lang="en-US" altLang="en-US"/>
              <a:pPr eaLnBrk="1" hangingPunct="1"/>
              <a:t>48</a:t>
            </a:fld>
            <a:endParaRPr lang="en-US" altLang="en-US"/>
          </a:p>
        </p:txBody>
      </p:sp>
      <p:sp>
        <p:nvSpPr>
          <p:cNvPr id="69635" name="Rectangle 2">
            <a:extLst>
              <a:ext uri="{FF2B5EF4-FFF2-40B4-BE49-F238E27FC236}">
                <a16:creationId xmlns:a16="http://schemas.microsoft.com/office/drawing/2014/main" id="{70855E5F-8F45-4244-E155-89FF879F506D}"/>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90000ED5-E11F-58B3-B4A9-F6F6DFEB5C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3007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03ACFCF5-6A10-186E-7014-4CE67CB5E7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13BE10-D4BA-41A4-A981-89264F9D02E4}" type="slidenum">
              <a:rPr lang="en-US" altLang="en-US"/>
              <a:pPr eaLnBrk="1" hangingPunct="1"/>
              <a:t>50</a:t>
            </a:fld>
            <a:endParaRPr lang="en-US" altLang="en-US"/>
          </a:p>
        </p:txBody>
      </p:sp>
      <p:sp>
        <p:nvSpPr>
          <p:cNvPr id="72707" name="Rectangle 2">
            <a:extLst>
              <a:ext uri="{FF2B5EF4-FFF2-40B4-BE49-F238E27FC236}">
                <a16:creationId xmlns:a16="http://schemas.microsoft.com/office/drawing/2014/main" id="{B8B9E4E3-9A91-6E2E-255C-D392FB728379}"/>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19B0DA05-4724-4F2D-7100-0DFBA0886F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A29FE93-572F-B5C2-1B8F-263280421D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EBEE03-0D40-4885-BBFE-A9ADC42D0E4E}" type="slidenum">
              <a:rPr lang="en-US" altLang="en-US"/>
              <a:pPr eaLnBrk="1" hangingPunct="1"/>
              <a:t>51</a:t>
            </a:fld>
            <a:endParaRPr lang="en-US" altLang="en-US"/>
          </a:p>
        </p:txBody>
      </p:sp>
      <p:sp>
        <p:nvSpPr>
          <p:cNvPr id="73731" name="Rectangle 2">
            <a:extLst>
              <a:ext uri="{FF2B5EF4-FFF2-40B4-BE49-F238E27FC236}">
                <a16:creationId xmlns:a16="http://schemas.microsoft.com/office/drawing/2014/main" id="{B288D218-A421-76DB-9E23-1F6874A38542}"/>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966635CB-50F8-2C30-B5BC-0793C9B616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2B3A6C3A-82C4-4557-FC35-0303740428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A83B9A-0B7E-44C5-870A-FA7804865FE9}" type="slidenum">
              <a:rPr lang="en-US" altLang="en-US"/>
              <a:pPr eaLnBrk="1" hangingPunct="1"/>
              <a:t>52</a:t>
            </a:fld>
            <a:endParaRPr lang="en-US" altLang="en-US"/>
          </a:p>
        </p:txBody>
      </p:sp>
      <p:sp>
        <p:nvSpPr>
          <p:cNvPr id="74755" name="Rectangle 2">
            <a:extLst>
              <a:ext uri="{FF2B5EF4-FFF2-40B4-BE49-F238E27FC236}">
                <a16:creationId xmlns:a16="http://schemas.microsoft.com/office/drawing/2014/main" id="{CCB26B22-CC1A-C91C-B2EC-EA0FE260A044}"/>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50886166-A93D-7A9B-B7B9-7A2CA8FC8D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CD0A76A3-23A8-C397-2728-639A659516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BC010B-4644-40FD-AF1B-76935AFBB8D1}" type="slidenum">
              <a:rPr lang="en-US" altLang="en-US"/>
              <a:pPr eaLnBrk="1" hangingPunct="1"/>
              <a:t>53</a:t>
            </a:fld>
            <a:endParaRPr lang="en-US" altLang="en-US"/>
          </a:p>
        </p:txBody>
      </p:sp>
      <p:sp>
        <p:nvSpPr>
          <p:cNvPr id="75779" name="Rectangle 2">
            <a:extLst>
              <a:ext uri="{FF2B5EF4-FFF2-40B4-BE49-F238E27FC236}">
                <a16:creationId xmlns:a16="http://schemas.microsoft.com/office/drawing/2014/main" id="{06B7ECAF-EFFF-4EA7-1DE4-672EC47683A9}"/>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4C9679BC-655F-5DE9-6B12-9221C9963F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altLang="en-US"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9674E9DE-520C-17A6-CEDE-96FAF86548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286AC4-2FB6-46DC-984A-C90A2FEE753B}" type="slidenum">
              <a:rPr lang="en-US" altLang="en-US"/>
              <a:pPr eaLnBrk="1" hangingPunct="1"/>
              <a:t>56</a:t>
            </a:fld>
            <a:endParaRPr lang="en-US" altLang="en-US"/>
          </a:p>
        </p:txBody>
      </p:sp>
      <p:sp>
        <p:nvSpPr>
          <p:cNvPr id="76803" name="Rectangle 2">
            <a:extLst>
              <a:ext uri="{FF2B5EF4-FFF2-40B4-BE49-F238E27FC236}">
                <a16:creationId xmlns:a16="http://schemas.microsoft.com/office/drawing/2014/main" id="{8FF51EFD-0648-FE6A-E390-6EE44C462491}"/>
              </a:ext>
            </a:extLst>
          </p:cNvPr>
          <p:cNvSpPr>
            <a:spLocks noGrp="1" noRot="1" noChangeAspect="1" noChangeArrowheads="1" noTextEdit="1"/>
          </p:cNvSpPr>
          <p:nvPr>
            <p:ph type="sldImg"/>
          </p:nvPr>
        </p:nvSpPr>
        <p:spPr>
          <a:xfrm>
            <a:off x="393700" y="692150"/>
            <a:ext cx="6072188" cy="3416300"/>
          </a:xfrm>
          <a:ln w="12699" cap="flat">
            <a:solidFill>
              <a:schemeClr val="tx1"/>
            </a:solidFill>
          </a:ln>
        </p:spPr>
      </p:sp>
      <p:sp>
        <p:nvSpPr>
          <p:cNvPr id="76804" name="Rectangle 3">
            <a:extLst>
              <a:ext uri="{FF2B5EF4-FFF2-40B4-BE49-F238E27FC236}">
                <a16:creationId xmlns:a16="http://schemas.microsoft.com/office/drawing/2014/main" id="{032E106F-0F0A-06F8-05FD-7A8C221CEEE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l"/>
            <a:r>
              <a:rPr lang="en-US" sz="4400" dirty="0"/>
              <a:t>Eligible participants were current female sex workers (FSWs), 16-34 years and not pregnant or planning pregnancy. </a:t>
            </a:r>
            <a:r>
              <a:rPr lang="en-US" sz="3200" dirty="0"/>
              <a:t>Baseline data on self-reported lifetime abortion, correlates and predictors were collected between September 2016 and May 2017. Abortion incidence was measured at 6-month and 12-month follow-up. A multivariable logistic regression model was used to assess correlates of lifetime abortion and discrete-time survival analysis was used to assess predictors of abortions during follow-up. </a:t>
            </a:r>
            <a:endParaRPr lang="en-GB" altLang="en-US" sz="2000" dirty="0">
              <a:latin typeface="Arial" panose="020B0604020202020204" pitchFamily="34" charset="0"/>
            </a:endParaRPr>
          </a:p>
        </p:txBody>
      </p:sp>
    </p:spTree>
    <p:extLst>
      <p:ext uri="{BB962C8B-B14F-4D97-AF65-F5344CB8AC3E}">
        <p14:creationId xmlns:p14="http://schemas.microsoft.com/office/powerpoint/2010/main" val="1553445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7CB9B86B-7A67-3607-099D-56F914FA81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F7CA47-DB4F-4CA7-BB84-B54A7D78C23E}" type="slidenum">
              <a:rPr lang="en-US" altLang="en-US"/>
              <a:pPr eaLnBrk="1" hangingPunct="1"/>
              <a:t>58</a:t>
            </a:fld>
            <a:endParaRPr lang="en-US" altLang="en-US"/>
          </a:p>
        </p:txBody>
      </p:sp>
      <p:sp>
        <p:nvSpPr>
          <p:cNvPr id="78851" name="Rectangle 2">
            <a:extLst>
              <a:ext uri="{FF2B5EF4-FFF2-40B4-BE49-F238E27FC236}">
                <a16:creationId xmlns:a16="http://schemas.microsoft.com/office/drawing/2014/main" id="{8D78305C-E6B3-D648-1C1D-5C72C896B810}"/>
              </a:ext>
            </a:extLst>
          </p:cNvPr>
          <p:cNvSpPr>
            <a:spLocks noGrp="1" noRot="1" noChangeAspect="1" noChangeArrowheads="1" noTextEdit="1"/>
          </p:cNvSpPr>
          <p:nvPr>
            <p:ph type="sldImg"/>
          </p:nvPr>
        </p:nvSpPr>
        <p:spPr>
          <a:xfrm>
            <a:off x="393700" y="692150"/>
            <a:ext cx="6072188" cy="3416300"/>
          </a:xfrm>
          <a:ln w="12699" cap="flat">
            <a:solidFill>
              <a:schemeClr val="tx1"/>
            </a:solidFill>
          </a:ln>
        </p:spPr>
      </p:sp>
      <p:sp>
        <p:nvSpPr>
          <p:cNvPr id="78852" name="Rectangle 3">
            <a:extLst>
              <a:ext uri="{FF2B5EF4-FFF2-40B4-BE49-F238E27FC236}">
                <a16:creationId xmlns:a16="http://schemas.microsoft.com/office/drawing/2014/main" id="{377945C2-832C-75F3-8C21-D15E9E44E3F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l"/>
            <a:endParaRPr lang="en-GB" altLang="en-US" sz="2000" dirty="0">
              <a:latin typeface="Arial" panose="020B0604020202020204" pitchFamily="34" charset="0"/>
            </a:endParaRPr>
          </a:p>
          <a:p>
            <a:pPr eaLnBrk="1" hangingPunct="1"/>
            <a:endParaRPr lang="en-GB" altLang="en-US" sz="2000" dirty="0">
              <a:latin typeface="Arial" panose="020B0604020202020204" pitchFamily="34" charset="0"/>
            </a:endParaRPr>
          </a:p>
        </p:txBody>
      </p:sp>
    </p:spTree>
    <p:extLst>
      <p:ext uri="{BB962C8B-B14F-4D97-AF65-F5344CB8AC3E}">
        <p14:creationId xmlns:p14="http://schemas.microsoft.com/office/powerpoint/2010/main" val="3678917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872B8B3-A736-4872-AB7B-AB1098146E82}" type="slidenum">
              <a:rPr lang="en-US" smtClean="0"/>
              <a:t>59</a:t>
            </a:fld>
            <a:endParaRPr lang="en-US"/>
          </a:p>
        </p:txBody>
      </p:sp>
    </p:spTree>
    <p:extLst>
      <p:ext uri="{BB962C8B-B14F-4D97-AF65-F5344CB8AC3E}">
        <p14:creationId xmlns:p14="http://schemas.microsoft.com/office/powerpoint/2010/main" val="2883841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3572215-5B9F-29E1-B210-79296AEE9F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FEBD2E-E29B-41AB-B4F4-63132969303D}" type="slidenum">
              <a:rPr lang="en-US" altLang="en-US"/>
              <a:pPr eaLnBrk="1" hangingPunct="1"/>
              <a:t>62</a:t>
            </a:fld>
            <a:endParaRPr lang="en-US" altLang="en-US"/>
          </a:p>
        </p:txBody>
      </p:sp>
      <p:sp>
        <p:nvSpPr>
          <p:cNvPr id="79875" name="Rectangle 2">
            <a:extLst>
              <a:ext uri="{FF2B5EF4-FFF2-40B4-BE49-F238E27FC236}">
                <a16:creationId xmlns:a16="http://schemas.microsoft.com/office/drawing/2014/main" id="{6B9130A0-E818-99A3-B0D4-FE48B88DA6AD}"/>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8434C7A0-01A0-408F-5B19-40CB5361FE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5</a:t>
            </a:fld>
            <a:endParaRPr lang="en-US"/>
          </a:p>
        </p:txBody>
      </p:sp>
    </p:spTree>
    <p:extLst>
      <p:ext uri="{BB962C8B-B14F-4D97-AF65-F5344CB8AC3E}">
        <p14:creationId xmlns:p14="http://schemas.microsoft.com/office/powerpoint/2010/main" val="621935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872B8B3-A736-4872-AB7B-AB1098146E82}" type="slidenum">
              <a:rPr lang="en-US" smtClean="0"/>
              <a:t>63</a:t>
            </a:fld>
            <a:endParaRPr lang="en-US"/>
          </a:p>
        </p:txBody>
      </p:sp>
    </p:spTree>
    <p:extLst>
      <p:ext uri="{BB962C8B-B14F-4D97-AF65-F5344CB8AC3E}">
        <p14:creationId xmlns:p14="http://schemas.microsoft.com/office/powerpoint/2010/main" val="700642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AD8AE662-049C-EC05-AFA3-FAE7B130F9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573F61-7A0A-4B97-9C4D-B0540C5838D9}" type="slidenum">
              <a:rPr lang="en-US" altLang="en-US"/>
              <a:pPr eaLnBrk="1" hangingPunct="1"/>
              <a:t>65</a:t>
            </a:fld>
            <a:endParaRPr lang="en-US" altLang="en-US"/>
          </a:p>
        </p:txBody>
      </p:sp>
      <p:sp>
        <p:nvSpPr>
          <p:cNvPr id="80899" name="Rectangle 2">
            <a:extLst>
              <a:ext uri="{FF2B5EF4-FFF2-40B4-BE49-F238E27FC236}">
                <a16:creationId xmlns:a16="http://schemas.microsoft.com/office/drawing/2014/main" id="{C8FDFC4E-402C-B77A-AD2F-2338816FF17E}"/>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C8D1CC41-5DA4-339D-5506-061B97CDBE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B2EC6548-7F63-6521-AAD1-843FACD069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11F9B1-4B16-454A-A9F7-D6349A2FD922}" type="slidenum">
              <a:rPr lang="en-US" altLang="en-US"/>
              <a:pPr eaLnBrk="1" hangingPunct="1"/>
              <a:t>66</a:t>
            </a:fld>
            <a:endParaRPr lang="en-US" altLang="en-US"/>
          </a:p>
        </p:txBody>
      </p:sp>
      <p:sp>
        <p:nvSpPr>
          <p:cNvPr id="81923" name="Rectangle 2">
            <a:extLst>
              <a:ext uri="{FF2B5EF4-FFF2-40B4-BE49-F238E27FC236}">
                <a16:creationId xmlns:a16="http://schemas.microsoft.com/office/drawing/2014/main" id="{46F5428B-DF41-F47E-43DE-FF78BC1E432D}"/>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A3C6EACF-9161-6FD3-FB7E-04E18D8355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sz="1800" b="0" i="0" u="none" strike="noStrike" baseline="0" dirty="0">
              <a:latin typeface="Helvetica"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975C2D89-5234-87FD-D7F5-DCD43A62BA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031F72-276C-4296-A7CC-DE329A2B007F}" type="slidenum">
              <a:rPr lang="en-US" altLang="en-US"/>
              <a:pPr eaLnBrk="1" hangingPunct="1"/>
              <a:t>67</a:t>
            </a:fld>
            <a:endParaRPr lang="en-US" altLang="en-US"/>
          </a:p>
        </p:txBody>
      </p:sp>
      <p:sp>
        <p:nvSpPr>
          <p:cNvPr id="82947" name="Rectangle 2">
            <a:extLst>
              <a:ext uri="{FF2B5EF4-FFF2-40B4-BE49-F238E27FC236}">
                <a16:creationId xmlns:a16="http://schemas.microsoft.com/office/drawing/2014/main" id="{512E8E87-8DCE-E42A-5B47-ADCDEF089004}"/>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50FDD30C-CE1D-429A-E3CE-007FF8E6E0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8E1E28D7-065D-49A2-912C-B23F72548E09}" type="slidenum">
              <a:rPr lang="en-US" smtClean="0"/>
              <a:t>68</a:t>
            </a:fld>
            <a:endParaRPr lang="en-US"/>
          </a:p>
        </p:txBody>
      </p:sp>
    </p:spTree>
    <p:extLst>
      <p:ext uri="{BB962C8B-B14F-4D97-AF65-F5344CB8AC3E}">
        <p14:creationId xmlns:p14="http://schemas.microsoft.com/office/powerpoint/2010/main" val="4251291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8E1E28D7-065D-49A2-912C-B23F72548E09}" type="slidenum">
              <a:rPr lang="en-US" smtClean="0"/>
              <a:t>73</a:t>
            </a:fld>
            <a:endParaRPr lang="en-US"/>
          </a:p>
        </p:txBody>
      </p:sp>
    </p:spTree>
    <p:extLst>
      <p:ext uri="{BB962C8B-B14F-4D97-AF65-F5344CB8AC3E}">
        <p14:creationId xmlns:p14="http://schemas.microsoft.com/office/powerpoint/2010/main" val="33739407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BDC7550E-9928-D9F5-EDEB-DAF978876F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5F3AC935-F77E-4882-9DF9-9BD0BA3F392D}" type="slidenum">
              <a:rPr lang="en-US" altLang="en-US" sz="1300"/>
              <a:pPr>
                <a:spcBef>
                  <a:spcPct val="0"/>
                </a:spcBef>
              </a:pPr>
              <a:t>75</a:t>
            </a:fld>
            <a:endParaRPr lang="en-US" altLang="en-US" sz="1300"/>
          </a:p>
        </p:txBody>
      </p:sp>
      <p:sp>
        <p:nvSpPr>
          <p:cNvPr id="7171" name="Rectangle 2">
            <a:extLst>
              <a:ext uri="{FF2B5EF4-FFF2-40B4-BE49-F238E27FC236}">
                <a16:creationId xmlns:a16="http://schemas.microsoft.com/office/drawing/2014/main" id="{44B19D07-13AF-C70A-E3BC-CDCF5B820FAB}"/>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CAC7FEF7-DDB0-9862-C64A-FA202A3AF3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B0AA921-90E2-4781-FFB2-7986AAAE51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992B1F8E-449B-4E68-A9D0-EABD2539800E}" type="slidenum">
              <a:rPr lang="en-US" altLang="en-US" sz="1300"/>
              <a:pPr>
                <a:spcBef>
                  <a:spcPct val="0"/>
                </a:spcBef>
              </a:pPr>
              <a:t>78</a:t>
            </a:fld>
            <a:endParaRPr lang="en-US" altLang="en-US" sz="1300"/>
          </a:p>
        </p:txBody>
      </p:sp>
      <p:sp>
        <p:nvSpPr>
          <p:cNvPr id="21507" name="Rectangle 2">
            <a:extLst>
              <a:ext uri="{FF2B5EF4-FFF2-40B4-BE49-F238E27FC236}">
                <a16:creationId xmlns:a16="http://schemas.microsoft.com/office/drawing/2014/main" id="{DAC2367F-604D-4DB6-123F-5ADF2CEA55C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EDB65B93-0A18-59AF-1F96-9D24F9BBE7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F2ECB60B-466B-1FA0-E43E-6003169726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598659AB-15AA-4CD2-AABB-F38D16121F8D}" type="slidenum">
              <a:rPr lang="en-US" altLang="en-US" sz="1300"/>
              <a:pPr>
                <a:spcBef>
                  <a:spcPct val="0"/>
                </a:spcBef>
              </a:pPr>
              <a:t>87</a:t>
            </a:fld>
            <a:endParaRPr lang="en-US" altLang="en-US" sz="1300"/>
          </a:p>
        </p:txBody>
      </p:sp>
      <p:sp>
        <p:nvSpPr>
          <p:cNvPr id="35843" name="Rectangle 2">
            <a:extLst>
              <a:ext uri="{FF2B5EF4-FFF2-40B4-BE49-F238E27FC236}">
                <a16:creationId xmlns:a16="http://schemas.microsoft.com/office/drawing/2014/main" id="{5775AC6F-7E32-94E7-2691-47F741DB0DAE}"/>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CFDD840B-744E-544F-6DBE-5952495B46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F1F3B4A0-4445-89BD-2831-EB3835636B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48BE47FE-7F1B-42B3-B1FB-1E4AE70152C8}" type="slidenum">
              <a:rPr lang="en-US" altLang="en-US" sz="1300"/>
              <a:pPr>
                <a:spcBef>
                  <a:spcPct val="0"/>
                </a:spcBef>
              </a:pPr>
              <a:t>88</a:t>
            </a:fld>
            <a:endParaRPr lang="en-US" altLang="en-US" sz="1300"/>
          </a:p>
        </p:txBody>
      </p:sp>
      <p:sp>
        <p:nvSpPr>
          <p:cNvPr id="37891" name="Rectangle 2">
            <a:extLst>
              <a:ext uri="{FF2B5EF4-FFF2-40B4-BE49-F238E27FC236}">
                <a16:creationId xmlns:a16="http://schemas.microsoft.com/office/drawing/2014/main" id="{8FFCD446-D5E3-C32C-4291-5FC950EE23A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DE2743F-EC0D-952A-4813-AB347A29D2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10</a:t>
            </a:fld>
            <a:endParaRPr lang="en-US"/>
          </a:p>
        </p:txBody>
      </p:sp>
    </p:spTree>
    <p:extLst>
      <p:ext uri="{BB962C8B-B14F-4D97-AF65-F5344CB8AC3E}">
        <p14:creationId xmlns:p14="http://schemas.microsoft.com/office/powerpoint/2010/main" val="20049844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49A5F11-42FB-38AC-FD4B-EB5D3A48EB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72110626-5847-4425-8E34-9EADF3767376}" type="slidenum">
              <a:rPr lang="en-US" altLang="en-US" sz="1300"/>
              <a:pPr>
                <a:spcBef>
                  <a:spcPct val="0"/>
                </a:spcBef>
              </a:pPr>
              <a:t>89</a:t>
            </a:fld>
            <a:endParaRPr lang="en-US" altLang="en-US" sz="1300"/>
          </a:p>
        </p:txBody>
      </p:sp>
      <p:sp>
        <p:nvSpPr>
          <p:cNvPr id="39939" name="Rectangle 2">
            <a:extLst>
              <a:ext uri="{FF2B5EF4-FFF2-40B4-BE49-F238E27FC236}">
                <a16:creationId xmlns:a16="http://schemas.microsoft.com/office/drawing/2014/main" id="{7657C646-202E-5FA2-21D2-4F5A11132C9B}"/>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D9538F3C-E578-29B1-10E7-9AF1F83FFA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915118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09F3DB54-C9AA-BE1F-834B-1D78C9C486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BCBCE661-47BE-4C50-B230-00DED1BE785C}" type="slidenum">
              <a:rPr lang="en-US" altLang="en-US" sz="1300"/>
              <a:pPr>
                <a:spcBef>
                  <a:spcPct val="0"/>
                </a:spcBef>
              </a:pPr>
              <a:t>90</a:t>
            </a:fld>
            <a:endParaRPr lang="en-US" altLang="en-US" sz="1300"/>
          </a:p>
        </p:txBody>
      </p:sp>
      <p:sp>
        <p:nvSpPr>
          <p:cNvPr id="44035" name="Rectangle 2">
            <a:extLst>
              <a:ext uri="{FF2B5EF4-FFF2-40B4-BE49-F238E27FC236}">
                <a16:creationId xmlns:a16="http://schemas.microsoft.com/office/drawing/2014/main" id="{8B7A936B-F8E7-77B3-EC02-09E44F85760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B78BF5E1-A902-2B80-464C-4622767BD8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5962483F-C445-8F44-1FC8-ECCF2AD50F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3F4E73D5-C3D2-4BBA-A7E0-117842C6149D}" type="slidenum">
              <a:rPr lang="en-US" altLang="en-US" sz="1300"/>
              <a:pPr>
                <a:spcBef>
                  <a:spcPct val="0"/>
                </a:spcBef>
              </a:pPr>
              <a:t>91</a:t>
            </a:fld>
            <a:endParaRPr lang="en-US" altLang="en-US" sz="1300"/>
          </a:p>
        </p:txBody>
      </p:sp>
      <p:sp>
        <p:nvSpPr>
          <p:cNvPr id="46083" name="Rectangle 2">
            <a:extLst>
              <a:ext uri="{FF2B5EF4-FFF2-40B4-BE49-F238E27FC236}">
                <a16:creationId xmlns:a16="http://schemas.microsoft.com/office/drawing/2014/main" id="{64063760-AB5B-32E3-0FA6-75A218AA110D}"/>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23658A0F-F0E0-D555-9CA0-CEC74859BC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7FDE611-9C7C-1A2F-6FA9-9CCC110C13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B7D0FC45-9641-4533-B5C2-6FC0A259C54F}" type="slidenum">
              <a:rPr lang="en-US" altLang="en-US" sz="1300"/>
              <a:pPr>
                <a:spcBef>
                  <a:spcPct val="0"/>
                </a:spcBef>
              </a:pPr>
              <a:t>92</a:t>
            </a:fld>
            <a:endParaRPr lang="en-US" altLang="en-US" sz="1300"/>
          </a:p>
        </p:txBody>
      </p:sp>
      <p:sp>
        <p:nvSpPr>
          <p:cNvPr id="50179" name="Rectangle 2">
            <a:extLst>
              <a:ext uri="{FF2B5EF4-FFF2-40B4-BE49-F238E27FC236}">
                <a16:creationId xmlns:a16="http://schemas.microsoft.com/office/drawing/2014/main" id="{979835B9-DE58-9F5D-F45D-6B766C4625FB}"/>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0D9AD9CE-A281-6F78-2C55-6AC8E3C625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FD7FCBC-7C37-3F61-7200-5D2C26B1A1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A77E9B09-40E5-43AC-8C68-24902981CA05}" type="slidenum">
              <a:rPr lang="en-US" altLang="en-US" sz="1300"/>
              <a:pPr>
                <a:spcBef>
                  <a:spcPct val="0"/>
                </a:spcBef>
              </a:pPr>
              <a:t>93</a:t>
            </a:fld>
            <a:endParaRPr lang="en-US" altLang="en-US" sz="1300"/>
          </a:p>
        </p:txBody>
      </p:sp>
      <p:sp>
        <p:nvSpPr>
          <p:cNvPr id="54275" name="Rectangle 2">
            <a:extLst>
              <a:ext uri="{FF2B5EF4-FFF2-40B4-BE49-F238E27FC236}">
                <a16:creationId xmlns:a16="http://schemas.microsoft.com/office/drawing/2014/main" id="{C99C8CD6-98E1-2D14-737A-BD2270B1731F}"/>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26F57186-A39F-47FC-B77B-D22153B4F7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B2E0387C-A305-94E3-4BCF-18043B91A1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1B741B30-2AB9-4139-8B49-33EB8AF6A2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Slide Number Placeholder 3">
            <a:extLst>
              <a:ext uri="{FF2B5EF4-FFF2-40B4-BE49-F238E27FC236}">
                <a16:creationId xmlns:a16="http://schemas.microsoft.com/office/drawing/2014/main" id="{30FD5047-66C6-AEE7-1377-B5518B70049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177020-0FFD-4EFF-B40A-D1C4ED1CD2BD}" type="slidenum">
              <a:rPr lang="en-US" altLang="en-US">
                <a:latin typeface="Calibri" panose="020F0502020204030204" pitchFamily="34" charset="0"/>
              </a:rPr>
              <a:pPr eaLnBrk="1" hangingPunct="1"/>
              <a:t>104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sz="1200" dirty="0">
                <a:solidFill>
                  <a:srgbClr val="0000FF"/>
                </a:solidFill>
                <a:latin typeface="Times New Roman" panose="02020603050405020304" pitchFamily="18" charset="0"/>
                <a:cs typeface="Times New Roman" panose="02020603050405020304" pitchFamily="18" charset="0"/>
              </a:rPr>
              <a:t>Any Medical research / Epidemiological study should have a proper proposal in written form before it is actually carried out</a:t>
            </a:r>
          </a:p>
          <a:p>
            <a:pPr eaLnBrk="1" hangingPunct="1">
              <a:lnSpc>
                <a:spcPct val="90000"/>
              </a:lnSpc>
            </a:pPr>
            <a:endParaRPr lang="en-US" altLang="en-US" sz="1200" dirty="0">
              <a:solidFill>
                <a:srgbClr val="0000FF"/>
              </a:solidFill>
              <a:latin typeface="Times New Roman" panose="02020603050405020304" pitchFamily="18" charset="0"/>
              <a:cs typeface="Times New Roman" panose="02020603050405020304" pitchFamily="18" charset="0"/>
            </a:endParaRPr>
          </a:p>
          <a:p>
            <a:pPr eaLnBrk="1" hangingPunct="1">
              <a:lnSpc>
                <a:spcPct val="90000"/>
              </a:lnSpc>
            </a:pPr>
            <a:r>
              <a:rPr lang="en-US" altLang="en-US" sz="1200" dirty="0">
                <a:solidFill>
                  <a:srgbClr val="0000FF"/>
                </a:solidFill>
                <a:latin typeface="Times New Roman" panose="02020603050405020304" pitchFamily="18" charset="0"/>
                <a:cs typeface="Times New Roman" panose="02020603050405020304" pitchFamily="18" charset="0"/>
              </a:rPr>
              <a:t>Research proposal is like a blue print of a building plan before the construction starts </a:t>
            </a:r>
          </a:p>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11</a:t>
            </a:fld>
            <a:endParaRPr lang="en-US"/>
          </a:p>
        </p:txBody>
      </p:sp>
    </p:spTree>
    <p:extLst>
      <p:ext uri="{BB962C8B-B14F-4D97-AF65-F5344CB8AC3E}">
        <p14:creationId xmlns:p14="http://schemas.microsoft.com/office/powerpoint/2010/main" val="37198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nice to KNOW the requirements before you start.</a:t>
            </a:r>
          </a:p>
        </p:txBody>
      </p:sp>
      <p:sp>
        <p:nvSpPr>
          <p:cNvPr id="4" name="Slide Number Placeholder 3"/>
          <p:cNvSpPr>
            <a:spLocks noGrp="1"/>
          </p:cNvSpPr>
          <p:nvPr>
            <p:ph type="sldNum" sz="quarter" idx="5"/>
          </p:nvPr>
        </p:nvSpPr>
        <p:spPr/>
        <p:txBody>
          <a:bodyPr/>
          <a:lstStyle/>
          <a:p>
            <a:fld id="{581743AC-8BCB-CB4E-8380-52C8F4AE0FB7}" type="slidenum">
              <a:rPr lang="en-US" smtClean="0"/>
              <a:t>12</a:t>
            </a:fld>
            <a:endParaRPr lang="en-US"/>
          </a:p>
        </p:txBody>
      </p:sp>
    </p:spTree>
    <p:extLst>
      <p:ext uri="{BB962C8B-B14F-4D97-AF65-F5344CB8AC3E}">
        <p14:creationId xmlns:p14="http://schemas.microsoft.com/office/powerpoint/2010/main" val="2564573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16</a:t>
            </a:fld>
            <a:endParaRPr lang="en-US"/>
          </a:p>
        </p:txBody>
      </p:sp>
    </p:spTree>
    <p:extLst>
      <p:ext uri="{BB962C8B-B14F-4D97-AF65-F5344CB8AC3E}">
        <p14:creationId xmlns:p14="http://schemas.microsoft.com/office/powerpoint/2010/main" val="332071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8E1E28D7-065D-49A2-912C-B23F72548E09}" type="slidenum">
              <a:rPr lang="en-US" smtClean="0"/>
              <a:t>19</a:t>
            </a:fld>
            <a:endParaRPr lang="en-US"/>
          </a:p>
        </p:txBody>
      </p:sp>
    </p:spTree>
    <p:extLst>
      <p:ext uri="{BB962C8B-B14F-4D97-AF65-F5344CB8AC3E}">
        <p14:creationId xmlns:p14="http://schemas.microsoft.com/office/powerpoint/2010/main" val="1516828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8E1E28D7-065D-49A2-912C-B23F72548E09}" type="slidenum">
              <a:rPr lang="en-US" smtClean="0"/>
              <a:t>20</a:t>
            </a:fld>
            <a:endParaRPr lang="en-US"/>
          </a:p>
        </p:txBody>
      </p:sp>
    </p:spTree>
    <p:extLst>
      <p:ext uri="{BB962C8B-B14F-4D97-AF65-F5344CB8AC3E}">
        <p14:creationId xmlns:p14="http://schemas.microsoft.com/office/powerpoint/2010/main" val="135462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FC38-59B6-B944-AFCA-3D3BABFC8696}"/>
              </a:ext>
            </a:extLst>
          </p:cNvPr>
          <p:cNvSpPr>
            <a:spLocks noGrp="1"/>
          </p:cNvSpPr>
          <p:nvPr>
            <p:ph type="ctrTitle"/>
          </p:nvPr>
        </p:nvSpPr>
        <p:spPr>
          <a:xfrm>
            <a:off x="1524000" y="1122363"/>
            <a:ext cx="9144000" cy="1642102"/>
          </a:xfrm>
          <a:prstGeom prst="rect">
            <a:avLst/>
          </a:prstGeom>
        </p:spPr>
        <p:txBody>
          <a:bodyPr anchor="b">
            <a:normAutofit/>
          </a:bodyPr>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CE03975D-07A6-9748-B439-8FD5EF33280C}"/>
              </a:ext>
            </a:extLst>
          </p:cNvPr>
          <p:cNvSpPr>
            <a:spLocks noGrp="1"/>
          </p:cNvSpPr>
          <p:nvPr>
            <p:ph type="subTitle" idx="1"/>
          </p:nvPr>
        </p:nvSpPr>
        <p:spPr>
          <a:xfrm>
            <a:off x="1524000" y="3602038"/>
            <a:ext cx="9144000" cy="74667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4805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DBDEDD-8D34-3349-B757-C3764860C422}"/>
              </a:ext>
            </a:extLst>
          </p:cNvPr>
          <p:cNvSpPr/>
          <p:nvPr userDrawn="1"/>
        </p:nvSpPr>
        <p:spPr>
          <a:xfrm rot="16200000">
            <a:off x="2666240" y="-2667757"/>
            <a:ext cx="6858000" cy="12193515"/>
          </a:xfrm>
          <a:prstGeom prst="rect">
            <a:avLst/>
          </a:prstGeom>
          <a:gradFill>
            <a:gsLst>
              <a:gs pos="0">
                <a:schemeClr val="bg1"/>
              </a:gs>
              <a:gs pos="100000">
                <a:srgbClr val="A1DBE4"/>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15A0B75-3DE5-3A49-BBEB-59A9867BF1EE}"/>
              </a:ext>
            </a:extLst>
          </p:cNvPr>
          <p:cNvPicPr>
            <a:picLocks noChangeAspect="1"/>
          </p:cNvPicPr>
          <p:nvPr userDrawn="1"/>
        </p:nvPicPr>
        <p:blipFill>
          <a:blip r:embed="rId2">
            <a:alphaModFix amt="27000"/>
          </a:blip>
          <a:stretch>
            <a:fillRect/>
          </a:stretch>
        </p:blipFill>
        <p:spPr>
          <a:xfrm>
            <a:off x="-1518" y="116660"/>
            <a:ext cx="12192000" cy="6741340"/>
          </a:xfrm>
          <a:prstGeom prst="rect">
            <a:avLst/>
          </a:prstGeom>
        </p:spPr>
      </p:pic>
      <p:sp>
        <p:nvSpPr>
          <p:cNvPr id="13" name="Title 1">
            <a:extLst>
              <a:ext uri="{FF2B5EF4-FFF2-40B4-BE49-F238E27FC236}">
                <a16:creationId xmlns:a16="http://schemas.microsoft.com/office/drawing/2014/main" id="{49582C36-5CBD-6C47-B373-1FCF0BBF00BE}"/>
              </a:ext>
            </a:extLst>
          </p:cNvPr>
          <p:cNvSpPr txBox="1">
            <a:spLocks/>
          </p:cNvSpPr>
          <p:nvPr userDrawn="1"/>
        </p:nvSpPr>
        <p:spPr>
          <a:xfrm>
            <a:off x="1764671" y="3581572"/>
            <a:ext cx="8662658" cy="4564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endParaRPr lang="en-US" dirty="0"/>
          </a:p>
        </p:txBody>
      </p:sp>
      <p:pic>
        <p:nvPicPr>
          <p:cNvPr id="14" name="Picture 13">
            <a:extLst>
              <a:ext uri="{FF2B5EF4-FFF2-40B4-BE49-F238E27FC236}">
                <a16:creationId xmlns:a16="http://schemas.microsoft.com/office/drawing/2014/main" id="{EE8312F5-86A2-4A4C-9BE7-345EABADFCBA}"/>
              </a:ext>
            </a:extLst>
          </p:cNvPr>
          <p:cNvPicPr>
            <a:picLocks noChangeAspect="1"/>
          </p:cNvPicPr>
          <p:nvPr userDrawn="1"/>
        </p:nvPicPr>
        <p:blipFill>
          <a:blip r:embed="rId3"/>
          <a:stretch>
            <a:fillRect/>
          </a:stretch>
        </p:blipFill>
        <p:spPr>
          <a:xfrm rot="5400000">
            <a:off x="5443418" y="-5471109"/>
            <a:ext cx="1305161" cy="12191999"/>
          </a:xfrm>
          <a:prstGeom prst="rect">
            <a:avLst/>
          </a:prstGeom>
        </p:spPr>
      </p:pic>
      <p:sp>
        <p:nvSpPr>
          <p:cNvPr id="16" name="Content Placeholder 2">
            <a:extLst>
              <a:ext uri="{FF2B5EF4-FFF2-40B4-BE49-F238E27FC236}">
                <a16:creationId xmlns:a16="http://schemas.microsoft.com/office/drawing/2014/main" id="{381ACDA9-5A2E-E141-9E8F-75ECF65CAD6F}"/>
              </a:ext>
            </a:extLst>
          </p:cNvPr>
          <p:cNvSpPr>
            <a:spLocks noGrp="1"/>
          </p:cNvSpPr>
          <p:nvPr>
            <p:ph idx="1" hasCustomPrompt="1"/>
          </p:nvPr>
        </p:nvSpPr>
        <p:spPr>
          <a:xfrm>
            <a:off x="2295293" y="3096839"/>
            <a:ext cx="7601415" cy="664323"/>
          </a:xfrm>
          <a:prstGeom prst="rect">
            <a:avLst/>
          </a:prstGeom>
        </p:spPr>
        <p:txBody>
          <a:bodyPr>
            <a:noAutofit/>
          </a:bodyPr>
          <a:lstStyle>
            <a:lvl1pPr marL="0" indent="0" algn="ctr">
              <a:lnSpc>
                <a:spcPct val="100000"/>
              </a:lnSpc>
              <a:buFontTx/>
              <a:buNone/>
              <a:defRPr sz="3200" b="1"/>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Sample chapter break</a:t>
            </a:r>
          </a:p>
        </p:txBody>
      </p:sp>
      <p:pic>
        <p:nvPicPr>
          <p:cNvPr id="8" name="Picture 7">
            <a:extLst>
              <a:ext uri="{FF2B5EF4-FFF2-40B4-BE49-F238E27FC236}">
                <a16:creationId xmlns:a16="http://schemas.microsoft.com/office/drawing/2014/main" id="{471B010E-0E69-974D-BF13-B1A43855519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61540" y="229324"/>
            <a:ext cx="1634205" cy="174853"/>
          </a:xfrm>
          <a:prstGeom prst="rect">
            <a:avLst/>
          </a:prstGeom>
        </p:spPr>
      </p:pic>
    </p:spTree>
    <p:extLst>
      <p:ext uri="{BB962C8B-B14F-4D97-AF65-F5344CB8AC3E}">
        <p14:creationId xmlns:p14="http://schemas.microsoft.com/office/powerpoint/2010/main" val="349491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D792BD-3AB6-274C-8419-C4B30DE9E764}"/>
              </a:ext>
            </a:extLst>
          </p:cNvPr>
          <p:cNvSpPr/>
          <p:nvPr userDrawn="1"/>
        </p:nvSpPr>
        <p:spPr>
          <a:xfrm>
            <a:off x="0" y="5186191"/>
            <a:ext cx="12192000" cy="1671809"/>
          </a:xfrm>
          <a:prstGeom prst="rect">
            <a:avLst/>
          </a:prstGeom>
          <a:gradFill>
            <a:gsLst>
              <a:gs pos="0">
                <a:schemeClr val="bg1"/>
              </a:gs>
              <a:gs pos="100000">
                <a:srgbClr val="A1DBE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4D7109-5B59-EF4F-8BDD-307BD0163886}"/>
              </a:ext>
            </a:extLst>
          </p:cNvPr>
          <p:cNvSpPr>
            <a:spLocks noGrp="1"/>
          </p:cNvSpPr>
          <p:nvPr>
            <p:ph type="title"/>
          </p:nvPr>
        </p:nvSpPr>
        <p:spPr>
          <a:xfrm>
            <a:off x="2947639" y="1168400"/>
            <a:ext cx="7601415" cy="657457"/>
          </a:xfrm>
          <a:prstGeom prst="rect">
            <a:avLst/>
          </a:prstGeom>
        </p:spPr>
        <p:txBody>
          <a:bodyPr>
            <a:noAutofit/>
          </a:bodyPr>
          <a:lstStyle>
            <a:lvl1pPr>
              <a:lnSpc>
                <a:spcPct val="100000"/>
              </a:lnSpc>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0BEE1FF8-B149-FC44-8E7F-3114CE8D7AD7}"/>
              </a:ext>
            </a:extLst>
          </p:cNvPr>
          <p:cNvSpPr>
            <a:spLocks noGrp="1"/>
          </p:cNvSpPr>
          <p:nvPr>
            <p:ph idx="1"/>
          </p:nvPr>
        </p:nvSpPr>
        <p:spPr>
          <a:xfrm>
            <a:off x="2947639" y="2115944"/>
            <a:ext cx="7601415" cy="2924407"/>
          </a:xfrm>
          <a:prstGeom prst="rect">
            <a:avLst/>
          </a:prstGeom>
        </p:spPr>
        <p:txBody>
          <a:bodyPr>
            <a:noAutofit/>
          </a:bodyPr>
          <a:lstStyle>
            <a:lvl1pPr>
              <a:lnSpc>
                <a:spcPct val="100000"/>
              </a:lnSpc>
              <a:defRPr sz="18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39AE5F-5234-7A44-BFD1-5F81758D631E}"/>
              </a:ext>
            </a:extLst>
          </p:cNvPr>
          <p:cNvSpPr>
            <a:spLocks noGrp="1"/>
          </p:cNvSpPr>
          <p:nvPr>
            <p:ph type="dt" sz="half" idx="10"/>
          </p:nvPr>
        </p:nvSpPr>
        <p:spPr>
          <a:xfrm>
            <a:off x="838200" y="6356350"/>
            <a:ext cx="2743200" cy="365125"/>
          </a:xfrm>
          <a:prstGeom prst="rect">
            <a:avLst/>
          </a:prstGeom>
        </p:spPr>
        <p:txBody>
          <a:bodyPr/>
          <a:lstStyle>
            <a:lvl1pPr>
              <a:defRPr sz="1000">
                <a:latin typeface="Arial" panose="020B0604020202020204" pitchFamily="34" charset="0"/>
                <a:cs typeface="Arial" panose="020B0604020202020204" pitchFamily="34" charset="0"/>
              </a:defRPr>
            </a:lvl1pPr>
          </a:lstStyle>
          <a:p>
            <a:fld id="{9AAB5750-C984-AA47-B9E9-C182057D5261}" type="datetimeFigureOut">
              <a:rPr lang="en-US" smtClean="0"/>
              <a:pPr/>
              <a:t>2/23/2023</a:t>
            </a:fld>
            <a:endParaRPr lang="en-US" dirty="0"/>
          </a:p>
        </p:txBody>
      </p:sp>
      <p:sp>
        <p:nvSpPr>
          <p:cNvPr id="6" name="Slide Number Placeholder 5">
            <a:extLst>
              <a:ext uri="{FF2B5EF4-FFF2-40B4-BE49-F238E27FC236}">
                <a16:creationId xmlns:a16="http://schemas.microsoft.com/office/drawing/2014/main" id="{A20FCAA2-8312-1F4B-90CE-8AF0A353FA9C}"/>
              </a:ext>
            </a:extLst>
          </p:cNvPr>
          <p:cNvSpPr>
            <a:spLocks noGrp="1"/>
          </p:cNvSpPr>
          <p:nvPr>
            <p:ph type="sldNum" sz="quarter" idx="12"/>
          </p:nvPr>
        </p:nvSpPr>
        <p:spPr>
          <a:xfrm>
            <a:off x="8348721" y="6372912"/>
            <a:ext cx="2743200" cy="365125"/>
          </a:xfrm>
          <a:prstGeom prst="rect">
            <a:avLst/>
          </a:prstGeom>
        </p:spPr>
        <p:txBody>
          <a:bodyPr/>
          <a:lstStyle>
            <a:lvl1pPr algn="r">
              <a:defRPr sz="1000">
                <a:latin typeface="Arial" panose="020B0604020202020204" pitchFamily="34" charset="0"/>
                <a:cs typeface="Arial" panose="020B0604020202020204" pitchFamily="34" charset="0"/>
              </a:defRPr>
            </a:lvl1pPr>
          </a:lstStyle>
          <a:p>
            <a:fld id="{1D61BAFD-99B5-D746-BBE7-CE9100DA5DB5}" type="slidenum">
              <a:rPr lang="en-US" smtClean="0"/>
              <a:pPr/>
              <a:t>‹#›</a:t>
            </a:fld>
            <a:endParaRPr lang="en-US" dirty="0"/>
          </a:p>
        </p:txBody>
      </p:sp>
      <p:pic>
        <p:nvPicPr>
          <p:cNvPr id="7" name="Picture 6">
            <a:extLst>
              <a:ext uri="{FF2B5EF4-FFF2-40B4-BE49-F238E27FC236}">
                <a16:creationId xmlns:a16="http://schemas.microsoft.com/office/drawing/2014/main" id="{8D514D0B-82D7-6A46-A395-1A7EA3C58575}"/>
              </a:ext>
            </a:extLst>
          </p:cNvPr>
          <p:cNvPicPr>
            <a:picLocks noChangeAspect="1"/>
          </p:cNvPicPr>
          <p:nvPr userDrawn="1"/>
        </p:nvPicPr>
        <p:blipFill>
          <a:blip r:embed="rId2"/>
          <a:stretch>
            <a:fillRect/>
          </a:stretch>
        </p:blipFill>
        <p:spPr>
          <a:xfrm>
            <a:off x="0" y="0"/>
            <a:ext cx="2387600" cy="1168400"/>
          </a:xfrm>
          <a:prstGeom prst="rect">
            <a:avLst/>
          </a:prstGeom>
        </p:spPr>
      </p:pic>
      <p:sp>
        <p:nvSpPr>
          <p:cNvPr id="12" name="Rectangle 11">
            <a:extLst>
              <a:ext uri="{FF2B5EF4-FFF2-40B4-BE49-F238E27FC236}">
                <a16:creationId xmlns:a16="http://schemas.microsoft.com/office/drawing/2014/main" id="{792484D5-8E4D-274C-A080-CD245AA613F4}"/>
              </a:ext>
            </a:extLst>
          </p:cNvPr>
          <p:cNvSpPr/>
          <p:nvPr userDrawn="1"/>
        </p:nvSpPr>
        <p:spPr>
          <a:xfrm>
            <a:off x="11303588" y="6356350"/>
            <a:ext cx="561372" cy="246221"/>
          </a:xfrm>
          <a:prstGeom prst="rect">
            <a:avLst/>
          </a:prstGeom>
        </p:spPr>
        <p:txBody>
          <a:bodyPr wrap="none">
            <a:spAutoFit/>
          </a:bodyPr>
          <a:lstStyle/>
          <a:p>
            <a:pPr algn="r"/>
            <a:r>
              <a:rPr lang="en-US" sz="1000" dirty="0">
                <a:latin typeface="Arial" panose="020B0604020202020204" pitchFamily="34" charset="0"/>
                <a:cs typeface="Arial" panose="020B0604020202020204" pitchFamily="34" charset="0"/>
              </a:rPr>
              <a:t>©2022</a:t>
            </a:r>
          </a:p>
        </p:txBody>
      </p:sp>
      <p:pic>
        <p:nvPicPr>
          <p:cNvPr id="10" name="Picture 9">
            <a:extLst>
              <a:ext uri="{FF2B5EF4-FFF2-40B4-BE49-F238E27FC236}">
                <a16:creationId xmlns:a16="http://schemas.microsoft.com/office/drawing/2014/main" id="{36E4CF2B-EB88-AE4D-9142-BB404681C8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7305" y="295429"/>
            <a:ext cx="1853548" cy="198322"/>
          </a:xfrm>
          <a:prstGeom prst="rect">
            <a:avLst/>
          </a:prstGeom>
        </p:spPr>
      </p:pic>
    </p:spTree>
    <p:extLst>
      <p:ext uri="{BB962C8B-B14F-4D97-AF65-F5344CB8AC3E}">
        <p14:creationId xmlns:p14="http://schemas.microsoft.com/office/powerpoint/2010/main" val="323247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B620-D427-6207-062D-18E0D3E1A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3A60A-5820-E16C-2E09-42D02E511B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CE77A7-BCCB-DA62-4524-8C3317285D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D9AEC2-E39B-4635-4A15-8E5D01974934}"/>
              </a:ext>
            </a:extLst>
          </p:cNvPr>
          <p:cNvSpPr>
            <a:spLocks noGrp="1"/>
          </p:cNvSpPr>
          <p:nvPr>
            <p:ph type="dt" sz="half" idx="10"/>
          </p:nvPr>
        </p:nvSpPr>
        <p:spPr/>
        <p:txBody>
          <a:bodyPr/>
          <a:lstStyle/>
          <a:p>
            <a:fld id="{378F1B8A-6140-4C13-AF05-28779B94BC72}" type="datetimeFigureOut">
              <a:rPr lang="en-US" smtClean="0"/>
              <a:t>2/23/2023</a:t>
            </a:fld>
            <a:endParaRPr lang="en-US"/>
          </a:p>
        </p:txBody>
      </p:sp>
      <p:sp>
        <p:nvSpPr>
          <p:cNvPr id="6" name="Footer Placeholder 5">
            <a:extLst>
              <a:ext uri="{FF2B5EF4-FFF2-40B4-BE49-F238E27FC236}">
                <a16:creationId xmlns:a16="http://schemas.microsoft.com/office/drawing/2014/main" id="{1102BA65-8919-BB30-5342-F74E6ED2A6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C0000-BAA5-229D-9E2C-BC211326B46F}"/>
              </a:ext>
            </a:extLst>
          </p:cNvPr>
          <p:cNvSpPr>
            <a:spLocks noGrp="1"/>
          </p:cNvSpPr>
          <p:nvPr>
            <p:ph type="sldNum" sz="quarter" idx="12"/>
          </p:nvPr>
        </p:nvSpPr>
        <p:spPr/>
        <p:txBody>
          <a:bodyPr/>
          <a:lstStyle/>
          <a:p>
            <a:fld id="{9DF6FD12-F44B-44DE-92F2-7AAA30CEF2E7}" type="slidenum">
              <a:rPr lang="en-US" smtClean="0"/>
              <a:t>‹#›</a:t>
            </a:fld>
            <a:endParaRPr lang="en-US"/>
          </a:p>
        </p:txBody>
      </p:sp>
    </p:spTree>
    <p:extLst>
      <p:ext uri="{BB962C8B-B14F-4D97-AF65-F5344CB8AC3E}">
        <p14:creationId xmlns:p14="http://schemas.microsoft.com/office/powerpoint/2010/main" val="3956300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DFBC18-E942-0842-469E-C6945F72C81E}"/>
              </a:ext>
            </a:extLst>
          </p:cNvPr>
          <p:cNvSpPr>
            <a:spLocks noGrp="1"/>
          </p:cNvSpPr>
          <p:nvPr>
            <p:ph type="dt" sz="half" idx="10"/>
          </p:nvPr>
        </p:nvSpPr>
        <p:spPr/>
        <p:txBody>
          <a:bodyPr/>
          <a:lstStyle/>
          <a:p>
            <a:fld id="{ADC34562-769B-4725-8B59-CC5C94FD8EB9}" type="datetimeFigureOut">
              <a:rPr lang="en-US" smtClean="0"/>
              <a:t>2/23/2023</a:t>
            </a:fld>
            <a:endParaRPr lang="en-US"/>
          </a:p>
        </p:txBody>
      </p:sp>
      <p:sp>
        <p:nvSpPr>
          <p:cNvPr id="3" name="Footer Placeholder 2">
            <a:extLst>
              <a:ext uri="{FF2B5EF4-FFF2-40B4-BE49-F238E27FC236}">
                <a16:creationId xmlns:a16="http://schemas.microsoft.com/office/drawing/2014/main" id="{405025F5-B67C-830B-C95C-2D14C355F0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7B188-8AEC-CB42-BEFD-6C3B5DDEE5E3}"/>
              </a:ext>
            </a:extLst>
          </p:cNvPr>
          <p:cNvSpPr>
            <a:spLocks noGrp="1"/>
          </p:cNvSpPr>
          <p:nvPr>
            <p:ph type="sldNum" sz="quarter" idx="12"/>
          </p:nvPr>
        </p:nvSpPr>
        <p:spPr/>
        <p:txBody>
          <a:bodyPr/>
          <a:lstStyle/>
          <a:p>
            <a:fld id="{EAB55701-F90E-446B-A2E7-DFF9B71BF555}" type="slidenum">
              <a:rPr lang="en-US" smtClean="0"/>
              <a:t>‹#›</a:t>
            </a:fld>
            <a:endParaRPr lang="en-US"/>
          </a:p>
        </p:txBody>
      </p:sp>
    </p:spTree>
    <p:extLst>
      <p:ext uri="{BB962C8B-B14F-4D97-AF65-F5344CB8AC3E}">
        <p14:creationId xmlns:p14="http://schemas.microsoft.com/office/powerpoint/2010/main" val="315122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26530-FAAD-ADC4-06E4-D5A5C09A69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5B07D9-6247-C353-4939-12844C054C43}"/>
              </a:ext>
            </a:extLst>
          </p:cNvPr>
          <p:cNvSpPr>
            <a:spLocks noGrp="1"/>
          </p:cNvSpPr>
          <p:nvPr>
            <p:ph type="dt" sz="half" idx="10"/>
          </p:nvPr>
        </p:nvSpPr>
        <p:spPr/>
        <p:txBody>
          <a:bodyPr/>
          <a:lstStyle/>
          <a:p>
            <a:fld id="{ADC34562-769B-4725-8B59-CC5C94FD8EB9}" type="datetimeFigureOut">
              <a:rPr lang="en-US" smtClean="0"/>
              <a:t>2/23/2023</a:t>
            </a:fld>
            <a:endParaRPr lang="en-US"/>
          </a:p>
        </p:txBody>
      </p:sp>
      <p:sp>
        <p:nvSpPr>
          <p:cNvPr id="4" name="Footer Placeholder 3">
            <a:extLst>
              <a:ext uri="{FF2B5EF4-FFF2-40B4-BE49-F238E27FC236}">
                <a16:creationId xmlns:a16="http://schemas.microsoft.com/office/drawing/2014/main" id="{10F96D42-E503-12A6-E1F7-4612670BE4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329DC9-C421-1AD0-B1E6-F6DFEF280CFC}"/>
              </a:ext>
            </a:extLst>
          </p:cNvPr>
          <p:cNvSpPr>
            <a:spLocks noGrp="1"/>
          </p:cNvSpPr>
          <p:nvPr>
            <p:ph type="sldNum" sz="quarter" idx="12"/>
          </p:nvPr>
        </p:nvSpPr>
        <p:spPr/>
        <p:txBody>
          <a:bodyPr/>
          <a:lstStyle/>
          <a:p>
            <a:fld id="{EAB55701-F90E-446B-A2E7-DFF9B71BF555}" type="slidenum">
              <a:rPr lang="en-US" smtClean="0"/>
              <a:t>‹#›</a:t>
            </a:fld>
            <a:endParaRPr lang="en-US"/>
          </a:p>
        </p:txBody>
      </p:sp>
    </p:spTree>
    <p:extLst>
      <p:ext uri="{BB962C8B-B14F-4D97-AF65-F5344CB8AC3E}">
        <p14:creationId xmlns:p14="http://schemas.microsoft.com/office/powerpoint/2010/main" val="23362066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859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za/url?sa=i&amp;rct=j&amp;q=&amp;esrc=s&amp;source=images&amp;cd=&amp;cad=rja&amp;uact=8&amp;ved=0CAcQjRw&amp;url=http://imgkid.com/pencil-writing.shtml&amp;ei=ix0TVYyfEsiAU76mg5gH&amp;bvm=bv.89217033,d.d24&amp;psig=AFQjCNE8FFxxLFfeogOzd4xtYM6Yzy0QLg&amp;ust=142740247510675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hyperlink" Target="https://doi.org/10.1136/bmj.g1072" TargetMode="Externa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F173DF-EAF8-704C-982B-9F3A15718E00}"/>
              </a:ext>
            </a:extLst>
          </p:cNvPr>
          <p:cNvPicPr>
            <a:picLocks noChangeAspect="1"/>
          </p:cNvPicPr>
          <p:nvPr/>
        </p:nvPicPr>
        <p:blipFill>
          <a:blip r:embed="rId3">
            <a:alphaModFix amt="27000"/>
          </a:blip>
          <a:stretch>
            <a:fillRect/>
          </a:stretch>
        </p:blipFill>
        <p:spPr>
          <a:xfrm>
            <a:off x="0" y="116660"/>
            <a:ext cx="12192000" cy="6741340"/>
          </a:xfrm>
          <a:prstGeom prst="rect">
            <a:avLst/>
          </a:prstGeom>
        </p:spPr>
      </p:pic>
      <p:sp>
        <p:nvSpPr>
          <p:cNvPr id="3" name="Subtitle 2">
            <a:extLst>
              <a:ext uri="{FF2B5EF4-FFF2-40B4-BE49-F238E27FC236}">
                <a16:creationId xmlns:a16="http://schemas.microsoft.com/office/drawing/2014/main" id="{6E5A5BE9-D346-CA43-8BE9-B5E393137E28}"/>
              </a:ext>
            </a:extLst>
          </p:cNvPr>
          <p:cNvSpPr>
            <a:spLocks noGrp="1"/>
          </p:cNvSpPr>
          <p:nvPr>
            <p:ph type="subTitle" idx="1"/>
          </p:nvPr>
        </p:nvSpPr>
        <p:spPr>
          <a:xfrm>
            <a:off x="2336328" y="4923413"/>
            <a:ext cx="7505096" cy="893795"/>
          </a:xfrm>
        </p:spPr>
        <p:txBody>
          <a:bodyPr>
            <a:noAutofit/>
          </a:bodyPr>
          <a:lstStyle/>
          <a:p>
            <a:pPr>
              <a:spcBef>
                <a:spcPts val="0"/>
              </a:spcBef>
            </a:pPr>
            <a:r>
              <a:rPr lang="en-US" b="1" dirty="0"/>
              <a:t>Prof. Wakgari Deressa</a:t>
            </a:r>
          </a:p>
          <a:p>
            <a:pPr>
              <a:spcBef>
                <a:spcPts val="0"/>
              </a:spcBef>
            </a:pPr>
            <a:r>
              <a:rPr lang="en-US" b="1" dirty="0"/>
              <a:t>Addis Ababa University School of Public Health</a:t>
            </a:r>
          </a:p>
        </p:txBody>
      </p:sp>
      <p:sp>
        <p:nvSpPr>
          <p:cNvPr id="10" name="Subtitle 2">
            <a:extLst>
              <a:ext uri="{FF2B5EF4-FFF2-40B4-BE49-F238E27FC236}">
                <a16:creationId xmlns:a16="http://schemas.microsoft.com/office/drawing/2014/main" id="{0C464D4F-DE1B-434E-9103-E8CB76D595E2}"/>
              </a:ext>
            </a:extLst>
          </p:cNvPr>
          <p:cNvSpPr txBox="1">
            <a:spLocks/>
          </p:cNvSpPr>
          <p:nvPr/>
        </p:nvSpPr>
        <p:spPr>
          <a:xfrm>
            <a:off x="9147709" y="5988773"/>
            <a:ext cx="2569009" cy="4773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t>Date 25 October 2022</a:t>
            </a:r>
          </a:p>
        </p:txBody>
      </p:sp>
      <p:sp>
        <p:nvSpPr>
          <p:cNvPr id="16" name="Title 1">
            <a:extLst>
              <a:ext uri="{FF2B5EF4-FFF2-40B4-BE49-F238E27FC236}">
                <a16:creationId xmlns:a16="http://schemas.microsoft.com/office/drawing/2014/main" id="{439F3189-385A-D940-B55B-D3FC2D847C0F}"/>
              </a:ext>
            </a:extLst>
          </p:cNvPr>
          <p:cNvSpPr txBox="1">
            <a:spLocks/>
          </p:cNvSpPr>
          <p:nvPr/>
        </p:nvSpPr>
        <p:spPr>
          <a:xfrm>
            <a:off x="1255362" y="2463908"/>
            <a:ext cx="9763932" cy="733534"/>
          </a:xfrm>
          <a:prstGeom prst="rect">
            <a:avLst/>
          </a:prstGeom>
        </p:spPr>
        <p:txBody>
          <a:bodyPr vert="horz" wrap="square" lIns="0" tIns="45720" rIns="91440" bIns="45720" rtlCol="0" anchor="t" anchorCtr="0">
            <a:spAutoFit/>
          </a:bodyPr>
          <a:lstStyle>
            <a:lvl1pPr algn="ctr"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nSpc>
                <a:spcPts val="5000"/>
              </a:lnSpc>
            </a:pPr>
            <a:r>
              <a:rPr lang="en-US" altLang="en-US" sz="4800" b="1" dirty="0">
                <a:solidFill>
                  <a:srgbClr val="0000FF"/>
                </a:solidFill>
                <a:latin typeface="Times New Roman" panose="02020603050405020304" pitchFamily="18" charset="0"/>
              </a:rPr>
              <a:t>Abortion Research Proposal Writing</a:t>
            </a:r>
            <a:endParaRPr lang="en-US" sz="4800" dirty="0">
              <a:solidFill>
                <a:srgbClr val="E73B19"/>
              </a:solidFill>
            </a:endParaRPr>
          </a:p>
        </p:txBody>
      </p:sp>
      <p:pic>
        <p:nvPicPr>
          <p:cNvPr id="2" name="Picture 1">
            <a:extLst>
              <a:ext uri="{FF2B5EF4-FFF2-40B4-BE49-F238E27FC236}">
                <a16:creationId xmlns:a16="http://schemas.microsoft.com/office/drawing/2014/main" id="{60A2D31B-079F-6C4B-B170-8FCA9E844240}"/>
              </a:ext>
            </a:extLst>
          </p:cNvPr>
          <p:cNvPicPr>
            <a:picLocks noChangeAspect="1"/>
          </p:cNvPicPr>
          <p:nvPr/>
        </p:nvPicPr>
        <p:blipFill>
          <a:blip r:embed="rId4"/>
          <a:stretch>
            <a:fillRect/>
          </a:stretch>
        </p:blipFill>
        <p:spPr>
          <a:xfrm rot="5400000">
            <a:off x="5443418" y="-5471109"/>
            <a:ext cx="1305161" cy="12191999"/>
          </a:xfrm>
          <a:prstGeom prst="rect">
            <a:avLst/>
          </a:prstGeom>
        </p:spPr>
      </p:pic>
      <p:pic>
        <p:nvPicPr>
          <p:cNvPr id="9" name="Picture 8">
            <a:extLst>
              <a:ext uri="{FF2B5EF4-FFF2-40B4-BE49-F238E27FC236}">
                <a16:creationId xmlns:a16="http://schemas.microsoft.com/office/drawing/2014/main" id="{5ED620B7-4D62-1D44-93BF-0781FE40E9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1149" y="1719120"/>
            <a:ext cx="2889270" cy="309140"/>
          </a:xfrm>
          <a:prstGeom prst="rect">
            <a:avLst/>
          </a:prstGeom>
        </p:spPr>
      </p:pic>
      <p:sp>
        <p:nvSpPr>
          <p:cNvPr id="4" name="Title 1">
            <a:extLst>
              <a:ext uri="{FF2B5EF4-FFF2-40B4-BE49-F238E27FC236}">
                <a16:creationId xmlns:a16="http://schemas.microsoft.com/office/drawing/2014/main" id="{656642A1-F023-09B3-5AC6-9DC9FB85E050}"/>
              </a:ext>
            </a:extLst>
          </p:cNvPr>
          <p:cNvSpPr>
            <a:spLocks noGrp="1"/>
          </p:cNvSpPr>
          <p:nvPr>
            <p:ph type="ctrTitle"/>
          </p:nvPr>
        </p:nvSpPr>
        <p:spPr>
          <a:xfrm>
            <a:off x="4029560" y="3602092"/>
            <a:ext cx="3797085" cy="814925"/>
          </a:xfrm>
        </p:spPr>
        <p:txBody>
          <a:bodyPr>
            <a:normAutofit fontScale="90000"/>
          </a:bodyPr>
          <a:lstStyle/>
          <a:p>
            <a:r>
              <a:rPr lang="en-US" altLang="en-US" sz="6000" b="1" dirty="0">
                <a:solidFill>
                  <a:srgbClr val="0000FF"/>
                </a:solidFill>
                <a:latin typeface="Times New Roman" panose="02020603050405020304" pitchFamily="18" charset="0"/>
              </a:rPr>
              <a:t>Module 1</a:t>
            </a:r>
            <a:endParaRPr lang="en-US" dirty="0"/>
          </a:p>
        </p:txBody>
      </p:sp>
    </p:spTree>
    <p:extLst>
      <p:ext uri="{BB962C8B-B14F-4D97-AF65-F5344CB8AC3E}">
        <p14:creationId xmlns:p14="http://schemas.microsoft.com/office/powerpoint/2010/main" val="4230684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909F4-A7EB-F17D-B76D-0452725EA921}"/>
              </a:ext>
            </a:extLst>
          </p:cNvPr>
          <p:cNvSpPr>
            <a:spLocks noGrp="1"/>
          </p:cNvSpPr>
          <p:nvPr>
            <p:ph type="title"/>
          </p:nvPr>
        </p:nvSpPr>
        <p:spPr>
          <a:xfrm>
            <a:off x="2402237" y="752304"/>
            <a:ext cx="7129221" cy="689952"/>
          </a:xfrm>
        </p:spPr>
        <p:txBody>
          <a:bodyPr>
            <a:normAutofit fontScale="90000"/>
          </a:bodyPr>
          <a:lstStyle/>
          <a:p>
            <a:r>
              <a:rPr lang="en-US" altLang="en-US" sz="4000" b="1" dirty="0">
                <a:solidFill>
                  <a:srgbClr val="0000FF"/>
                </a:solidFill>
              </a:rPr>
              <a:t>What is a Research Proposal?</a:t>
            </a:r>
            <a:endParaRPr lang="en-US" sz="4000" dirty="0"/>
          </a:p>
        </p:txBody>
      </p:sp>
      <p:sp>
        <p:nvSpPr>
          <p:cNvPr id="3" name="Content Placeholder 2">
            <a:extLst>
              <a:ext uri="{FF2B5EF4-FFF2-40B4-BE49-F238E27FC236}">
                <a16:creationId xmlns:a16="http://schemas.microsoft.com/office/drawing/2014/main" id="{7B3BF142-A371-21C8-7A02-ED7500DA7E6D}"/>
              </a:ext>
            </a:extLst>
          </p:cNvPr>
          <p:cNvSpPr>
            <a:spLocks noGrp="1"/>
          </p:cNvSpPr>
          <p:nvPr>
            <p:ph idx="1"/>
          </p:nvPr>
        </p:nvSpPr>
        <p:spPr>
          <a:xfrm>
            <a:off x="1225658" y="1562229"/>
            <a:ext cx="9096214" cy="4668089"/>
          </a:xfrm>
        </p:spPr>
        <p:txBody>
          <a:bodyPr>
            <a:normAutofit/>
          </a:bodyPr>
          <a:lstStyle/>
          <a:p>
            <a:pPr algn="just"/>
            <a:r>
              <a:rPr lang="en-US" sz="2400" b="1" i="0" u="none" strike="noStrike" baseline="0" dirty="0">
                <a:solidFill>
                  <a:srgbClr val="FF0000"/>
                </a:solidFill>
                <a:latin typeface="Arial" panose="020B0604020202020204" pitchFamily="34" charset="0"/>
                <a:cs typeface="Arial" panose="020B0604020202020204" pitchFamily="34" charset="0"/>
              </a:rPr>
              <a:t>Research protocol or proposal </a:t>
            </a:r>
            <a:r>
              <a:rPr lang="en-US" sz="2400" b="1" i="0" u="none" strike="noStrike" baseline="0" dirty="0">
                <a:latin typeface="Arial" panose="020B0604020202020204" pitchFamily="34" charset="0"/>
                <a:cs typeface="Arial" panose="020B0604020202020204" pitchFamily="34" charset="0"/>
              </a:rPr>
              <a:t>is a</a:t>
            </a:r>
            <a:r>
              <a:rPr lang="en-US" altLang="en-US" sz="2400" b="1" dirty="0">
                <a:latin typeface="Arial" panose="020B0604020202020204" pitchFamily="34" charset="0"/>
                <a:cs typeface="Arial" panose="020B0604020202020204" pitchFamily="34" charset="0"/>
              </a:rPr>
              <a:t> written document that presents a plan for a  research project to reviewers for evaluation or to a funding agency.</a:t>
            </a:r>
          </a:p>
          <a:p>
            <a:pPr marL="0" indent="0" algn="just" eaLnBrk="1" hangingPunct="1">
              <a:buNone/>
            </a:pPr>
            <a:endParaRPr lang="en-US" altLang="en-US" sz="2400" b="1" dirty="0">
              <a:latin typeface="Arial" panose="020B0604020202020204" pitchFamily="34" charset="0"/>
              <a:cs typeface="Arial" panose="020B0604020202020204" pitchFamily="34" charset="0"/>
            </a:endParaRPr>
          </a:p>
          <a:p>
            <a:pPr marL="0" indent="0" algn="just" eaLnBrk="1" hangingPunct="1">
              <a:buNone/>
            </a:pPr>
            <a:endParaRPr lang="en-US" altLang="en-US" sz="2400" b="1" dirty="0">
              <a:latin typeface="Arial" panose="020B0604020202020204" pitchFamily="34" charset="0"/>
              <a:cs typeface="Arial" panose="020B0604020202020204" pitchFamily="34" charset="0"/>
            </a:endParaRPr>
          </a:p>
          <a:p>
            <a:pPr algn="just" eaLnBrk="1" hangingPunct="1"/>
            <a:endParaRPr lang="en-US" altLang="en-US" sz="2400" b="1" dirty="0"/>
          </a:p>
          <a:p>
            <a:pPr algn="just" eaLnBrk="1" hangingPunct="1"/>
            <a:r>
              <a:rPr lang="en-US" altLang="en-US" sz="2400" b="1" dirty="0"/>
              <a:t>Statement of intent</a:t>
            </a:r>
          </a:p>
          <a:p>
            <a:pPr lvl="1" algn="just"/>
            <a:r>
              <a:rPr lang="en-US" altLang="en-US" sz="2400" b="1" dirty="0">
                <a:latin typeface="Arial" panose="020B0604020202020204" pitchFamily="34" charset="0"/>
                <a:cs typeface="Arial" panose="020B0604020202020204" pitchFamily="34" charset="0"/>
              </a:rPr>
              <a:t>Academic purpose</a:t>
            </a:r>
          </a:p>
          <a:p>
            <a:pPr lvl="1" algn="just"/>
            <a:r>
              <a:rPr lang="en-US" altLang="en-US" sz="2400" b="1" dirty="0"/>
              <a:t>Research grant</a:t>
            </a:r>
          </a:p>
          <a:p>
            <a:pPr lvl="1" algn="just"/>
            <a:r>
              <a:rPr lang="en-US" altLang="en-US" sz="2400" b="1" dirty="0">
                <a:latin typeface="Arial" panose="020B0604020202020204" pitchFamily="34" charset="0"/>
                <a:cs typeface="Arial" panose="020B0604020202020204" pitchFamily="34" charset="0"/>
              </a:rPr>
              <a:t>Generate evidence</a:t>
            </a:r>
          </a:p>
          <a:p>
            <a:endParaRPr lang="en-US" sz="2400" b="1" dirty="0">
              <a:latin typeface="Arial" panose="020B0604020202020204" pitchFamily="34" charset="0"/>
              <a:cs typeface="Arial" panose="020B0604020202020204" pitchFamily="34" charset="0"/>
            </a:endParaRPr>
          </a:p>
        </p:txBody>
      </p:sp>
      <p:pic>
        <p:nvPicPr>
          <p:cNvPr id="4" name="Picture 4" descr="https://encrypted-tbn1.gstatic.com/images?q=tbn:ANd9GcRZxzpzXCOzaBQ8xaVxeug7AYPZx15GR_jkxJafJb8hF832OOst">
            <a:hlinkClick r:id="rId3"/>
            <a:extLst>
              <a:ext uri="{FF2B5EF4-FFF2-40B4-BE49-F238E27FC236}">
                <a16:creationId xmlns:a16="http://schemas.microsoft.com/office/drawing/2014/main" id="{9BF767F4-D4E7-7453-A0F1-81318C0716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363" y="3155790"/>
            <a:ext cx="383381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60208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5792BB5-AA57-46A0-F290-86DB3C0DE64F}"/>
              </a:ext>
            </a:extLst>
          </p:cNvPr>
          <p:cNvSpPr>
            <a:spLocks noGrp="1"/>
          </p:cNvSpPr>
          <p:nvPr>
            <p:ph type="title"/>
          </p:nvPr>
        </p:nvSpPr>
        <p:spPr>
          <a:xfrm>
            <a:off x="2820692" y="740779"/>
            <a:ext cx="3921071" cy="868362"/>
          </a:xfrm>
        </p:spPr>
        <p:txBody>
          <a:bodyPr/>
          <a:lstStyle/>
          <a:p>
            <a:r>
              <a:rPr lang="en-US" altLang="en-US" sz="4000" b="1" dirty="0">
                <a:solidFill>
                  <a:srgbClr val="0000FF"/>
                </a:solidFill>
              </a:rPr>
              <a:t>Title Page</a:t>
            </a:r>
          </a:p>
        </p:txBody>
      </p:sp>
      <p:sp>
        <p:nvSpPr>
          <p:cNvPr id="63491" name="Rectangle 3">
            <a:extLst>
              <a:ext uri="{FF2B5EF4-FFF2-40B4-BE49-F238E27FC236}">
                <a16:creationId xmlns:a16="http://schemas.microsoft.com/office/drawing/2014/main" id="{D489AD8D-A4BE-0F13-C1C3-3F7A0C668AED}"/>
              </a:ext>
            </a:extLst>
          </p:cNvPr>
          <p:cNvSpPr>
            <a:spLocks noGrp="1"/>
          </p:cNvSpPr>
          <p:nvPr>
            <p:ph type="body" idx="1"/>
          </p:nvPr>
        </p:nvSpPr>
        <p:spPr>
          <a:xfrm>
            <a:off x="984738" y="1609141"/>
            <a:ext cx="9244144" cy="3660283"/>
          </a:xfrm>
        </p:spPr>
        <p:txBody>
          <a:bodyPr/>
          <a:lstStyle/>
          <a:p>
            <a:pPr algn="just"/>
            <a:r>
              <a:rPr lang="en-US" altLang="en-US" sz="2800" b="1" dirty="0"/>
              <a:t>Appears as the first section on the title page</a:t>
            </a:r>
          </a:p>
          <a:p>
            <a:pPr algn="just"/>
            <a:r>
              <a:rPr lang="en-US" altLang="en-US" sz="2800" b="1" dirty="0"/>
              <a:t>Title page gives important information about the proposal</a:t>
            </a:r>
          </a:p>
          <a:p>
            <a:pPr lvl="1" algn="just"/>
            <a:r>
              <a:rPr lang="en-US" sz="2800" b="1" i="0" u="none" strike="noStrike" baseline="0" dirty="0"/>
              <a:t>Project title</a:t>
            </a:r>
          </a:p>
          <a:p>
            <a:pPr lvl="1" algn="just"/>
            <a:r>
              <a:rPr lang="en-US" sz="2800" b="1" i="0" u="none" strike="noStrike" baseline="0" dirty="0"/>
              <a:t>Principal and core investigator(s)</a:t>
            </a:r>
          </a:p>
          <a:p>
            <a:pPr lvl="1" algn="just"/>
            <a:r>
              <a:rPr lang="en-US" sz="2800" b="1" i="0" u="none" strike="noStrike" baseline="0" dirty="0"/>
              <a:t>Institution</a:t>
            </a:r>
          </a:p>
          <a:p>
            <a:pPr algn="just">
              <a:buFont typeface="Arial" panose="020B0604020202020204" pitchFamily="34" charset="0"/>
              <a:buNone/>
            </a:pPr>
            <a:r>
              <a:rPr lang="en-US" altLang="en-US" sz="2800" b="1" dirty="0"/>
              <a:t>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6C64C4E-5109-6F03-2FB4-8C455A0A8E65}"/>
              </a:ext>
            </a:extLst>
          </p:cNvPr>
          <p:cNvSpPr>
            <a:spLocks noGrp="1"/>
          </p:cNvSpPr>
          <p:nvPr>
            <p:ph type="title"/>
          </p:nvPr>
        </p:nvSpPr>
        <p:spPr>
          <a:xfrm>
            <a:off x="2012197" y="736090"/>
            <a:ext cx="4884549" cy="792162"/>
          </a:xfrm>
        </p:spPr>
        <p:txBody>
          <a:bodyPr/>
          <a:lstStyle/>
          <a:p>
            <a:r>
              <a:rPr lang="en-US" altLang="en-US" sz="3600" b="1" dirty="0">
                <a:solidFill>
                  <a:srgbClr val="0000FF"/>
                </a:solidFill>
              </a:rPr>
              <a:t>Abstract/summary</a:t>
            </a:r>
          </a:p>
        </p:txBody>
      </p:sp>
      <p:sp>
        <p:nvSpPr>
          <p:cNvPr id="64515" name="Rectangle 3">
            <a:extLst>
              <a:ext uri="{FF2B5EF4-FFF2-40B4-BE49-F238E27FC236}">
                <a16:creationId xmlns:a16="http://schemas.microsoft.com/office/drawing/2014/main" id="{F41C8BDB-D814-C3FF-0195-C1F4C6E990E0}"/>
              </a:ext>
            </a:extLst>
          </p:cNvPr>
          <p:cNvSpPr>
            <a:spLocks noGrp="1"/>
          </p:cNvSpPr>
          <p:nvPr>
            <p:ph type="body" idx="1"/>
          </p:nvPr>
        </p:nvSpPr>
        <p:spPr>
          <a:xfrm>
            <a:off x="1221783" y="1524000"/>
            <a:ext cx="8712632" cy="4272366"/>
          </a:xfrm>
        </p:spPr>
        <p:txBody>
          <a:bodyPr lIns="91440" tIns="45720" rIns="91440" bIns="45720" anchor="t">
            <a:noAutofit/>
          </a:bodyPr>
          <a:lstStyle/>
          <a:p>
            <a:pPr>
              <a:lnSpc>
                <a:spcPct val="90000"/>
              </a:lnSpc>
            </a:pPr>
            <a:r>
              <a:rPr lang="en-US" altLang="en-US" sz="2400" b="1" dirty="0"/>
              <a:t>Prepared last but presented next to the title page</a:t>
            </a:r>
          </a:p>
          <a:p>
            <a:pPr>
              <a:lnSpc>
                <a:spcPct val="90000"/>
              </a:lnSpc>
            </a:pPr>
            <a:r>
              <a:rPr lang="en-US" altLang="en-US" sz="2400" b="1" dirty="0"/>
              <a:t>A summary of the basic information contained in all sections of the proposal</a:t>
            </a:r>
          </a:p>
          <a:p>
            <a:pPr lvl="1">
              <a:lnSpc>
                <a:spcPct val="90000"/>
              </a:lnSpc>
            </a:pPr>
            <a:r>
              <a:rPr lang="en-US" altLang="en-US" sz="2400" b="1" dirty="0"/>
              <a:t> The problem to be studied</a:t>
            </a:r>
          </a:p>
          <a:p>
            <a:pPr lvl="1">
              <a:lnSpc>
                <a:spcPct val="90000"/>
              </a:lnSpc>
            </a:pPr>
            <a:r>
              <a:rPr lang="en-US" altLang="en-US" sz="2400" b="1" dirty="0"/>
              <a:t> The main objective</a:t>
            </a:r>
          </a:p>
          <a:p>
            <a:pPr lvl="1">
              <a:lnSpc>
                <a:spcPct val="90000"/>
              </a:lnSpc>
            </a:pPr>
            <a:r>
              <a:rPr lang="en-US" altLang="en-US" sz="2400" b="1" dirty="0"/>
              <a:t> What methods</a:t>
            </a:r>
          </a:p>
          <a:p>
            <a:pPr lvl="1">
              <a:lnSpc>
                <a:spcPct val="90000"/>
              </a:lnSpc>
            </a:pPr>
            <a:r>
              <a:rPr lang="en-US" altLang="en-US" sz="2400" b="1" dirty="0"/>
              <a:t> Main implications/expectations</a:t>
            </a:r>
          </a:p>
          <a:p>
            <a:pPr lvl="1">
              <a:lnSpc>
                <a:spcPct val="90000"/>
              </a:lnSpc>
            </a:pPr>
            <a:r>
              <a:rPr lang="en-US" altLang="en-US" sz="2400" b="1" dirty="0"/>
              <a:t> Who? When? Where?</a:t>
            </a:r>
          </a:p>
          <a:p>
            <a:pPr lvl="1">
              <a:lnSpc>
                <a:spcPct val="90000"/>
              </a:lnSpc>
            </a:pPr>
            <a:r>
              <a:rPr lang="en-US" altLang="en-US" sz="2400" b="1" dirty="0"/>
              <a:t> Budget</a:t>
            </a:r>
          </a:p>
          <a:p>
            <a:pPr>
              <a:lnSpc>
                <a:spcPct val="90000"/>
              </a:lnSpc>
            </a:pPr>
            <a:r>
              <a:rPr lang="en-US" altLang="en-US" sz="2400" b="1" dirty="0">
                <a:latin typeface="Arial"/>
                <a:cs typeface="Arial"/>
              </a:rPr>
              <a:t>Usually one page or less in length</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8">
            <a:extLst>
              <a:ext uri="{FF2B5EF4-FFF2-40B4-BE49-F238E27FC236}">
                <a16:creationId xmlns:a16="http://schemas.microsoft.com/office/drawing/2014/main" id="{E91A88CD-C5DA-8073-619E-7FC9A135CC6B}"/>
              </a:ext>
            </a:extLst>
          </p:cNvPr>
          <p:cNvSpPr>
            <a:spLocks noGrp="1"/>
          </p:cNvSpPr>
          <p:nvPr>
            <p:ph type="title"/>
          </p:nvPr>
        </p:nvSpPr>
        <p:spPr>
          <a:xfrm>
            <a:off x="1485254" y="1246324"/>
            <a:ext cx="3985647" cy="545025"/>
          </a:xfrm>
        </p:spPr>
        <p:txBody>
          <a:bodyPr/>
          <a:lstStyle/>
          <a:p>
            <a:pPr eaLnBrk="1" hangingPunct="1"/>
            <a:r>
              <a:rPr lang="en-US" altLang="en-US" sz="3600" dirty="0">
                <a:solidFill>
                  <a:srgbClr val="0000FF"/>
                </a:solidFill>
              </a:rPr>
              <a:t>References</a:t>
            </a:r>
          </a:p>
        </p:txBody>
      </p:sp>
      <p:sp>
        <p:nvSpPr>
          <p:cNvPr id="62467" name="Content Placeholder 9">
            <a:extLst>
              <a:ext uri="{FF2B5EF4-FFF2-40B4-BE49-F238E27FC236}">
                <a16:creationId xmlns:a16="http://schemas.microsoft.com/office/drawing/2014/main" id="{820BEE44-D57E-76DD-EDE7-B412CA295BE1}"/>
              </a:ext>
            </a:extLst>
          </p:cNvPr>
          <p:cNvSpPr>
            <a:spLocks noGrp="1"/>
          </p:cNvSpPr>
          <p:nvPr>
            <p:ph idx="1"/>
          </p:nvPr>
        </p:nvSpPr>
        <p:spPr>
          <a:xfrm>
            <a:off x="1206285" y="2075483"/>
            <a:ext cx="8229600" cy="1380640"/>
          </a:xfrm>
        </p:spPr>
        <p:txBody>
          <a:bodyPr/>
          <a:lstStyle/>
          <a:p>
            <a:pPr eaLnBrk="1" hangingPunct="1"/>
            <a:r>
              <a:rPr lang="en-US" altLang="en-US" sz="2400" b="1" dirty="0"/>
              <a:t>Present a list of references</a:t>
            </a:r>
          </a:p>
        </p:txBody>
      </p:sp>
    </p:spTree>
    <p:extLst>
      <p:ext uri="{BB962C8B-B14F-4D97-AF65-F5344CB8AC3E}">
        <p14:creationId xmlns:p14="http://schemas.microsoft.com/office/powerpoint/2010/main" val="29966999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8">
            <a:extLst>
              <a:ext uri="{FF2B5EF4-FFF2-40B4-BE49-F238E27FC236}">
                <a16:creationId xmlns:a16="http://schemas.microsoft.com/office/drawing/2014/main" id="{E91A88CD-C5DA-8073-619E-7FC9A135CC6B}"/>
              </a:ext>
            </a:extLst>
          </p:cNvPr>
          <p:cNvSpPr>
            <a:spLocks noGrp="1"/>
          </p:cNvSpPr>
          <p:nvPr>
            <p:ph type="title"/>
          </p:nvPr>
        </p:nvSpPr>
        <p:spPr>
          <a:xfrm>
            <a:off x="1485254" y="973812"/>
            <a:ext cx="3985647" cy="545025"/>
          </a:xfrm>
        </p:spPr>
        <p:txBody>
          <a:bodyPr/>
          <a:lstStyle/>
          <a:p>
            <a:pPr eaLnBrk="1" hangingPunct="1"/>
            <a:r>
              <a:rPr lang="en-US" altLang="en-US" sz="3600" dirty="0">
                <a:solidFill>
                  <a:srgbClr val="0000FF"/>
                </a:solidFill>
              </a:rPr>
              <a:t>Appendices</a:t>
            </a:r>
          </a:p>
        </p:txBody>
      </p:sp>
      <p:sp>
        <p:nvSpPr>
          <p:cNvPr id="62467" name="Content Placeholder 9">
            <a:extLst>
              <a:ext uri="{FF2B5EF4-FFF2-40B4-BE49-F238E27FC236}">
                <a16:creationId xmlns:a16="http://schemas.microsoft.com/office/drawing/2014/main" id="{820BEE44-D57E-76DD-EDE7-B412CA295BE1}"/>
              </a:ext>
            </a:extLst>
          </p:cNvPr>
          <p:cNvSpPr>
            <a:spLocks noGrp="1"/>
          </p:cNvSpPr>
          <p:nvPr>
            <p:ph idx="1"/>
          </p:nvPr>
        </p:nvSpPr>
        <p:spPr>
          <a:xfrm>
            <a:off x="1206285" y="1796513"/>
            <a:ext cx="8229600" cy="2713494"/>
          </a:xfrm>
        </p:spPr>
        <p:txBody>
          <a:bodyPr/>
          <a:lstStyle/>
          <a:p>
            <a:pPr eaLnBrk="1" hangingPunct="1"/>
            <a:r>
              <a:rPr lang="en-US" altLang="en-US" sz="2400" b="1" dirty="0"/>
              <a:t>Biographic data (CV) of the Principal Investigator and Collaborators </a:t>
            </a:r>
          </a:p>
          <a:p>
            <a:r>
              <a:rPr lang="en-US" altLang="en-US" sz="2400" b="1" dirty="0"/>
              <a:t>Consent form</a:t>
            </a:r>
          </a:p>
          <a:p>
            <a:pPr eaLnBrk="1" hangingPunct="1"/>
            <a:r>
              <a:rPr lang="en-US" altLang="en-US" sz="2400" b="1" dirty="0"/>
              <a:t>Data collection tools (English and local language)</a:t>
            </a:r>
          </a:p>
          <a:p>
            <a:pPr eaLnBrk="1" hangingPunct="1"/>
            <a:r>
              <a:rPr lang="en-US" altLang="en-US" sz="2400" b="1" dirty="0"/>
              <a:t>Additional explanatory supplements if any. </a:t>
            </a:r>
          </a:p>
        </p:txBody>
      </p:sp>
    </p:spTree>
    <p:extLst>
      <p:ext uri="{BB962C8B-B14F-4D97-AF65-F5344CB8AC3E}">
        <p14:creationId xmlns:p14="http://schemas.microsoft.com/office/powerpoint/2010/main" val="20252677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3A1E35B-26D3-96D5-66A4-7BDB2D6F1D5C}"/>
              </a:ext>
            </a:extLst>
          </p:cNvPr>
          <p:cNvSpPr>
            <a:spLocks noGrp="1"/>
          </p:cNvSpPr>
          <p:nvPr>
            <p:ph type="title"/>
          </p:nvPr>
        </p:nvSpPr>
        <p:spPr>
          <a:xfrm>
            <a:off x="1981200" y="2209800"/>
            <a:ext cx="5519980" cy="1143000"/>
          </a:xfrm>
        </p:spPr>
        <p:txBody>
          <a:bodyPr/>
          <a:lstStyle/>
          <a:p>
            <a:pPr algn="ctr" eaLnBrk="1" hangingPunct="1"/>
            <a:r>
              <a:rPr lang="en-US" altLang="en-US" sz="4400" b="1" dirty="0">
                <a:solidFill>
                  <a:srgbClr val="0000FF"/>
                </a:solidFill>
              </a:rPr>
              <a:t>Thank You!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909F4-A7EB-F17D-B76D-0452725EA921}"/>
              </a:ext>
            </a:extLst>
          </p:cNvPr>
          <p:cNvSpPr>
            <a:spLocks noGrp="1"/>
          </p:cNvSpPr>
          <p:nvPr>
            <p:ph type="title"/>
          </p:nvPr>
        </p:nvSpPr>
        <p:spPr>
          <a:xfrm>
            <a:off x="2402237" y="752304"/>
            <a:ext cx="7129221" cy="689952"/>
          </a:xfrm>
        </p:spPr>
        <p:txBody>
          <a:bodyPr>
            <a:normAutofit fontScale="90000"/>
          </a:bodyPr>
          <a:lstStyle/>
          <a:p>
            <a:r>
              <a:rPr lang="en-US" altLang="en-US" sz="4000" b="1" dirty="0">
                <a:solidFill>
                  <a:srgbClr val="0000FF"/>
                </a:solidFill>
              </a:rPr>
              <a:t>What are the essential parts?</a:t>
            </a:r>
            <a:endParaRPr lang="en-US" sz="4000" dirty="0"/>
          </a:p>
        </p:txBody>
      </p:sp>
      <p:sp>
        <p:nvSpPr>
          <p:cNvPr id="3" name="Content Placeholder 2">
            <a:extLst>
              <a:ext uri="{FF2B5EF4-FFF2-40B4-BE49-F238E27FC236}">
                <a16:creationId xmlns:a16="http://schemas.microsoft.com/office/drawing/2014/main" id="{7B3BF142-A371-21C8-7A02-ED7500DA7E6D}"/>
              </a:ext>
            </a:extLst>
          </p:cNvPr>
          <p:cNvSpPr>
            <a:spLocks noGrp="1"/>
          </p:cNvSpPr>
          <p:nvPr>
            <p:ph idx="1"/>
          </p:nvPr>
        </p:nvSpPr>
        <p:spPr>
          <a:xfrm>
            <a:off x="838200" y="1332854"/>
            <a:ext cx="9726637" cy="5525145"/>
          </a:xfrm>
        </p:spPr>
        <p:txBody>
          <a:bodyPr>
            <a:normAutofit/>
          </a:bodyPr>
          <a:lstStyle/>
          <a:p>
            <a:pPr algn="just" eaLnBrk="1" hangingPunct="1"/>
            <a:r>
              <a:rPr lang="en-US" altLang="en-US" sz="2400" b="1" dirty="0">
                <a:solidFill>
                  <a:srgbClr val="FF0000"/>
                </a:solidFill>
                <a:latin typeface="Arial" panose="020B0604020202020204" pitchFamily="34" charset="0"/>
                <a:cs typeface="Arial" panose="020B0604020202020204" pitchFamily="34" charset="0"/>
              </a:rPr>
              <a:t>Research Protocol</a:t>
            </a:r>
            <a:r>
              <a:rPr lang="en-US" altLang="en-US" sz="2400" b="1" dirty="0">
                <a:latin typeface="Arial" panose="020B0604020202020204" pitchFamily="34" charset="0"/>
                <a:cs typeface="Arial" panose="020B0604020202020204" pitchFamily="34" charset="0"/>
              </a:rPr>
              <a:t> should incorporate and systematically describe the review of the state of knowledge, problem statement, rationale, research questions, hypothesis, objectives, methods, and resource requirements.</a:t>
            </a:r>
          </a:p>
          <a:p>
            <a:pPr algn="just" eaLnBrk="1" hangingPunct="1"/>
            <a:endParaRPr lang="en-US" altLang="en-US" sz="2400" b="1" dirty="0">
              <a:latin typeface="Arial" panose="020B0604020202020204" pitchFamily="34" charset="0"/>
              <a:cs typeface="Arial" panose="020B0604020202020204" pitchFamily="34" charset="0"/>
            </a:endParaRPr>
          </a:p>
          <a:p>
            <a:pPr algn="just" eaLnBrk="1" hangingPunct="1"/>
            <a:endParaRPr lang="en-US" altLang="en-US" sz="2400" b="1" dirty="0">
              <a:latin typeface="Arial" panose="020B0604020202020204" pitchFamily="34" charset="0"/>
              <a:cs typeface="Arial" panose="020B0604020202020204" pitchFamily="34" charset="0"/>
            </a:endParaRPr>
          </a:p>
          <a:p>
            <a:pPr algn="just" eaLnBrk="1" hangingPunct="1"/>
            <a:endParaRPr lang="en-US" altLang="en-US" sz="2400" b="1" dirty="0"/>
          </a:p>
          <a:p>
            <a:pPr algn="just" eaLnBrk="1" hangingPunct="1"/>
            <a:endParaRPr lang="en-US" altLang="en-US" sz="2400" b="1" dirty="0">
              <a:latin typeface="Arial" panose="020B0604020202020204" pitchFamily="34" charset="0"/>
              <a:cs typeface="Arial" panose="020B0604020202020204" pitchFamily="34" charset="0"/>
            </a:endParaRPr>
          </a:p>
          <a:p>
            <a:pPr algn="just" eaLnBrk="1" hangingPunct="1"/>
            <a:endParaRPr lang="en-US" altLang="en-US" sz="2400" b="1" dirty="0"/>
          </a:p>
          <a:p>
            <a:pPr algn="just" eaLnBrk="1" hangingPunct="1"/>
            <a:endParaRPr lang="en-US" altLang="en-US" sz="2400" b="1" dirty="0">
              <a:latin typeface="Arial" panose="020B0604020202020204" pitchFamily="34" charset="0"/>
              <a:cs typeface="Arial" panose="020B0604020202020204" pitchFamily="34" charset="0"/>
            </a:endParaRPr>
          </a:p>
          <a:p>
            <a:pPr algn="just" eaLnBrk="1" hangingPunct="1"/>
            <a:endParaRPr lang="en-US" altLang="en-US" sz="2400" b="1" dirty="0">
              <a:latin typeface="Arial" panose="020B0604020202020204" pitchFamily="34" charset="0"/>
              <a:cs typeface="Arial" panose="020B0604020202020204" pitchFamily="34" charset="0"/>
            </a:endParaRPr>
          </a:p>
          <a:p>
            <a:pPr algn="just" eaLnBrk="1" hangingPunct="1"/>
            <a:endParaRPr lang="en-US" altLang="en-US" sz="2400" b="1" dirty="0">
              <a:latin typeface="Arial" panose="020B0604020202020204" pitchFamily="34" charset="0"/>
              <a:cs typeface="Arial" panose="020B0604020202020204" pitchFamily="34" charset="0"/>
            </a:endParaRPr>
          </a:p>
          <a:p>
            <a:pPr algn="just" eaLnBrk="1" hangingPunct="1"/>
            <a:endParaRPr lang="en-US" altLang="en-US" sz="2400" b="1" dirty="0">
              <a:latin typeface="Arial" panose="020B0604020202020204" pitchFamily="34" charset="0"/>
              <a:cs typeface="Arial" panose="020B0604020202020204" pitchFamily="34" charset="0"/>
            </a:endParaRPr>
          </a:p>
          <a:p>
            <a:pPr algn="just" eaLnBrk="1" hangingPunct="1"/>
            <a:endParaRPr lang="en-US" altLang="en-US" sz="2400" b="1" dirty="0">
              <a:latin typeface="Arial" panose="020B0604020202020204" pitchFamily="34" charset="0"/>
              <a:cs typeface="Arial" panose="020B0604020202020204" pitchFamily="34" charset="0"/>
            </a:endParaRPr>
          </a:p>
          <a:p>
            <a:pPr marL="457200" lvl="1" indent="0" algn="just">
              <a:buNone/>
            </a:pPr>
            <a:endParaRPr lang="en-US" sz="2400" b="1" i="0" u="none" strike="noStrike" baseline="0" dirty="0">
              <a:latin typeface="Arial" panose="020B0604020202020204" pitchFamily="34" charset="0"/>
              <a:cs typeface="Arial" panose="020B0604020202020204" pitchFamily="34" charset="0"/>
            </a:endParaRPr>
          </a:p>
          <a:p>
            <a:pPr marL="0" indent="0" algn="just" eaLnBrk="1" hangingPunct="1">
              <a:buNone/>
            </a:pPr>
            <a:endParaRPr lang="en-US" altLang="en-US" sz="2400" b="1" dirty="0">
              <a:latin typeface="Arial" panose="020B0604020202020204" pitchFamily="34" charset="0"/>
              <a:cs typeface="Arial" panose="020B0604020202020204" pitchFamily="34" charset="0"/>
            </a:endParaRPr>
          </a:p>
          <a:p>
            <a:pPr algn="just" eaLnBrk="1" hangingPunct="1"/>
            <a:endParaRPr lang="en-US" alt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62575437-B2D4-8D76-FE28-F674F3FC494D}"/>
              </a:ext>
            </a:extLst>
          </p:cNvPr>
          <p:cNvSpPr>
            <a:spLocks noChangeArrowheads="1"/>
          </p:cNvSpPr>
          <p:nvPr/>
        </p:nvSpPr>
        <p:spPr bwMode="auto">
          <a:xfrm>
            <a:off x="3114513" y="3018942"/>
            <a:ext cx="3224295" cy="1959244"/>
          </a:xfrm>
          <a:prstGeom prst="ellipse">
            <a:avLst/>
          </a:prstGeom>
          <a:solidFill>
            <a:srgbClr val="93CDDD"/>
          </a:solidFill>
          <a:ln w="9525">
            <a:solidFill>
              <a:srgbClr val="215968"/>
            </a:solidFill>
            <a:round/>
            <a:headEnd/>
            <a:tailEnd/>
          </a:ln>
          <a:effectLst>
            <a:outerShdw blurRad="40000" dist="23000" dir="5400000" rotWithShape="0">
              <a:srgbClr val="808080">
                <a:alpha val="34998"/>
              </a:srgbClr>
            </a:outerShdw>
          </a:effectLst>
        </p:spPr>
        <p:txBody>
          <a:bodyPr anchor="ctr"/>
          <a:lstStyle/>
          <a:p>
            <a:pPr algn="ctr">
              <a:defRPr/>
            </a:pPr>
            <a:r>
              <a:rPr lang="en-ZA" sz="3200" b="1" dirty="0">
                <a:solidFill>
                  <a:srgbClr val="FF0000"/>
                </a:solidFill>
                <a:latin typeface="Calibri" pitchFamily="3" charset="0"/>
                <a:ea typeface="ＭＳ Ｐゴシック" pitchFamily="3" charset="-128"/>
              </a:rPr>
              <a:t>The Issue</a:t>
            </a:r>
          </a:p>
          <a:p>
            <a:pPr algn="ctr">
              <a:defRPr/>
            </a:pPr>
            <a:r>
              <a:rPr lang="en-ZA" sz="2200" b="1" dirty="0">
                <a:latin typeface="Calibri" pitchFamily="3" charset="0"/>
                <a:ea typeface="ＭＳ Ｐゴシック" pitchFamily="3" charset="-128"/>
              </a:rPr>
              <a:t>What problem does your research address?</a:t>
            </a:r>
            <a:endParaRPr lang="en-US" sz="2200" b="1" dirty="0">
              <a:latin typeface="Calibri" pitchFamily="3" charset="0"/>
              <a:ea typeface="ＭＳ Ｐゴシック" pitchFamily="3" charset="-128"/>
            </a:endParaRPr>
          </a:p>
        </p:txBody>
      </p:sp>
      <p:sp>
        <p:nvSpPr>
          <p:cNvPr id="6" name="Oval 5">
            <a:extLst>
              <a:ext uri="{FF2B5EF4-FFF2-40B4-BE49-F238E27FC236}">
                <a16:creationId xmlns:a16="http://schemas.microsoft.com/office/drawing/2014/main" id="{30B25336-4F4F-F2CD-4D61-CF56C82952CC}"/>
              </a:ext>
            </a:extLst>
          </p:cNvPr>
          <p:cNvSpPr>
            <a:spLocks noChangeArrowheads="1"/>
          </p:cNvSpPr>
          <p:nvPr/>
        </p:nvSpPr>
        <p:spPr bwMode="auto">
          <a:xfrm>
            <a:off x="6152828" y="3018942"/>
            <a:ext cx="2775489" cy="2092271"/>
          </a:xfrm>
          <a:prstGeom prst="ellipse">
            <a:avLst/>
          </a:prstGeom>
          <a:solidFill>
            <a:srgbClr val="C3D69B"/>
          </a:solidFill>
          <a:ln w="9525">
            <a:solidFill>
              <a:srgbClr val="4F6228"/>
            </a:solidFill>
            <a:round/>
            <a:headEnd/>
            <a:tailEnd/>
          </a:ln>
          <a:effectLst>
            <a:outerShdw blurRad="40000" dist="23000" dir="5400000" rotWithShape="0">
              <a:srgbClr val="808080">
                <a:alpha val="34998"/>
              </a:srgbClr>
            </a:outerShdw>
          </a:effectLst>
        </p:spPr>
        <p:txBody>
          <a:bodyPr anchor="ctr"/>
          <a:lstStyle/>
          <a:p>
            <a:pPr algn="ctr">
              <a:defRPr/>
            </a:pPr>
            <a:r>
              <a:rPr lang="en-ZA" sz="3200" b="1" dirty="0">
                <a:solidFill>
                  <a:srgbClr val="FF0000"/>
                </a:solidFill>
                <a:latin typeface="Calibri" pitchFamily="3" charset="0"/>
                <a:ea typeface="ＭＳ Ｐゴシック" pitchFamily="3" charset="-128"/>
              </a:rPr>
              <a:t>Benefit</a:t>
            </a:r>
          </a:p>
          <a:p>
            <a:pPr algn="ctr">
              <a:defRPr/>
            </a:pPr>
            <a:r>
              <a:rPr lang="en-ZA" sz="2200" b="1" dirty="0">
                <a:latin typeface="Calibri" pitchFamily="3" charset="0"/>
                <a:ea typeface="ＭＳ Ｐゴシック" pitchFamily="3" charset="-128"/>
              </a:rPr>
              <a:t>What will the research contribute?</a:t>
            </a:r>
            <a:endParaRPr lang="en-US" sz="2200" b="1" dirty="0">
              <a:latin typeface="Calibri" pitchFamily="3" charset="0"/>
              <a:ea typeface="ＭＳ Ｐゴシック" pitchFamily="3" charset="-128"/>
            </a:endParaRPr>
          </a:p>
        </p:txBody>
      </p:sp>
      <p:sp>
        <p:nvSpPr>
          <p:cNvPr id="7" name="Oval 6">
            <a:extLst>
              <a:ext uri="{FF2B5EF4-FFF2-40B4-BE49-F238E27FC236}">
                <a16:creationId xmlns:a16="http://schemas.microsoft.com/office/drawing/2014/main" id="{4F4E739A-937B-A74A-A634-C0BA27773BB7}"/>
              </a:ext>
            </a:extLst>
          </p:cNvPr>
          <p:cNvSpPr>
            <a:spLocks noChangeArrowheads="1"/>
          </p:cNvSpPr>
          <p:nvPr/>
        </p:nvSpPr>
        <p:spPr bwMode="auto">
          <a:xfrm>
            <a:off x="4541435" y="4714067"/>
            <a:ext cx="3222785" cy="2143932"/>
          </a:xfrm>
          <a:prstGeom prst="ellipse">
            <a:avLst/>
          </a:prstGeom>
          <a:solidFill>
            <a:srgbClr val="B3A2C7"/>
          </a:solidFill>
          <a:ln w="9525">
            <a:solidFill>
              <a:srgbClr val="7030A0"/>
            </a:solidFill>
            <a:round/>
            <a:headEnd/>
            <a:tailEnd/>
          </a:ln>
          <a:effectLst>
            <a:outerShdw blurRad="40000" dist="23000" dir="5400000" rotWithShape="0">
              <a:srgbClr val="808080">
                <a:alpha val="34998"/>
              </a:srgbClr>
            </a:outerShdw>
          </a:effectLst>
        </p:spPr>
        <p:txBody>
          <a:bodyPr anchor="ctr"/>
          <a:lstStyle/>
          <a:p>
            <a:pPr algn="ctr">
              <a:defRPr/>
            </a:pPr>
            <a:r>
              <a:rPr lang="en-ZA" sz="3200" b="1" dirty="0">
                <a:solidFill>
                  <a:srgbClr val="FF0000"/>
                </a:solidFill>
                <a:latin typeface="Calibri" pitchFamily="3" charset="0"/>
                <a:ea typeface="ＭＳ Ｐゴシック" pitchFamily="3" charset="-128"/>
              </a:rPr>
              <a:t>Research Design</a:t>
            </a:r>
          </a:p>
          <a:p>
            <a:pPr algn="ctr">
              <a:defRPr/>
            </a:pPr>
            <a:r>
              <a:rPr lang="en-ZA" sz="2200" b="1" dirty="0">
                <a:latin typeface="Calibri" pitchFamily="3" charset="0"/>
                <a:ea typeface="ＭＳ Ｐゴシック" pitchFamily="3" charset="-128"/>
              </a:rPr>
              <a:t>How will the research achieve its objective?</a:t>
            </a:r>
            <a:endParaRPr lang="en-US" sz="2200" b="1" dirty="0">
              <a:latin typeface="Calibri" pitchFamily="3" charset="0"/>
              <a:ea typeface="ＭＳ Ｐゴシック" pitchFamily="3" charset="-128"/>
            </a:endParaRPr>
          </a:p>
        </p:txBody>
      </p:sp>
    </p:spTree>
    <p:extLst>
      <p:ext uri="{BB962C8B-B14F-4D97-AF65-F5344CB8AC3E}">
        <p14:creationId xmlns:p14="http://schemas.microsoft.com/office/powerpoint/2010/main" val="38208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A8FA-C2AB-1E71-9ED9-70EDAC7FE29B}"/>
              </a:ext>
            </a:extLst>
          </p:cNvPr>
          <p:cNvSpPr>
            <a:spLocks noGrp="1"/>
          </p:cNvSpPr>
          <p:nvPr>
            <p:ph type="title"/>
          </p:nvPr>
        </p:nvSpPr>
        <p:spPr>
          <a:xfrm>
            <a:off x="838200" y="1053884"/>
            <a:ext cx="9421678" cy="548402"/>
          </a:xfrm>
        </p:spPr>
        <p:txBody>
          <a:bodyPr/>
          <a:lstStyle/>
          <a:p>
            <a:pPr algn="ctr"/>
            <a:r>
              <a:rPr lang="en-US" altLang="en-US" b="1" dirty="0">
                <a:solidFill>
                  <a:srgbClr val="0000FF"/>
                </a:solidFill>
              </a:rPr>
              <a:t>Basic components of a research proposal</a:t>
            </a:r>
            <a:endParaRPr lang="en-US" dirty="0"/>
          </a:p>
        </p:txBody>
      </p:sp>
      <p:sp>
        <p:nvSpPr>
          <p:cNvPr id="6" name="Content Placeholder 2">
            <a:extLst>
              <a:ext uri="{FF2B5EF4-FFF2-40B4-BE49-F238E27FC236}">
                <a16:creationId xmlns:a16="http://schemas.microsoft.com/office/drawing/2014/main" id="{FA4F5722-97D4-C144-4B50-3E0AC2C5D18B}"/>
              </a:ext>
            </a:extLst>
          </p:cNvPr>
          <p:cNvSpPr>
            <a:spLocks noGrp="1"/>
          </p:cNvSpPr>
          <p:nvPr>
            <p:ph sz="half" idx="1"/>
          </p:nvPr>
        </p:nvSpPr>
        <p:spPr>
          <a:xfrm>
            <a:off x="1225659" y="1826136"/>
            <a:ext cx="4291739" cy="4351338"/>
          </a:xfrm>
        </p:spPr>
        <p:txBody>
          <a:bodyPr>
            <a:normAutofit/>
          </a:bodyPr>
          <a:lstStyle/>
          <a:p>
            <a:pPr>
              <a:lnSpc>
                <a:spcPct val="110000"/>
              </a:lnSpc>
            </a:pPr>
            <a:r>
              <a:rPr lang="en-US" altLang="en-US" sz="2400" b="1" dirty="0"/>
              <a:t>Title </a:t>
            </a:r>
          </a:p>
          <a:p>
            <a:pPr>
              <a:lnSpc>
                <a:spcPct val="110000"/>
              </a:lnSpc>
            </a:pPr>
            <a:r>
              <a:rPr lang="en-US" altLang="en-US" sz="2400" b="1" dirty="0"/>
              <a:t>Abstract/Summary</a:t>
            </a:r>
          </a:p>
          <a:p>
            <a:pPr>
              <a:lnSpc>
                <a:spcPct val="110000"/>
              </a:lnSpc>
            </a:pPr>
            <a:r>
              <a:rPr lang="en-US" altLang="en-US" sz="2400" b="1" dirty="0"/>
              <a:t>Background</a:t>
            </a:r>
          </a:p>
          <a:p>
            <a:pPr>
              <a:lnSpc>
                <a:spcPct val="110000"/>
              </a:lnSpc>
            </a:pPr>
            <a:r>
              <a:rPr lang="en-US" altLang="en-US" sz="2400" b="1" dirty="0"/>
              <a:t>Problem statement</a:t>
            </a:r>
          </a:p>
          <a:p>
            <a:pPr>
              <a:lnSpc>
                <a:spcPct val="110000"/>
              </a:lnSpc>
            </a:pPr>
            <a:r>
              <a:rPr lang="en-US" altLang="en-US" sz="2400" b="1" dirty="0"/>
              <a:t>Literature review</a:t>
            </a:r>
          </a:p>
          <a:p>
            <a:pPr>
              <a:lnSpc>
                <a:spcPct val="110000"/>
              </a:lnSpc>
            </a:pPr>
            <a:r>
              <a:rPr lang="en-US" altLang="en-US" sz="2400" b="1" dirty="0"/>
              <a:t>Research questions</a:t>
            </a:r>
          </a:p>
          <a:p>
            <a:pPr>
              <a:lnSpc>
                <a:spcPct val="110000"/>
              </a:lnSpc>
            </a:pPr>
            <a:r>
              <a:rPr lang="en-US" altLang="en-US" sz="2400" b="1" dirty="0"/>
              <a:t>Hypothesis</a:t>
            </a:r>
          </a:p>
          <a:p>
            <a:pPr>
              <a:lnSpc>
                <a:spcPct val="110000"/>
              </a:lnSpc>
            </a:pPr>
            <a:r>
              <a:rPr lang="en-US" altLang="en-US" sz="2400" b="1" dirty="0"/>
              <a:t>Aims and objectives</a:t>
            </a:r>
          </a:p>
          <a:p>
            <a:pPr>
              <a:lnSpc>
                <a:spcPct val="110000"/>
              </a:lnSpc>
              <a:buFont typeface="Arial" panose="020B0604020202020204" pitchFamily="34" charset="0"/>
              <a:buNone/>
            </a:pPr>
            <a:endParaRPr lang="en-US" altLang="en-US" sz="2400" dirty="0"/>
          </a:p>
        </p:txBody>
      </p:sp>
      <p:sp>
        <p:nvSpPr>
          <p:cNvPr id="7" name="Content Placeholder 3">
            <a:extLst>
              <a:ext uri="{FF2B5EF4-FFF2-40B4-BE49-F238E27FC236}">
                <a16:creationId xmlns:a16="http://schemas.microsoft.com/office/drawing/2014/main" id="{89DBD180-EDB7-E051-4EB1-D68000435D78}"/>
              </a:ext>
            </a:extLst>
          </p:cNvPr>
          <p:cNvSpPr>
            <a:spLocks noGrp="1"/>
          </p:cNvSpPr>
          <p:nvPr>
            <p:ph sz="half" idx="2"/>
          </p:nvPr>
        </p:nvSpPr>
        <p:spPr>
          <a:xfrm>
            <a:off x="5734373" y="1826136"/>
            <a:ext cx="4525505" cy="4110227"/>
          </a:xfrm>
        </p:spPr>
        <p:txBody>
          <a:bodyPr>
            <a:noAutofit/>
          </a:bodyPr>
          <a:lstStyle/>
          <a:p>
            <a:pPr>
              <a:lnSpc>
                <a:spcPct val="110000"/>
              </a:lnSpc>
            </a:pPr>
            <a:r>
              <a:rPr lang="en-US" altLang="en-US" sz="2400" b="1" dirty="0"/>
              <a:t>Methods</a:t>
            </a:r>
          </a:p>
          <a:p>
            <a:pPr lvl="1">
              <a:lnSpc>
                <a:spcPct val="110000"/>
              </a:lnSpc>
            </a:pPr>
            <a:r>
              <a:rPr lang="en-US" altLang="en-US" sz="1800" b="1" dirty="0"/>
              <a:t>Study design,</a:t>
            </a:r>
          </a:p>
          <a:p>
            <a:pPr lvl="1">
              <a:lnSpc>
                <a:spcPct val="110000"/>
              </a:lnSpc>
            </a:pPr>
            <a:r>
              <a:rPr lang="en-US" altLang="en-US" sz="1800" b="1" dirty="0"/>
              <a:t>Sample size and sampling</a:t>
            </a:r>
          </a:p>
          <a:p>
            <a:pPr lvl="1">
              <a:lnSpc>
                <a:spcPct val="110000"/>
              </a:lnSpc>
            </a:pPr>
            <a:r>
              <a:rPr lang="en-US" altLang="en-US" sz="1800" b="1" dirty="0"/>
              <a:t>Data management and analysis</a:t>
            </a:r>
          </a:p>
          <a:p>
            <a:pPr>
              <a:lnSpc>
                <a:spcPct val="110000"/>
              </a:lnSpc>
            </a:pPr>
            <a:r>
              <a:rPr lang="en-US" altLang="en-US" sz="2400" b="1" dirty="0"/>
              <a:t>Ethical issues</a:t>
            </a:r>
          </a:p>
          <a:p>
            <a:pPr>
              <a:lnSpc>
                <a:spcPct val="110000"/>
              </a:lnSpc>
            </a:pPr>
            <a:r>
              <a:rPr lang="en-US" altLang="en-US" sz="2400" b="1" dirty="0"/>
              <a:t>Work plan</a:t>
            </a:r>
          </a:p>
          <a:p>
            <a:pPr>
              <a:lnSpc>
                <a:spcPct val="110000"/>
              </a:lnSpc>
            </a:pPr>
            <a:r>
              <a:rPr lang="en-US" altLang="en-US" sz="2400" b="1" dirty="0"/>
              <a:t>Resources/Budget</a:t>
            </a:r>
          </a:p>
          <a:p>
            <a:pPr>
              <a:lnSpc>
                <a:spcPct val="110000"/>
              </a:lnSpc>
            </a:pPr>
            <a:r>
              <a:rPr lang="en-US" altLang="en-US" sz="2400" b="1" dirty="0"/>
              <a:t>Outcomes </a:t>
            </a:r>
          </a:p>
          <a:p>
            <a:pPr>
              <a:lnSpc>
                <a:spcPct val="110000"/>
              </a:lnSpc>
            </a:pPr>
            <a:r>
              <a:rPr lang="en-US" altLang="en-US" sz="2400" b="1" dirty="0"/>
              <a:t>References</a:t>
            </a:r>
          </a:p>
        </p:txBody>
      </p:sp>
    </p:spTree>
    <p:extLst>
      <p:ext uri="{BB962C8B-B14F-4D97-AF65-F5344CB8AC3E}">
        <p14:creationId xmlns:p14="http://schemas.microsoft.com/office/powerpoint/2010/main" val="641712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B69A-56D5-2E11-1E11-D1F1EF80C794}"/>
              </a:ext>
            </a:extLst>
          </p:cNvPr>
          <p:cNvSpPr>
            <a:spLocks noGrp="1"/>
          </p:cNvSpPr>
          <p:nvPr>
            <p:ph type="title"/>
          </p:nvPr>
        </p:nvSpPr>
        <p:spPr>
          <a:xfrm>
            <a:off x="2745119" y="646819"/>
            <a:ext cx="4508087" cy="749496"/>
          </a:xfrm>
        </p:spPr>
        <p:txBody>
          <a:bodyPr/>
          <a:lstStyle/>
          <a:p>
            <a:r>
              <a:rPr lang="en-US" sz="4000" b="1" dirty="0">
                <a:solidFill>
                  <a:srgbClr val="0033CC"/>
                </a:solidFill>
                <a:latin typeface="Arial" panose="020B0604020202020204" pitchFamily="34" charset="0"/>
                <a:cs typeface="Arial" panose="020B0604020202020204" pitchFamily="34" charset="0"/>
              </a:rPr>
              <a:t>Selecting a Topic</a:t>
            </a:r>
          </a:p>
        </p:txBody>
      </p:sp>
      <p:sp>
        <p:nvSpPr>
          <p:cNvPr id="3" name="Content Placeholder 2">
            <a:extLst>
              <a:ext uri="{FF2B5EF4-FFF2-40B4-BE49-F238E27FC236}">
                <a16:creationId xmlns:a16="http://schemas.microsoft.com/office/drawing/2014/main" id="{193BCC6E-723F-257F-7042-7AF75B9B61A6}"/>
              </a:ext>
            </a:extLst>
          </p:cNvPr>
          <p:cNvSpPr>
            <a:spLocks noGrp="1"/>
          </p:cNvSpPr>
          <p:nvPr>
            <p:ph idx="1"/>
          </p:nvPr>
        </p:nvSpPr>
        <p:spPr>
          <a:xfrm>
            <a:off x="838201" y="1396314"/>
            <a:ext cx="9607658" cy="4648025"/>
          </a:xfrm>
        </p:spPr>
        <p:txBody>
          <a:bodyPr/>
          <a:lstStyle/>
          <a:p>
            <a:pPr algn="just"/>
            <a:r>
              <a:rPr lang="en-US" sz="2800" b="1" i="0" u="none" strike="noStrike" baseline="0" dirty="0"/>
              <a:t>The first decision a researcher needs to make is what research to do</a:t>
            </a:r>
            <a:endParaRPr lang="en-US" sz="2800" b="1" dirty="0"/>
          </a:p>
          <a:p>
            <a:pPr algn="just"/>
            <a:r>
              <a:rPr lang="en-US" sz="2800" b="1" dirty="0"/>
              <a:t>S</a:t>
            </a:r>
            <a:r>
              <a:rPr lang="en-US" sz="2800" b="1" i="0" u="none" strike="noStrike" baseline="0" dirty="0"/>
              <a:t>elect a topic for research</a:t>
            </a:r>
          </a:p>
          <a:p>
            <a:pPr lvl="1" algn="just"/>
            <a:r>
              <a:rPr lang="en-US" sz="2400" b="1" i="0" u="none" strike="noStrike" baseline="0" dirty="0"/>
              <a:t>then plan the research, write the plan as a research protocol, submit it for ethical approval, and, where appropriate, submit it as a research proposal for funding.</a:t>
            </a:r>
          </a:p>
          <a:p>
            <a:pPr algn="just"/>
            <a:r>
              <a:rPr lang="en-US" sz="2800" b="1" dirty="0"/>
              <a:t>How do you find a topic to study?</a:t>
            </a:r>
          </a:p>
          <a:p>
            <a:pPr lvl="1" algn="just"/>
            <a:r>
              <a:rPr lang="en-US" sz="2800" b="1" dirty="0"/>
              <a:t>P</a:t>
            </a:r>
            <a:r>
              <a:rPr lang="en-US" sz="2800" b="1" i="0" u="none" strike="noStrike" baseline="0" dirty="0"/>
              <a:t>ersonal interests, experiences, and values, previous research experience, and/or opportunities in the form of funding or collaborations.</a:t>
            </a:r>
          </a:p>
        </p:txBody>
      </p:sp>
    </p:spTree>
    <p:extLst>
      <p:ext uri="{BB962C8B-B14F-4D97-AF65-F5344CB8AC3E}">
        <p14:creationId xmlns:p14="http://schemas.microsoft.com/office/powerpoint/2010/main" val="1892289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B69A-56D5-2E11-1E11-D1F1EF80C794}"/>
              </a:ext>
            </a:extLst>
          </p:cNvPr>
          <p:cNvSpPr>
            <a:spLocks noGrp="1"/>
          </p:cNvSpPr>
          <p:nvPr>
            <p:ph type="title"/>
          </p:nvPr>
        </p:nvSpPr>
        <p:spPr>
          <a:xfrm>
            <a:off x="2357662" y="646819"/>
            <a:ext cx="4508087" cy="749496"/>
          </a:xfrm>
        </p:spPr>
        <p:txBody>
          <a:bodyPr/>
          <a:lstStyle/>
          <a:p>
            <a:r>
              <a:rPr lang="en-US" sz="3200" b="1" dirty="0">
                <a:solidFill>
                  <a:srgbClr val="0033CC"/>
                </a:solidFill>
                <a:latin typeface="Arial" panose="020B0604020202020204" pitchFamily="34" charset="0"/>
                <a:cs typeface="Arial" panose="020B0604020202020204" pitchFamily="34" charset="0"/>
              </a:rPr>
              <a:t>Selecting a Topic</a:t>
            </a:r>
          </a:p>
        </p:txBody>
      </p:sp>
      <p:sp>
        <p:nvSpPr>
          <p:cNvPr id="3" name="Content Placeholder 2">
            <a:extLst>
              <a:ext uri="{FF2B5EF4-FFF2-40B4-BE49-F238E27FC236}">
                <a16:creationId xmlns:a16="http://schemas.microsoft.com/office/drawing/2014/main" id="{193BCC6E-723F-257F-7042-7AF75B9B61A6}"/>
              </a:ext>
            </a:extLst>
          </p:cNvPr>
          <p:cNvSpPr>
            <a:spLocks noGrp="1"/>
          </p:cNvSpPr>
          <p:nvPr>
            <p:ph idx="1"/>
          </p:nvPr>
        </p:nvSpPr>
        <p:spPr>
          <a:xfrm>
            <a:off x="1162373" y="1272328"/>
            <a:ext cx="9934413" cy="4973489"/>
          </a:xfrm>
        </p:spPr>
        <p:txBody>
          <a:bodyPr/>
          <a:lstStyle/>
          <a:p>
            <a:pPr algn="just"/>
            <a:r>
              <a:rPr lang="en-US" sz="2400" b="1" dirty="0"/>
              <a:t>B</a:t>
            </a:r>
            <a:r>
              <a:rPr lang="en-US" sz="2400" b="1" i="0" u="none" strike="noStrike" baseline="0" dirty="0"/>
              <a:t>egin with a broad, general interest and then move to a narrow research topic</a:t>
            </a:r>
          </a:p>
          <a:p>
            <a:pPr lvl="2" algn="just"/>
            <a:r>
              <a:rPr lang="en-US" sz="2400" b="1" i="0" u="none" strike="noStrike" baseline="0" dirty="0"/>
              <a:t>Researchable?</a:t>
            </a:r>
          </a:p>
          <a:p>
            <a:pPr lvl="2" algn="just"/>
            <a:r>
              <a:rPr lang="en-US" sz="2400" b="1" dirty="0"/>
              <a:t>Significance?</a:t>
            </a:r>
          </a:p>
          <a:p>
            <a:pPr lvl="2" algn="just"/>
            <a:r>
              <a:rPr lang="en-US" sz="2400" b="1" i="0" u="none" strike="noStrike" baseline="0" dirty="0"/>
              <a:t>Relevant?</a:t>
            </a:r>
          </a:p>
          <a:p>
            <a:pPr lvl="2" algn="just"/>
            <a:r>
              <a:rPr lang="en-US" sz="2400" b="1" dirty="0"/>
              <a:t>Is research needed on the topic?</a:t>
            </a:r>
            <a:endParaRPr lang="en-US" sz="2400" b="1" i="0" u="none" strike="noStrike" baseline="0" dirty="0"/>
          </a:p>
          <a:p>
            <a:pPr algn="just"/>
            <a:r>
              <a:rPr lang="en-US" sz="2400" b="1" dirty="0"/>
              <a:t>The initial topic should be narrowed down</a:t>
            </a:r>
          </a:p>
          <a:p>
            <a:pPr algn="just"/>
            <a:r>
              <a:rPr lang="en-US" sz="2400" b="1" dirty="0"/>
              <a:t>It is a tentative topic and can be revised through the course of the research.</a:t>
            </a:r>
          </a:p>
          <a:p>
            <a:pPr algn="just"/>
            <a:r>
              <a:rPr lang="en-US" sz="2400" b="1" dirty="0" err="1"/>
              <a:t>Eg.</a:t>
            </a:r>
            <a:r>
              <a:rPr lang="en-US" sz="2400" b="1" dirty="0"/>
              <a:t>, The</a:t>
            </a:r>
            <a:r>
              <a:rPr lang="en-US" sz="2400" b="1" dirty="0">
                <a:effectLst/>
                <a:latin typeface="Arial" panose="020B0604020202020204" pitchFamily="34" charset="0"/>
              </a:rPr>
              <a:t> role of abortion laws and policies in facilitating or inhibiting access to comprehensive abortion care in Ethiopia</a:t>
            </a:r>
            <a:endParaRPr lang="en-US" sz="2400" b="1" dirty="0"/>
          </a:p>
        </p:txBody>
      </p:sp>
    </p:spTree>
    <p:extLst>
      <p:ext uri="{BB962C8B-B14F-4D97-AF65-F5344CB8AC3E}">
        <p14:creationId xmlns:p14="http://schemas.microsoft.com/office/powerpoint/2010/main" val="771930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4F310-2F1E-5CBE-0CAC-0DA63EFEFDE0}"/>
              </a:ext>
            </a:extLst>
          </p:cNvPr>
          <p:cNvSpPr>
            <a:spLocks noGrp="1"/>
          </p:cNvSpPr>
          <p:nvPr>
            <p:ph type="title"/>
          </p:nvPr>
        </p:nvSpPr>
        <p:spPr>
          <a:xfrm>
            <a:off x="1459801" y="1047357"/>
            <a:ext cx="7601415" cy="657457"/>
          </a:xfrm>
        </p:spPr>
        <p:txBody>
          <a:bodyPr/>
          <a:lstStyle/>
          <a:p>
            <a:r>
              <a:rPr lang="en-US" sz="3600" dirty="0">
                <a:solidFill>
                  <a:srgbClr val="1F05BB"/>
                </a:solidFill>
              </a:rPr>
              <a:t>Background/Introduction</a:t>
            </a:r>
          </a:p>
        </p:txBody>
      </p:sp>
      <p:sp>
        <p:nvSpPr>
          <p:cNvPr id="3" name="Content Placeholder 2">
            <a:extLst>
              <a:ext uri="{FF2B5EF4-FFF2-40B4-BE49-F238E27FC236}">
                <a16:creationId xmlns:a16="http://schemas.microsoft.com/office/drawing/2014/main" id="{B9BAF4FB-E19C-B2DB-5F8D-544972D9098A}"/>
              </a:ext>
            </a:extLst>
          </p:cNvPr>
          <p:cNvSpPr>
            <a:spLocks noGrp="1"/>
          </p:cNvSpPr>
          <p:nvPr>
            <p:ph idx="1"/>
          </p:nvPr>
        </p:nvSpPr>
        <p:spPr>
          <a:xfrm>
            <a:off x="1239864" y="1704814"/>
            <a:ext cx="9949911" cy="3518115"/>
          </a:xfrm>
        </p:spPr>
        <p:txBody>
          <a:bodyPr/>
          <a:lstStyle/>
          <a:p>
            <a:pPr eaLnBrk="1" hangingPunct="1"/>
            <a:r>
              <a:rPr lang="en-US" altLang="en-US" sz="2400" b="1" dirty="0"/>
              <a:t>The problem proposed to be studied is introduced in this section </a:t>
            </a:r>
          </a:p>
          <a:p>
            <a:pPr eaLnBrk="1" hangingPunct="1"/>
            <a:r>
              <a:rPr lang="en-US" altLang="en-US" sz="2400" b="1" dirty="0"/>
              <a:t>It should help the reader to acquaint with the topic </a:t>
            </a:r>
          </a:p>
          <a:p>
            <a:r>
              <a:rPr lang="en-US" sz="2400" b="1" dirty="0">
                <a:effectLst/>
                <a:ea typeface="Calibri" panose="020F0502020204030204" pitchFamily="34" charset="0"/>
              </a:rPr>
              <a:t>Explain the broad background against which you will conduct your research</a:t>
            </a:r>
          </a:p>
          <a:p>
            <a:pPr algn="just"/>
            <a:r>
              <a:rPr lang="en-US" sz="2400" b="1" dirty="0">
                <a:ea typeface="Calibri" panose="020F0502020204030204" pitchFamily="34" charset="0"/>
              </a:rPr>
              <a:t>I</a:t>
            </a:r>
            <a:r>
              <a:rPr lang="en-US" sz="2400" b="1" dirty="0">
                <a:effectLst/>
                <a:ea typeface="Calibri" panose="020F0502020204030204" pitchFamily="34" charset="0"/>
              </a:rPr>
              <a:t>nclude an overview of the general area of study within which your proposed research falls, summarizing the current state of knowledge and recent debates on the topic. </a:t>
            </a:r>
          </a:p>
          <a:p>
            <a:r>
              <a:rPr lang="en-US" sz="2400" b="1" dirty="0">
                <a:effectLst/>
                <a:ea typeface="Calibri" panose="020F0502020204030204" pitchFamily="34" charset="0"/>
              </a:rPr>
              <a:t>This will allow you to demonstrate a familiarity with the relevant field as well as the ability to communicate. </a:t>
            </a:r>
            <a:endParaRPr lang="en-US" sz="2400" b="1" dirty="0"/>
          </a:p>
        </p:txBody>
      </p:sp>
    </p:spTree>
    <p:extLst>
      <p:ext uri="{BB962C8B-B14F-4D97-AF65-F5344CB8AC3E}">
        <p14:creationId xmlns:p14="http://schemas.microsoft.com/office/powerpoint/2010/main" val="44417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9EE2D05-03AA-B2D5-D115-1026916DD9A2}"/>
              </a:ext>
            </a:extLst>
          </p:cNvPr>
          <p:cNvSpPr>
            <a:spLocks noGrp="1"/>
          </p:cNvSpPr>
          <p:nvPr>
            <p:ph type="title"/>
          </p:nvPr>
        </p:nvSpPr>
        <p:spPr>
          <a:xfrm>
            <a:off x="1906292" y="910070"/>
            <a:ext cx="7857640" cy="639762"/>
          </a:xfrm>
        </p:spPr>
        <p:txBody>
          <a:bodyPr/>
          <a:lstStyle/>
          <a:p>
            <a:pPr algn="ctr"/>
            <a:r>
              <a:rPr lang="en-US" altLang="en-US" sz="3200" b="1" dirty="0">
                <a:solidFill>
                  <a:srgbClr val="0000FF"/>
                </a:solidFill>
              </a:rPr>
              <a:t>Research problem statement</a:t>
            </a:r>
          </a:p>
        </p:txBody>
      </p:sp>
      <p:sp>
        <p:nvSpPr>
          <p:cNvPr id="14339" name="Rectangle 3">
            <a:extLst>
              <a:ext uri="{FF2B5EF4-FFF2-40B4-BE49-F238E27FC236}">
                <a16:creationId xmlns:a16="http://schemas.microsoft.com/office/drawing/2014/main" id="{E912E403-434A-ACA1-9991-692213DDCA48}"/>
              </a:ext>
            </a:extLst>
          </p:cNvPr>
          <p:cNvSpPr>
            <a:spLocks noGrp="1"/>
          </p:cNvSpPr>
          <p:nvPr>
            <p:ph type="body" idx="1"/>
          </p:nvPr>
        </p:nvSpPr>
        <p:spPr>
          <a:xfrm>
            <a:off x="1146875" y="1549832"/>
            <a:ext cx="9593449" cy="4622828"/>
          </a:xfrm>
        </p:spPr>
        <p:txBody>
          <a:bodyPr/>
          <a:lstStyle/>
          <a:p>
            <a:pPr algn="just">
              <a:lnSpc>
                <a:spcPct val="90000"/>
              </a:lnSpc>
              <a:buFont typeface="Arial" panose="020B0604020202020204" pitchFamily="34" charset="0"/>
              <a:buNone/>
            </a:pPr>
            <a:r>
              <a:rPr lang="en-US" altLang="en-US" sz="2400" b="1" dirty="0">
                <a:solidFill>
                  <a:srgbClr val="0000FF"/>
                </a:solidFill>
              </a:rPr>
              <a:t>What is a problem?</a:t>
            </a:r>
            <a:r>
              <a:rPr lang="en-US" altLang="en-US" sz="2400" b="1" dirty="0"/>
              <a:t> </a:t>
            </a:r>
          </a:p>
          <a:p>
            <a:pPr algn="just">
              <a:lnSpc>
                <a:spcPct val="90000"/>
              </a:lnSpc>
            </a:pPr>
            <a:r>
              <a:rPr lang="en-US" altLang="en-US" sz="2400" b="1" dirty="0"/>
              <a:t>A discrepancy between what you believe to be and what it is in reality?</a:t>
            </a:r>
          </a:p>
          <a:p>
            <a:pPr algn="just">
              <a:lnSpc>
                <a:spcPct val="90000"/>
              </a:lnSpc>
            </a:pPr>
            <a:r>
              <a:rPr lang="en-US" altLang="en-US" sz="2400" b="1" dirty="0"/>
              <a:t>A potential research problem should qualify the following three conditions:</a:t>
            </a:r>
          </a:p>
          <a:p>
            <a:pPr lvl="1" algn="just">
              <a:lnSpc>
                <a:spcPct val="90000"/>
              </a:lnSpc>
            </a:pPr>
            <a:r>
              <a:rPr lang="en-US" altLang="en-US" sz="2400" b="1" i="1" dirty="0"/>
              <a:t>A perceived gap between what is and what should be</a:t>
            </a:r>
          </a:p>
          <a:p>
            <a:pPr lvl="1" algn="just">
              <a:lnSpc>
                <a:spcPct val="90000"/>
              </a:lnSpc>
            </a:pPr>
            <a:r>
              <a:rPr lang="en-US" altLang="en-US" sz="2400" b="1" i="1" dirty="0"/>
              <a:t>A question (reason) exists about why there is a discrepancy</a:t>
            </a:r>
          </a:p>
          <a:p>
            <a:pPr lvl="1" algn="just">
              <a:lnSpc>
                <a:spcPct val="90000"/>
              </a:lnSpc>
            </a:pPr>
            <a:r>
              <a:rPr lang="en-US" altLang="en-US" sz="2400" b="1" i="1" dirty="0"/>
              <a:t>At least two or more possible and plausible solutions exist.</a:t>
            </a:r>
          </a:p>
          <a:p>
            <a:pPr>
              <a:lnSpc>
                <a:spcPct val="90000"/>
              </a:lnSpc>
            </a:pPr>
            <a:endParaRPr lang="en-US" altLang="en-US" sz="2400" b="1" i="1" dirty="0"/>
          </a:p>
          <a:p>
            <a:pPr>
              <a:lnSpc>
                <a:spcPct val="90000"/>
              </a:lnSpc>
            </a:pPr>
            <a:endParaRPr lang="en-US" alt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74E57E1-C010-D394-A0DC-FD4F073B9FA7}"/>
              </a:ext>
            </a:extLst>
          </p:cNvPr>
          <p:cNvSpPr>
            <a:spLocks noGrp="1"/>
          </p:cNvSpPr>
          <p:nvPr>
            <p:ph type="title"/>
          </p:nvPr>
        </p:nvSpPr>
        <p:spPr>
          <a:xfrm>
            <a:off x="1981200" y="685800"/>
            <a:ext cx="8229600" cy="843368"/>
          </a:xfrm>
        </p:spPr>
        <p:txBody>
          <a:bodyPr>
            <a:normAutofit/>
          </a:bodyPr>
          <a:lstStyle/>
          <a:p>
            <a:pPr eaLnBrk="1" hangingPunct="1"/>
            <a:r>
              <a:rPr lang="en-US" altLang="en-US" sz="3600" b="1" dirty="0">
                <a:solidFill>
                  <a:srgbClr val="0000FF"/>
                </a:solidFill>
              </a:rPr>
              <a:t>Research problem statement</a:t>
            </a:r>
          </a:p>
        </p:txBody>
      </p:sp>
      <p:sp>
        <p:nvSpPr>
          <p:cNvPr id="20483" name="Content Placeholder 19">
            <a:extLst>
              <a:ext uri="{FF2B5EF4-FFF2-40B4-BE49-F238E27FC236}">
                <a16:creationId xmlns:a16="http://schemas.microsoft.com/office/drawing/2014/main" id="{6510E743-D704-4E86-D388-C3BE19C18EBE}"/>
              </a:ext>
            </a:extLst>
          </p:cNvPr>
          <p:cNvSpPr>
            <a:spLocks noGrp="1"/>
          </p:cNvSpPr>
          <p:nvPr>
            <p:ph idx="1"/>
          </p:nvPr>
        </p:nvSpPr>
        <p:spPr>
          <a:xfrm>
            <a:off x="929899" y="1394847"/>
            <a:ext cx="10197885" cy="4804475"/>
          </a:xfrm>
        </p:spPr>
        <p:txBody>
          <a:bodyPr/>
          <a:lstStyle/>
          <a:p>
            <a:pPr algn="just" eaLnBrk="1" hangingPunct="1"/>
            <a:r>
              <a:rPr lang="en-US" altLang="en-US" sz="2800" b="1" dirty="0"/>
              <a:t>Clear and concise description of the main focus of the research problem or theme identified for the investigation or research</a:t>
            </a:r>
          </a:p>
          <a:p>
            <a:pPr algn="just"/>
            <a:r>
              <a:rPr lang="en-US" altLang="en-US" sz="2800" b="1" dirty="0"/>
              <a:t>WHAT is it about and WHY should it be studied? </a:t>
            </a:r>
          </a:p>
          <a:p>
            <a:pPr algn="just" eaLnBrk="1" hangingPunct="1">
              <a:lnSpc>
                <a:spcPct val="125000"/>
              </a:lnSpc>
              <a:spcBef>
                <a:spcPct val="0"/>
              </a:spcBef>
              <a:buFontTx/>
              <a:buChar char="•"/>
            </a:pPr>
            <a:r>
              <a:rPr lang="en-US" altLang="en-US" sz="2800" b="1" dirty="0"/>
              <a:t>Helps to systematically analyze the problem and what is hoped to get achieved</a:t>
            </a:r>
          </a:p>
          <a:p>
            <a:pPr algn="just" eaLnBrk="1" hangingPunct="1">
              <a:lnSpc>
                <a:spcPct val="125000"/>
              </a:lnSpc>
              <a:spcBef>
                <a:spcPct val="0"/>
              </a:spcBef>
              <a:buFontTx/>
              <a:buChar char="•"/>
            </a:pPr>
            <a:r>
              <a:rPr lang="en-US" altLang="en-US" sz="2800" b="1" dirty="0"/>
              <a:t>Helps to formulate the research objectives and questions</a:t>
            </a:r>
          </a:p>
          <a:p>
            <a:pPr algn="just">
              <a:lnSpc>
                <a:spcPct val="125000"/>
              </a:lnSpc>
              <a:spcBef>
                <a:spcPct val="0"/>
              </a:spcBef>
              <a:buFontTx/>
              <a:buChar char="•"/>
            </a:pPr>
            <a:r>
              <a:rPr lang="en-US" altLang="en-US" sz="2800" b="1" dirty="0"/>
              <a:t>Helps to justify the importance of a research question.</a:t>
            </a:r>
          </a:p>
          <a:p>
            <a:pPr algn="just" eaLnBrk="1" hangingPunct="1"/>
            <a:endParaRPr lang="en-US" altLang="en-US" sz="2800" b="1" dirty="0"/>
          </a:p>
          <a:p>
            <a:pPr algn="just" eaLnBrk="1" hangingPunct="1"/>
            <a:endParaRPr lang="en-US" altLang="en-US" sz="2800" b="1" dirty="0"/>
          </a:p>
          <a:p>
            <a:pPr algn="just" eaLnBrk="1" hangingPunct="1"/>
            <a:endParaRPr lang="en-US" altLang="en-US" sz="2800" b="1" dirty="0"/>
          </a:p>
        </p:txBody>
      </p:sp>
    </p:spTree>
    <p:extLst>
      <p:ext uri="{BB962C8B-B14F-4D97-AF65-F5344CB8AC3E}">
        <p14:creationId xmlns:p14="http://schemas.microsoft.com/office/powerpoint/2010/main" val="2048201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12C45-4728-EC0A-3200-40E55AB42D8B}"/>
              </a:ext>
            </a:extLst>
          </p:cNvPr>
          <p:cNvSpPr>
            <a:spLocks noGrp="1"/>
          </p:cNvSpPr>
          <p:nvPr>
            <p:ph type="title"/>
          </p:nvPr>
        </p:nvSpPr>
        <p:spPr>
          <a:xfrm>
            <a:off x="2451693" y="839671"/>
            <a:ext cx="6769798" cy="657457"/>
          </a:xfrm>
        </p:spPr>
        <p:txBody>
          <a:bodyPr/>
          <a:lstStyle/>
          <a:p>
            <a:r>
              <a:rPr lang="en-US" altLang="en-US" sz="3600" b="1" dirty="0">
                <a:solidFill>
                  <a:srgbClr val="0000FF"/>
                </a:solidFill>
              </a:rPr>
              <a:t>Research problem statement</a:t>
            </a:r>
            <a:endParaRPr lang="en-US" sz="3600" dirty="0"/>
          </a:p>
        </p:txBody>
      </p:sp>
      <p:sp>
        <p:nvSpPr>
          <p:cNvPr id="3" name="Content Placeholder 2">
            <a:extLst>
              <a:ext uri="{FF2B5EF4-FFF2-40B4-BE49-F238E27FC236}">
                <a16:creationId xmlns:a16="http://schemas.microsoft.com/office/drawing/2014/main" id="{3D42F7A1-717E-C087-5318-703318C1A37A}"/>
              </a:ext>
            </a:extLst>
          </p:cNvPr>
          <p:cNvSpPr>
            <a:spLocks noGrp="1"/>
          </p:cNvSpPr>
          <p:nvPr>
            <p:ph idx="1"/>
          </p:nvPr>
        </p:nvSpPr>
        <p:spPr>
          <a:xfrm>
            <a:off x="1596326" y="1544474"/>
            <a:ext cx="9314481" cy="3811732"/>
          </a:xfrm>
        </p:spPr>
        <p:txBody>
          <a:bodyPr/>
          <a:lstStyle/>
          <a:p>
            <a:pPr marL="0" indent="0" algn="just">
              <a:buNone/>
            </a:pPr>
            <a:r>
              <a:rPr lang="en-US" sz="2400" b="1" i="0" u="none" strike="noStrike" baseline="0" dirty="0"/>
              <a:t>E.g.,</a:t>
            </a:r>
          </a:p>
          <a:p>
            <a:pPr algn="just"/>
            <a:r>
              <a:rPr lang="en-US" sz="2400" b="1" i="0" u="none" strike="noStrike" baseline="0" dirty="0"/>
              <a:t>Recent changes in abortion law in Ethiopia are believed to improve access to safe abortion services and subsequently reduce the burden of unsafe abortion and its complications. </a:t>
            </a:r>
            <a:r>
              <a:rPr lang="en-US" sz="2400" b="1" i="0" u="sng" strike="noStrike" baseline="0" dirty="0">
                <a:solidFill>
                  <a:srgbClr val="FF0000"/>
                </a:solidFill>
              </a:rPr>
              <a:t>However, about 50% of abortions are still performed outside health facilities despite the availability of safe abortion services</a:t>
            </a:r>
            <a:r>
              <a:rPr lang="en-US" sz="2400" b="1" i="0" u="none" strike="noStrike" baseline="0" dirty="0">
                <a:solidFill>
                  <a:srgbClr val="FF0000"/>
                </a:solidFill>
              </a:rPr>
              <a:t>. </a:t>
            </a:r>
            <a:r>
              <a:rPr lang="en-US" sz="2400" b="1" i="0" u="none" strike="noStrike" baseline="0" dirty="0">
                <a:solidFill>
                  <a:srgbClr val="1F05BB"/>
                </a:solidFill>
              </a:rPr>
              <a:t>We, therefore, aim to understand the factors contributing to unsafe abortions in order to improve access to abortion care services.</a:t>
            </a:r>
            <a:endParaRPr lang="en-US" sz="2400" b="1" dirty="0">
              <a:solidFill>
                <a:srgbClr val="1F05BB"/>
              </a:solidFill>
            </a:endParaRPr>
          </a:p>
        </p:txBody>
      </p:sp>
      <p:sp>
        <p:nvSpPr>
          <p:cNvPr id="5" name="TextBox 4">
            <a:extLst>
              <a:ext uri="{FF2B5EF4-FFF2-40B4-BE49-F238E27FC236}">
                <a16:creationId xmlns:a16="http://schemas.microsoft.com/office/drawing/2014/main" id="{9CAA5F6E-728A-588C-11CD-9149135B1C25}"/>
              </a:ext>
            </a:extLst>
          </p:cNvPr>
          <p:cNvSpPr txBox="1"/>
          <p:nvPr/>
        </p:nvSpPr>
        <p:spPr>
          <a:xfrm>
            <a:off x="1596326" y="5194691"/>
            <a:ext cx="8992891" cy="646331"/>
          </a:xfrm>
          <a:prstGeom prst="rect">
            <a:avLst/>
          </a:prstGeom>
          <a:noFill/>
        </p:spPr>
        <p:txBody>
          <a:bodyPr wrap="square">
            <a:spAutoFit/>
          </a:bodyPr>
          <a:lstStyle/>
          <a:p>
            <a:pPr algn="just"/>
            <a:r>
              <a:rPr lang="en-US" i="1" dirty="0"/>
              <a:t>Moore AM, et al. The Estimated Incidence of Induced Abortion in Ethiopia, 2014: Changes in the Provision of Services Since 2008. Int </a:t>
            </a:r>
            <a:r>
              <a:rPr lang="en-US" i="1" dirty="0" err="1"/>
              <a:t>Perspect</a:t>
            </a:r>
            <a:r>
              <a:rPr lang="en-US" i="1" dirty="0"/>
              <a:t> Sex </a:t>
            </a:r>
            <a:r>
              <a:rPr lang="en-US" i="1" dirty="0" err="1"/>
              <a:t>Reprod</a:t>
            </a:r>
            <a:r>
              <a:rPr lang="en-US" i="1" dirty="0"/>
              <a:t> Health. 2016;42(3):111-120. </a:t>
            </a:r>
          </a:p>
        </p:txBody>
      </p:sp>
    </p:spTree>
    <p:extLst>
      <p:ext uri="{BB962C8B-B14F-4D97-AF65-F5344CB8AC3E}">
        <p14:creationId xmlns:p14="http://schemas.microsoft.com/office/powerpoint/2010/main" val="3809597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F7F97-0146-9AA6-8512-236FE13505D8}"/>
              </a:ext>
            </a:extLst>
          </p:cNvPr>
          <p:cNvSpPr>
            <a:spLocks noGrp="1"/>
          </p:cNvSpPr>
          <p:nvPr>
            <p:ph type="title"/>
          </p:nvPr>
        </p:nvSpPr>
        <p:spPr>
          <a:xfrm>
            <a:off x="2882684" y="365126"/>
            <a:ext cx="4821625" cy="774358"/>
          </a:xfrm>
        </p:spPr>
        <p:txBody>
          <a:bodyPr>
            <a:normAutofit/>
          </a:bodyPr>
          <a:lstStyle/>
          <a:p>
            <a:r>
              <a:rPr lang="en-US" sz="3600" b="1" i="0" u="none" strike="noStrike" baseline="0" dirty="0">
                <a:solidFill>
                  <a:srgbClr val="0033CC"/>
                </a:solidFill>
                <a:latin typeface="Geometric415BT-BlackA"/>
              </a:rPr>
              <a:t>Research questions</a:t>
            </a:r>
            <a:endParaRPr lang="en-US" sz="7200" b="1" dirty="0">
              <a:solidFill>
                <a:srgbClr val="0033CC"/>
              </a:solidFill>
            </a:endParaRPr>
          </a:p>
        </p:txBody>
      </p:sp>
      <p:sp>
        <p:nvSpPr>
          <p:cNvPr id="3" name="Content Placeholder 2">
            <a:extLst>
              <a:ext uri="{FF2B5EF4-FFF2-40B4-BE49-F238E27FC236}">
                <a16:creationId xmlns:a16="http://schemas.microsoft.com/office/drawing/2014/main" id="{FEB7E9EF-9718-9816-0025-09ECA85BB1D8}"/>
              </a:ext>
            </a:extLst>
          </p:cNvPr>
          <p:cNvSpPr>
            <a:spLocks noGrp="1"/>
          </p:cNvSpPr>
          <p:nvPr>
            <p:ph idx="1"/>
          </p:nvPr>
        </p:nvSpPr>
        <p:spPr>
          <a:xfrm>
            <a:off x="838200" y="1111349"/>
            <a:ext cx="9995115" cy="4437044"/>
          </a:xfrm>
        </p:spPr>
        <p:txBody>
          <a:bodyPr/>
          <a:lstStyle/>
          <a:p>
            <a:pPr algn="just"/>
            <a:r>
              <a:rPr lang="en-US" sz="2400" b="1" i="0" u="none" strike="noStrike" baseline="0" dirty="0">
                <a:latin typeface="Sabon-Bold"/>
              </a:rPr>
              <a:t>Research questions </a:t>
            </a:r>
            <a:r>
              <a:rPr lang="en-US" sz="2400" b="1" i="0" u="none" strike="noStrike" baseline="0" dirty="0">
                <a:latin typeface="Sabon-Roman"/>
              </a:rPr>
              <a:t>are the central questions that guide a research project</a:t>
            </a:r>
          </a:p>
          <a:p>
            <a:pPr algn="just"/>
            <a:r>
              <a:rPr lang="en-US" sz="2400" b="1" i="0" u="none" strike="noStrike" baseline="0" dirty="0">
                <a:latin typeface="Sabon-Roman"/>
              </a:rPr>
              <a:t>Once you have developed a problem statement, you develop questions that will help you achieve the objectives of the study</a:t>
            </a:r>
          </a:p>
          <a:p>
            <a:pPr lvl="1" algn="just"/>
            <a:r>
              <a:rPr lang="en-US" sz="2400" b="1" i="0" u="none" strike="noStrike" baseline="0" dirty="0">
                <a:latin typeface="Sabon-Roman"/>
              </a:rPr>
              <a:t>They are the questions you seek to answer or study</a:t>
            </a:r>
          </a:p>
          <a:p>
            <a:pPr lvl="1" algn="just"/>
            <a:r>
              <a:rPr lang="en-US" sz="2400" b="1" i="0" u="none" strike="noStrike" baseline="0" dirty="0">
                <a:latin typeface="Sabon-Roman"/>
              </a:rPr>
              <a:t>The questions must be </a:t>
            </a:r>
            <a:r>
              <a:rPr lang="en-US" sz="2400" b="1" i="0" u="none" strike="noStrike" baseline="0" dirty="0">
                <a:latin typeface="Sabon-Bold"/>
              </a:rPr>
              <a:t>researchable</a:t>
            </a:r>
          </a:p>
          <a:p>
            <a:pPr algn="just"/>
            <a:r>
              <a:rPr lang="en-US" sz="2400" b="1" dirty="0">
                <a:latin typeface="Sabon-Bold"/>
              </a:rPr>
              <a:t>1-3 primary questions</a:t>
            </a:r>
          </a:p>
          <a:p>
            <a:pPr lvl="1" algn="just"/>
            <a:r>
              <a:rPr lang="en-US" sz="2400" b="1" dirty="0">
                <a:latin typeface="Sabon-Bold"/>
              </a:rPr>
              <a:t>There may be additional secondary questions</a:t>
            </a:r>
          </a:p>
          <a:p>
            <a:pPr algn="just"/>
            <a:r>
              <a:rPr lang="en-US" sz="2400" b="1" i="0" u="none" strike="noStrike" baseline="0" dirty="0">
                <a:latin typeface="Sabon-Roman"/>
              </a:rPr>
              <a:t>Primary questions are the main questions the research seeks to answer, and secondary questions may address components of those primary questions.</a:t>
            </a:r>
            <a:endParaRPr lang="en-US" sz="2400" b="1" dirty="0">
              <a:latin typeface="Sabon-Bold"/>
            </a:endParaRPr>
          </a:p>
          <a:p>
            <a:pPr algn="just"/>
            <a:endParaRPr lang="en-US" sz="2400" b="1" i="0" u="none" strike="noStrike" baseline="0" dirty="0">
              <a:latin typeface="Sabon-Bold"/>
            </a:endParaRPr>
          </a:p>
        </p:txBody>
      </p:sp>
    </p:spTree>
    <p:extLst>
      <p:ext uri="{BB962C8B-B14F-4D97-AF65-F5344CB8AC3E}">
        <p14:creationId xmlns:p14="http://schemas.microsoft.com/office/powerpoint/2010/main" val="193160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82E90FF-E187-F560-6A22-46C8B7064F4A}"/>
              </a:ext>
            </a:extLst>
          </p:cNvPr>
          <p:cNvSpPr>
            <a:spLocks noGrp="1"/>
          </p:cNvSpPr>
          <p:nvPr>
            <p:ph type="title"/>
          </p:nvPr>
        </p:nvSpPr>
        <p:spPr>
          <a:xfrm>
            <a:off x="2947640" y="1168400"/>
            <a:ext cx="4832510" cy="657457"/>
          </a:xfrm>
        </p:spPr>
        <p:txBody>
          <a:bodyPr/>
          <a:lstStyle/>
          <a:p>
            <a:r>
              <a:rPr lang="en-US" altLang="en-US" sz="3200" b="1" dirty="0">
                <a:solidFill>
                  <a:srgbClr val="0000FF"/>
                </a:solidFill>
              </a:rPr>
              <a:t>Learning objectives</a:t>
            </a:r>
          </a:p>
        </p:txBody>
      </p:sp>
      <p:sp>
        <p:nvSpPr>
          <p:cNvPr id="3075" name="Rectangle 3">
            <a:extLst>
              <a:ext uri="{FF2B5EF4-FFF2-40B4-BE49-F238E27FC236}">
                <a16:creationId xmlns:a16="http://schemas.microsoft.com/office/drawing/2014/main" id="{2B38323F-49CE-D0D8-563E-4EA45FBD191C}"/>
              </a:ext>
            </a:extLst>
          </p:cNvPr>
          <p:cNvSpPr>
            <a:spLocks noGrp="1"/>
          </p:cNvSpPr>
          <p:nvPr>
            <p:ph type="body" idx="1"/>
          </p:nvPr>
        </p:nvSpPr>
        <p:spPr>
          <a:xfrm>
            <a:off x="1562745" y="1825857"/>
            <a:ext cx="8852115" cy="4419959"/>
          </a:xfrm>
        </p:spPr>
        <p:txBody>
          <a:bodyPr/>
          <a:lstStyle/>
          <a:p>
            <a:pPr algn="just"/>
            <a:r>
              <a:rPr lang="en-US" altLang="en-US" sz="2400" b="1" dirty="0"/>
              <a:t>Define research and its major characteristics</a:t>
            </a:r>
          </a:p>
          <a:p>
            <a:r>
              <a:rPr lang="en-US" altLang="en-US" sz="2400" b="1" dirty="0"/>
              <a:t>Describe what a research proposal is</a:t>
            </a:r>
          </a:p>
          <a:p>
            <a:r>
              <a:rPr lang="en-US" altLang="en-US" sz="2400" b="1" dirty="0"/>
              <a:t>Describe research problem statement and research questions</a:t>
            </a:r>
          </a:p>
          <a:p>
            <a:r>
              <a:rPr lang="en-US" altLang="en-US" sz="2400" b="1" dirty="0"/>
              <a:t>Describe the importance of literature review</a:t>
            </a:r>
          </a:p>
          <a:p>
            <a:pPr>
              <a:lnSpc>
                <a:spcPct val="120000"/>
              </a:lnSpc>
            </a:pPr>
            <a:r>
              <a:rPr lang="en-US" altLang="en-US" sz="2400" b="1" dirty="0"/>
              <a:t>Define and describe the difference between general and specific objectives</a:t>
            </a:r>
          </a:p>
          <a:p>
            <a:pPr marL="0" indent="0">
              <a:buNone/>
            </a:pPr>
            <a:endParaRPr lang="en-US" altLang="en-US" sz="2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F7F97-0146-9AA6-8512-236FE13505D8}"/>
              </a:ext>
            </a:extLst>
          </p:cNvPr>
          <p:cNvSpPr>
            <a:spLocks noGrp="1"/>
          </p:cNvSpPr>
          <p:nvPr>
            <p:ph type="title"/>
          </p:nvPr>
        </p:nvSpPr>
        <p:spPr>
          <a:xfrm>
            <a:off x="2855225" y="794332"/>
            <a:ext cx="5027571" cy="774358"/>
          </a:xfrm>
        </p:spPr>
        <p:txBody>
          <a:bodyPr>
            <a:normAutofit/>
          </a:bodyPr>
          <a:lstStyle/>
          <a:p>
            <a:r>
              <a:rPr lang="en-US" sz="3600" b="1" i="0" u="none" strike="noStrike" baseline="0" dirty="0">
                <a:solidFill>
                  <a:srgbClr val="0033CC"/>
                </a:solidFill>
                <a:latin typeface="Geometric415BT-BlackA"/>
              </a:rPr>
              <a:t>Research questions</a:t>
            </a:r>
            <a:endParaRPr lang="en-US" sz="7200" b="1" dirty="0">
              <a:solidFill>
                <a:srgbClr val="0033CC"/>
              </a:solidFill>
            </a:endParaRPr>
          </a:p>
        </p:txBody>
      </p:sp>
      <p:sp>
        <p:nvSpPr>
          <p:cNvPr id="3" name="Content Placeholder 2">
            <a:extLst>
              <a:ext uri="{FF2B5EF4-FFF2-40B4-BE49-F238E27FC236}">
                <a16:creationId xmlns:a16="http://schemas.microsoft.com/office/drawing/2014/main" id="{FEB7E9EF-9718-9816-0025-09ECA85BB1D8}"/>
              </a:ext>
            </a:extLst>
          </p:cNvPr>
          <p:cNvSpPr>
            <a:spLocks noGrp="1"/>
          </p:cNvSpPr>
          <p:nvPr>
            <p:ph idx="1"/>
          </p:nvPr>
        </p:nvSpPr>
        <p:spPr>
          <a:xfrm>
            <a:off x="838200" y="1444921"/>
            <a:ext cx="9995115" cy="3592027"/>
          </a:xfrm>
        </p:spPr>
        <p:txBody>
          <a:bodyPr lIns="91440" tIns="45720" rIns="91440" bIns="45720" anchor="t">
            <a:noAutofit/>
          </a:bodyPr>
          <a:lstStyle/>
          <a:p>
            <a:pPr algn="just"/>
            <a:r>
              <a:rPr lang="en-US" sz="2400" b="1" i="0" u="none" strike="noStrike" baseline="0" dirty="0"/>
              <a:t>E.g., </a:t>
            </a:r>
          </a:p>
          <a:p>
            <a:pPr lvl="1" algn="just"/>
            <a:r>
              <a:rPr lang="en-US" sz="2400" b="1" dirty="0"/>
              <a:t>What are the causes of recurrent abortion in women in Ethiopia?</a:t>
            </a:r>
          </a:p>
          <a:p>
            <a:pPr lvl="1" algn="just"/>
            <a:r>
              <a:rPr lang="en-US" sz="2400" b="1" dirty="0"/>
              <a:t>Why is abortion performed outside of health facilities is still very high?</a:t>
            </a:r>
          </a:p>
          <a:p>
            <a:pPr lvl="1" algn="just"/>
            <a:r>
              <a:rPr lang="en-US" sz="2400" b="1" dirty="0">
                <a:effectLst/>
              </a:rPr>
              <a:t>What is the incidence and magnitude of unsafe abortion in Ethiopia?</a:t>
            </a:r>
          </a:p>
          <a:p>
            <a:pPr lvl="1" algn="just"/>
            <a:r>
              <a:rPr lang="en-US" sz="2400" b="1" dirty="0">
                <a:effectLst/>
              </a:rPr>
              <a:t>What are the estimated costs of unsafe abortion in Ethiopia?</a:t>
            </a:r>
          </a:p>
          <a:p>
            <a:pPr lvl="1" algn="just"/>
            <a:r>
              <a:rPr lang="en-US" sz="2400" b="1" dirty="0"/>
              <a:t>What are the societal barriers to the provision of comprehensive abortion care?</a:t>
            </a:r>
          </a:p>
          <a:p>
            <a:pPr algn="just"/>
            <a:endParaRPr lang="en-US" sz="2400" b="1" dirty="0"/>
          </a:p>
          <a:p>
            <a:pPr algn="just"/>
            <a:endParaRPr lang="en-US" sz="2400" b="1" i="0" u="none" strike="noStrike" baseline="0" dirty="0"/>
          </a:p>
        </p:txBody>
      </p:sp>
      <p:sp>
        <p:nvSpPr>
          <p:cNvPr id="5" name="TextBox 4">
            <a:extLst>
              <a:ext uri="{FF2B5EF4-FFF2-40B4-BE49-F238E27FC236}">
                <a16:creationId xmlns:a16="http://schemas.microsoft.com/office/drawing/2014/main" id="{B5B97EFC-A450-3467-E524-0712D277F522}"/>
              </a:ext>
            </a:extLst>
          </p:cNvPr>
          <p:cNvSpPr txBox="1"/>
          <p:nvPr/>
        </p:nvSpPr>
        <p:spPr>
          <a:xfrm>
            <a:off x="838200" y="5587794"/>
            <a:ext cx="10310247" cy="646331"/>
          </a:xfrm>
          <a:prstGeom prst="rect">
            <a:avLst/>
          </a:prstGeom>
          <a:noFill/>
        </p:spPr>
        <p:txBody>
          <a:bodyPr wrap="square">
            <a:spAutoFit/>
          </a:bodyPr>
          <a:lstStyle/>
          <a:p>
            <a:pPr algn="just"/>
            <a:r>
              <a:rPr lang="en-US" dirty="0"/>
              <a:t>Ajayi et al. Research priorities to support evidence-informed policies and advocacy for access to safe abortion care in sub-Saharan Africa. Sex </a:t>
            </a:r>
            <a:r>
              <a:rPr lang="en-US" dirty="0" err="1"/>
              <a:t>Reprod</a:t>
            </a:r>
            <a:r>
              <a:rPr lang="en-US" dirty="0"/>
              <a:t> Health Matters. 2021;29(1):1881207. </a:t>
            </a:r>
          </a:p>
        </p:txBody>
      </p:sp>
    </p:spTree>
    <p:extLst>
      <p:ext uri="{BB962C8B-B14F-4D97-AF65-F5344CB8AC3E}">
        <p14:creationId xmlns:p14="http://schemas.microsoft.com/office/powerpoint/2010/main" val="1411007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8089-B470-4221-CA6C-E2277FD48BAA}"/>
              </a:ext>
            </a:extLst>
          </p:cNvPr>
          <p:cNvSpPr>
            <a:spLocks noGrp="1"/>
          </p:cNvSpPr>
          <p:nvPr>
            <p:ph type="title"/>
          </p:nvPr>
        </p:nvSpPr>
        <p:spPr>
          <a:xfrm>
            <a:off x="3409626" y="736437"/>
            <a:ext cx="4184543" cy="886900"/>
          </a:xfrm>
        </p:spPr>
        <p:txBody>
          <a:bodyPr/>
          <a:lstStyle/>
          <a:p>
            <a:r>
              <a:rPr lang="en-US" sz="4000" dirty="0">
                <a:solidFill>
                  <a:srgbClr val="230BB5"/>
                </a:solidFill>
              </a:rPr>
              <a:t>Rationale</a:t>
            </a:r>
          </a:p>
        </p:txBody>
      </p:sp>
      <p:sp>
        <p:nvSpPr>
          <p:cNvPr id="3" name="Content Placeholder 2">
            <a:extLst>
              <a:ext uri="{FF2B5EF4-FFF2-40B4-BE49-F238E27FC236}">
                <a16:creationId xmlns:a16="http://schemas.microsoft.com/office/drawing/2014/main" id="{A62087DB-1587-0BCF-AFF6-E64E9D9F32E3}"/>
              </a:ext>
            </a:extLst>
          </p:cNvPr>
          <p:cNvSpPr>
            <a:spLocks noGrp="1"/>
          </p:cNvSpPr>
          <p:nvPr>
            <p:ph idx="1"/>
          </p:nvPr>
        </p:nvSpPr>
        <p:spPr>
          <a:xfrm>
            <a:off x="976393" y="1483852"/>
            <a:ext cx="9608949" cy="4637978"/>
          </a:xfrm>
        </p:spPr>
        <p:txBody>
          <a:bodyPr/>
          <a:lstStyle/>
          <a:p>
            <a:pPr algn="just"/>
            <a:r>
              <a:rPr lang="en-US" sz="2800" b="1" i="0" u="none" strike="noStrike" baseline="0" dirty="0"/>
              <a:t>It puts the proposal in context. It should answer the question:</a:t>
            </a:r>
          </a:p>
          <a:p>
            <a:pPr lvl="1" algn="just"/>
            <a:r>
              <a:rPr lang="en-US" sz="2800" b="1" dirty="0"/>
              <a:t>W</a:t>
            </a:r>
            <a:r>
              <a:rPr lang="en-US" sz="2800" b="1" i="0" u="none" strike="noStrike" baseline="0" dirty="0"/>
              <a:t>hy and what: why the research needs to be done and what will be its relevance? </a:t>
            </a:r>
          </a:p>
          <a:p>
            <a:pPr algn="just"/>
            <a:r>
              <a:rPr lang="en-US" sz="2800" b="1" i="0" u="none" strike="noStrike" baseline="0" dirty="0"/>
              <a:t>Explain why your research is important</a:t>
            </a:r>
          </a:p>
          <a:p>
            <a:pPr algn="just"/>
            <a:r>
              <a:rPr lang="en-US" sz="2800" b="1" dirty="0">
                <a:effectLst/>
                <a:ea typeface="Calibri" panose="020F0502020204030204" pitchFamily="34" charset="0"/>
              </a:rPr>
              <a:t>Explain how your research builds on and adds to the current state of knowledge</a:t>
            </a:r>
            <a:endParaRPr lang="en-US" sz="2800" b="1" i="0" u="none" strike="noStrike" baseline="0" dirty="0"/>
          </a:p>
          <a:p>
            <a:pPr algn="just"/>
            <a:r>
              <a:rPr lang="en-US" sz="2800" b="1" i="0" u="none" strike="noStrike" baseline="0" dirty="0"/>
              <a:t>A brief description of the most relevant studies published on the subject should be provided to support the rationale for the study.</a:t>
            </a:r>
            <a:endParaRPr lang="en-US" sz="2800" b="1" dirty="0"/>
          </a:p>
        </p:txBody>
      </p:sp>
    </p:spTree>
    <p:extLst>
      <p:ext uri="{BB962C8B-B14F-4D97-AF65-F5344CB8AC3E}">
        <p14:creationId xmlns:p14="http://schemas.microsoft.com/office/powerpoint/2010/main" val="2574545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6967-0A6A-825F-A4E4-00CC1CC30BF4}"/>
              </a:ext>
            </a:extLst>
          </p:cNvPr>
          <p:cNvSpPr>
            <a:spLocks noGrp="1"/>
          </p:cNvSpPr>
          <p:nvPr>
            <p:ph type="title"/>
          </p:nvPr>
        </p:nvSpPr>
        <p:spPr>
          <a:xfrm>
            <a:off x="3022168" y="365125"/>
            <a:ext cx="5114441" cy="718087"/>
          </a:xfrm>
        </p:spPr>
        <p:txBody>
          <a:bodyPr>
            <a:normAutofit/>
          </a:bodyPr>
          <a:lstStyle/>
          <a:p>
            <a:pPr algn="ctr"/>
            <a:r>
              <a:rPr lang="en-US" sz="4000" b="1" i="0" u="none" strike="noStrike" baseline="0" dirty="0">
                <a:solidFill>
                  <a:srgbClr val="0033CC"/>
                </a:solidFill>
                <a:latin typeface="Geometric415BT-BlackA"/>
              </a:rPr>
              <a:t>Literature </a:t>
            </a:r>
            <a:r>
              <a:rPr lang="en-US" sz="4000" dirty="0">
                <a:solidFill>
                  <a:srgbClr val="0033CC"/>
                </a:solidFill>
                <a:latin typeface="Geometric415BT-BlackA"/>
              </a:rPr>
              <a:t>r</a:t>
            </a:r>
            <a:r>
              <a:rPr lang="en-US" sz="4000" b="1" i="0" u="none" strike="noStrike" baseline="0" dirty="0">
                <a:solidFill>
                  <a:srgbClr val="0033CC"/>
                </a:solidFill>
                <a:latin typeface="Geometric415BT-BlackA"/>
              </a:rPr>
              <a:t>eview</a:t>
            </a:r>
            <a:endParaRPr lang="en-US" sz="8000" b="1" dirty="0">
              <a:solidFill>
                <a:srgbClr val="0033CC"/>
              </a:solidFill>
            </a:endParaRPr>
          </a:p>
        </p:txBody>
      </p:sp>
      <p:sp>
        <p:nvSpPr>
          <p:cNvPr id="3" name="Content Placeholder 2">
            <a:extLst>
              <a:ext uri="{FF2B5EF4-FFF2-40B4-BE49-F238E27FC236}">
                <a16:creationId xmlns:a16="http://schemas.microsoft.com/office/drawing/2014/main" id="{083EB406-0CF9-B742-BFA6-4BE140E1A6BF}"/>
              </a:ext>
            </a:extLst>
          </p:cNvPr>
          <p:cNvSpPr>
            <a:spLocks noGrp="1"/>
          </p:cNvSpPr>
          <p:nvPr>
            <p:ph idx="1"/>
          </p:nvPr>
        </p:nvSpPr>
        <p:spPr>
          <a:xfrm>
            <a:off x="838200" y="1055078"/>
            <a:ext cx="10289583" cy="4617302"/>
          </a:xfrm>
        </p:spPr>
        <p:txBody>
          <a:bodyPr>
            <a:normAutofit/>
          </a:bodyPr>
          <a:lstStyle/>
          <a:p>
            <a:pPr algn="just"/>
            <a:r>
              <a:rPr lang="en-US" altLang="en-US" sz="2800" b="1" dirty="0"/>
              <a:t>Review and summarize all that is known about your research topic</a:t>
            </a:r>
          </a:p>
          <a:p>
            <a:pPr algn="just"/>
            <a:r>
              <a:rPr lang="en-US" sz="2800" b="1" dirty="0"/>
              <a:t>C</a:t>
            </a:r>
            <a:r>
              <a:rPr lang="en-US" sz="2800" b="1" i="0" u="none" strike="noStrike" baseline="0" dirty="0"/>
              <a:t>omprehensive overview of the previous research on a topic as related to your research question</a:t>
            </a:r>
          </a:p>
          <a:p>
            <a:pPr algn="just"/>
            <a:r>
              <a:rPr lang="en-US" sz="2800" b="1" i="0" u="none" strike="noStrike" baseline="0" dirty="0"/>
              <a:t>Helps to advance your understanding of the topic</a:t>
            </a:r>
          </a:p>
          <a:p>
            <a:pPr algn="just"/>
            <a:r>
              <a:rPr lang="en-US" sz="2800" b="1" dirty="0"/>
              <a:t>Helps to identify the gaps and guides to focus</a:t>
            </a:r>
            <a:endParaRPr lang="en-US" sz="2800" b="1" i="0" u="none" strike="noStrike" baseline="0" dirty="0"/>
          </a:p>
          <a:p>
            <a:pPr algn="just"/>
            <a:r>
              <a:rPr lang="en-US" altLang="en-US" sz="2800" b="1" dirty="0"/>
              <a:t>Helps to formulate and refine research question and </a:t>
            </a:r>
            <a:r>
              <a:rPr lang="en-US" altLang="en-US" sz="2800" b="1" i="1" dirty="0"/>
              <a:t>hypothesis</a:t>
            </a:r>
            <a:r>
              <a:rPr lang="en-US" altLang="en-US" sz="2800" b="1" dirty="0"/>
              <a:t> based on the accumulated knowledge</a:t>
            </a:r>
          </a:p>
          <a:p>
            <a:pPr algn="just"/>
            <a:endParaRPr lang="en-US" b="1" dirty="0"/>
          </a:p>
          <a:p>
            <a:pPr algn="just"/>
            <a:endParaRPr lang="en-US" altLang="en-US" sz="2800" b="1" dirty="0"/>
          </a:p>
          <a:p>
            <a:pPr algn="just"/>
            <a:endParaRPr lang="en-US" b="1" dirty="0"/>
          </a:p>
        </p:txBody>
      </p:sp>
    </p:spTree>
    <p:extLst>
      <p:ext uri="{BB962C8B-B14F-4D97-AF65-F5344CB8AC3E}">
        <p14:creationId xmlns:p14="http://schemas.microsoft.com/office/powerpoint/2010/main" val="9337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CD10CA2-07EB-D6D3-0F5A-B4BA422B4155}"/>
              </a:ext>
            </a:extLst>
          </p:cNvPr>
          <p:cNvSpPr>
            <a:spLocks noGrp="1"/>
          </p:cNvSpPr>
          <p:nvPr>
            <p:ph type="title"/>
          </p:nvPr>
        </p:nvSpPr>
        <p:spPr>
          <a:xfrm>
            <a:off x="2864603" y="632619"/>
            <a:ext cx="5287505" cy="715962"/>
          </a:xfrm>
        </p:spPr>
        <p:txBody>
          <a:bodyPr/>
          <a:lstStyle/>
          <a:p>
            <a:r>
              <a:rPr lang="en-US" altLang="en-US" sz="4000" b="1" dirty="0">
                <a:solidFill>
                  <a:srgbClr val="0000FF"/>
                </a:solidFill>
              </a:rPr>
              <a:t>Literature </a:t>
            </a:r>
            <a:r>
              <a:rPr lang="en-US" altLang="en-US" sz="4000" dirty="0">
                <a:solidFill>
                  <a:srgbClr val="0000FF"/>
                </a:solidFill>
              </a:rPr>
              <a:t>r</a:t>
            </a:r>
            <a:r>
              <a:rPr lang="en-US" altLang="en-US" sz="4000" b="1" dirty="0">
                <a:solidFill>
                  <a:srgbClr val="0000FF"/>
                </a:solidFill>
              </a:rPr>
              <a:t>eview</a:t>
            </a:r>
          </a:p>
        </p:txBody>
      </p:sp>
      <p:sp>
        <p:nvSpPr>
          <p:cNvPr id="27651" name="Rectangle 3">
            <a:extLst>
              <a:ext uri="{FF2B5EF4-FFF2-40B4-BE49-F238E27FC236}">
                <a16:creationId xmlns:a16="http://schemas.microsoft.com/office/drawing/2014/main" id="{6D13F977-4F7E-AF5F-133B-B20A134F2347}"/>
              </a:ext>
            </a:extLst>
          </p:cNvPr>
          <p:cNvSpPr>
            <a:spLocks noGrp="1"/>
          </p:cNvSpPr>
          <p:nvPr>
            <p:ph type="body" idx="1"/>
          </p:nvPr>
        </p:nvSpPr>
        <p:spPr>
          <a:xfrm>
            <a:off x="1332854" y="1379349"/>
            <a:ext cx="10166888" cy="4649491"/>
          </a:xfrm>
        </p:spPr>
        <p:txBody>
          <a:bodyPr lIns="91440" tIns="45720" rIns="91440" bIns="45720" anchor="t">
            <a:noAutofit/>
          </a:bodyPr>
          <a:lstStyle/>
          <a:p>
            <a:r>
              <a:rPr lang="en-GB" altLang="en-US" sz="2400" b="1" dirty="0"/>
              <a:t>Provide current knowledge of the problem</a:t>
            </a:r>
          </a:p>
          <a:p>
            <a:pPr lvl="1"/>
            <a:r>
              <a:rPr lang="en-US" altLang="en-US" sz="2400" b="1" dirty="0"/>
              <a:t>What is known about the problem</a:t>
            </a:r>
          </a:p>
          <a:p>
            <a:r>
              <a:rPr lang="en-US" altLang="en-US" sz="2400" b="1" dirty="0">
                <a:latin typeface="Arial"/>
                <a:cs typeface="Arial"/>
              </a:rPr>
              <a:t>Essential for familiarization, drawing lessons, facilitation of consolidation and refinement, and minimizing duplicative research</a:t>
            </a:r>
            <a:endParaRPr lang="en-US" altLang="en-US" sz="2400" b="1" dirty="0"/>
          </a:p>
          <a:p>
            <a:pPr lvl="1"/>
            <a:r>
              <a:rPr lang="en-US" altLang="en-US" sz="2000" b="1" dirty="0"/>
              <a:t>To learn more about the study methods used</a:t>
            </a:r>
            <a:endParaRPr lang="en-US" altLang="en-US" sz="2000" b="1" i="1" dirty="0"/>
          </a:p>
          <a:p>
            <a:pPr lvl="1"/>
            <a:r>
              <a:rPr lang="en-US" altLang="en-US" sz="2000" b="1" dirty="0"/>
              <a:t>To be familiar with problems that others have faced</a:t>
            </a:r>
            <a:endParaRPr lang="en-US" altLang="en-US" sz="2000" b="1" i="1" dirty="0"/>
          </a:p>
          <a:p>
            <a:r>
              <a:rPr lang="en-US" altLang="en-US" sz="2400" b="1" dirty="0"/>
              <a:t>To learn about what is already known in the study</a:t>
            </a:r>
            <a:endParaRPr lang="en-US" altLang="en-US" sz="2400" b="1" i="1" dirty="0"/>
          </a:p>
          <a:p>
            <a:pPr lvl="1"/>
            <a:r>
              <a:rPr lang="en-US" altLang="en-US" sz="2400" b="1" i="1" dirty="0"/>
              <a:t>Research should bridge the gap in information</a:t>
            </a:r>
          </a:p>
          <a:p>
            <a:pPr lvl="1"/>
            <a:r>
              <a:rPr lang="en-US" altLang="en-US" sz="2400" b="1" i="1" dirty="0"/>
              <a:t>Research should be need-based</a:t>
            </a:r>
          </a:p>
          <a:p>
            <a:pPr lvl="1"/>
            <a:r>
              <a:rPr lang="en-US" altLang="en-US" sz="2400" b="1" i="1" dirty="0"/>
              <a:t>Research should be problem-oriented /problem-solving.</a:t>
            </a:r>
          </a:p>
        </p:txBody>
      </p:sp>
    </p:spTree>
    <p:extLst>
      <p:ext uri="{BB962C8B-B14F-4D97-AF65-F5344CB8AC3E}">
        <p14:creationId xmlns:p14="http://schemas.microsoft.com/office/powerpoint/2010/main" val="2569783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D702383-AB64-AD3A-13A5-70BA044E886A}"/>
              </a:ext>
            </a:extLst>
          </p:cNvPr>
          <p:cNvSpPr>
            <a:spLocks noGrp="1"/>
          </p:cNvSpPr>
          <p:nvPr>
            <p:ph type="title"/>
          </p:nvPr>
        </p:nvSpPr>
        <p:spPr>
          <a:xfrm>
            <a:off x="2185260" y="615601"/>
            <a:ext cx="6927743" cy="500277"/>
          </a:xfrm>
        </p:spPr>
        <p:txBody>
          <a:bodyPr/>
          <a:lstStyle/>
          <a:p>
            <a:r>
              <a:rPr lang="en-US" altLang="en-US" sz="3600" dirty="0">
                <a:solidFill>
                  <a:srgbClr val="0000FF"/>
                </a:solidFill>
              </a:rPr>
              <a:t>Sources of literature review</a:t>
            </a:r>
          </a:p>
        </p:txBody>
      </p:sp>
      <p:sp>
        <p:nvSpPr>
          <p:cNvPr id="30723" name="Rectangle 3">
            <a:extLst>
              <a:ext uri="{FF2B5EF4-FFF2-40B4-BE49-F238E27FC236}">
                <a16:creationId xmlns:a16="http://schemas.microsoft.com/office/drawing/2014/main" id="{DAE9DD5A-859C-A9FF-74FB-71A98AA30A57}"/>
              </a:ext>
            </a:extLst>
          </p:cNvPr>
          <p:cNvSpPr>
            <a:spLocks noGrp="1"/>
          </p:cNvSpPr>
          <p:nvPr>
            <p:ph type="body" idx="1"/>
          </p:nvPr>
        </p:nvSpPr>
        <p:spPr>
          <a:xfrm>
            <a:off x="1981199" y="1295401"/>
            <a:ext cx="8960603" cy="4609453"/>
          </a:xfrm>
        </p:spPr>
        <p:txBody>
          <a:bodyPr lIns="91440" tIns="45720" rIns="91440" bIns="45720" anchor="t">
            <a:noAutofit/>
          </a:bodyPr>
          <a:lstStyle/>
          <a:p>
            <a:pPr marL="609600" indent="-609600">
              <a:buFont typeface="Arial" panose="020B0604020202020204" pitchFamily="34" charset="0"/>
              <a:buAutoNum type="arabicPeriod"/>
            </a:pPr>
            <a:r>
              <a:rPr lang="en-US" altLang="en-US" sz="2800" b="1" dirty="0">
                <a:latin typeface="Arial"/>
                <a:cs typeface="Arial"/>
              </a:rPr>
              <a:t>Individuals, groups, and organizations</a:t>
            </a:r>
            <a:endParaRPr lang="en-US" altLang="en-US" sz="2800" b="1" dirty="0"/>
          </a:p>
          <a:p>
            <a:pPr marL="990600" lvl="1" indent="-533400"/>
            <a:r>
              <a:rPr lang="en-US" altLang="en-US" sz="2000" b="1" dirty="0"/>
              <a:t>Opinion, observation, experience, routine reports, etc. </a:t>
            </a:r>
          </a:p>
          <a:p>
            <a:pPr marL="609600" indent="-609600">
              <a:buFont typeface="Arial" panose="020B0604020202020204" pitchFamily="34" charset="0"/>
              <a:buAutoNum type="arabicPeriod"/>
            </a:pPr>
            <a:r>
              <a:rPr lang="en-US" altLang="en-US" sz="2800" b="1" dirty="0"/>
              <a:t>Unpublished information</a:t>
            </a:r>
          </a:p>
          <a:p>
            <a:pPr marL="990600" lvl="1" indent="-533400"/>
            <a:r>
              <a:rPr lang="en-US" altLang="en-US" sz="2000" b="1" dirty="0"/>
              <a:t>Raw data, annual reports, documentation</a:t>
            </a:r>
          </a:p>
          <a:p>
            <a:pPr marL="990600" lvl="1" indent="-533400"/>
            <a:r>
              <a:rPr lang="en-US" altLang="en-US" sz="2000" b="1" dirty="0"/>
              <a:t>Local surveys, etc. </a:t>
            </a:r>
          </a:p>
          <a:p>
            <a:pPr marL="609600" indent="-609600">
              <a:buFont typeface="Arial" panose="020B0604020202020204" pitchFamily="34" charset="0"/>
              <a:buAutoNum type="arabicPeriod"/>
            </a:pPr>
            <a:r>
              <a:rPr lang="en-US" altLang="en-US" sz="2800" b="1" dirty="0"/>
              <a:t>Published information</a:t>
            </a:r>
          </a:p>
          <a:p>
            <a:pPr marL="990600" lvl="1" indent="-533400"/>
            <a:r>
              <a:rPr lang="en-US" altLang="en-US" sz="2000" b="1" dirty="0"/>
              <a:t>Books, Journals, abstracts, indexes</a:t>
            </a:r>
          </a:p>
          <a:p>
            <a:pPr marL="609600" indent="-609600">
              <a:buFont typeface="Arial" panose="020B0604020202020204" pitchFamily="34" charset="0"/>
              <a:buAutoNum type="arabicPeriod"/>
            </a:pPr>
            <a:r>
              <a:rPr lang="en-US" altLang="en-US" sz="2800" b="1" dirty="0"/>
              <a:t>Computer-based searches</a:t>
            </a:r>
          </a:p>
          <a:p>
            <a:pPr marL="990600" lvl="1" indent="-533400"/>
            <a:r>
              <a:rPr lang="en-US" altLang="en-US" sz="2400" b="1" dirty="0"/>
              <a:t>Internet, MEDLINE, PUBMED</a:t>
            </a:r>
          </a:p>
        </p:txBody>
      </p:sp>
    </p:spTree>
    <p:extLst>
      <p:ext uri="{BB962C8B-B14F-4D97-AF65-F5344CB8AC3E}">
        <p14:creationId xmlns:p14="http://schemas.microsoft.com/office/powerpoint/2010/main" val="920000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A5B7-F874-F45D-0AC0-EE8AFFAC28D7}"/>
              </a:ext>
            </a:extLst>
          </p:cNvPr>
          <p:cNvSpPr>
            <a:spLocks noGrp="1"/>
          </p:cNvSpPr>
          <p:nvPr>
            <p:ph type="title"/>
          </p:nvPr>
        </p:nvSpPr>
        <p:spPr>
          <a:xfrm>
            <a:off x="2343205" y="780942"/>
            <a:ext cx="5669419" cy="657457"/>
          </a:xfrm>
        </p:spPr>
        <p:txBody>
          <a:bodyPr/>
          <a:lstStyle/>
          <a:p>
            <a:r>
              <a:rPr lang="en-US" sz="3200" dirty="0">
                <a:solidFill>
                  <a:srgbClr val="3D1FF1"/>
                </a:solidFill>
              </a:rPr>
              <a:t>Synthesizing the literature</a:t>
            </a:r>
          </a:p>
        </p:txBody>
      </p:sp>
      <p:sp>
        <p:nvSpPr>
          <p:cNvPr id="3" name="Content Placeholder 2">
            <a:extLst>
              <a:ext uri="{FF2B5EF4-FFF2-40B4-BE49-F238E27FC236}">
                <a16:creationId xmlns:a16="http://schemas.microsoft.com/office/drawing/2014/main" id="{065A795E-AE10-2D59-699C-86678BFA559F}"/>
              </a:ext>
            </a:extLst>
          </p:cNvPr>
          <p:cNvSpPr>
            <a:spLocks noGrp="1"/>
          </p:cNvSpPr>
          <p:nvPr>
            <p:ph idx="1"/>
          </p:nvPr>
        </p:nvSpPr>
        <p:spPr>
          <a:xfrm>
            <a:off x="1379349" y="1438399"/>
            <a:ext cx="9169706" cy="3645045"/>
          </a:xfrm>
        </p:spPr>
        <p:txBody>
          <a:bodyPr/>
          <a:lstStyle/>
          <a:p>
            <a:pPr algn="l"/>
            <a:r>
              <a:rPr lang="en-US" sz="2000" b="1" i="0" u="none" strike="noStrike" baseline="0" dirty="0">
                <a:solidFill>
                  <a:srgbClr val="000000"/>
                </a:solidFill>
              </a:rPr>
              <a:t>After reading the literature, summarize each source. </a:t>
            </a:r>
          </a:p>
          <a:p>
            <a:pPr algn="l"/>
            <a:r>
              <a:rPr lang="en-US" sz="2000" b="1" i="0" u="none" strike="noStrike" baseline="0" dirty="0">
                <a:solidFill>
                  <a:srgbClr val="000000"/>
                </a:solidFill>
              </a:rPr>
              <a:t>A summary includes the full citation information and basic information about the source, including:</a:t>
            </a:r>
          </a:p>
          <a:p>
            <a:pPr lvl="1"/>
            <a:r>
              <a:rPr lang="en-US" sz="2200" b="1" i="0" u="none" strike="noStrike" baseline="0" dirty="0">
                <a:solidFill>
                  <a:srgbClr val="000000"/>
                </a:solidFill>
              </a:rPr>
              <a:t>Main theory and its definition (if applicable)</a:t>
            </a:r>
          </a:p>
          <a:p>
            <a:pPr lvl="1"/>
            <a:r>
              <a:rPr lang="en-US" sz="2200" b="1" i="0" u="none" strike="noStrike" baseline="0" dirty="0">
                <a:solidFill>
                  <a:srgbClr val="000000"/>
                </a:solidFill>
              </a:rPr>
              <a:t>Basics of the study (participants and method/s)</a:t>
            </a:r>
          </a:p>
          <a:p>
            <a:pPr lvl="1"/>
            <a:r>
              <a:rPr lang="en-US" sz="2200" b="1" i="0" u="none" strike="noStrike" baseline="0" dirty="0">
                <a:solidFill>
                  <a:srgbClr val="000000"/>
                </a:solidFill>
              </a:rPr>
              <a:t>Main findings</a:t>
            </a:r>
          </a:p>
          <a:p>
            <a:pPr lvl="1"/>
            <a:r>
              <a:rPr lang="en-US" sz="2200" b="1" i="0" u="none" strike="noStrike" baseline="0" dirty="0">
                <a:solidFill>
                  <a:srgbClr val="000000"/>
                </a:solidFill>
              </a:rPr>
              <a:t>How the source relates to your project</a:t>
            </a:r>
          </a:p>
          <a:p>
            <a:pPr algn="l"/>
            <a:r>
              <a:rPr lang="en-US" sz="2000" b="1" dirty="0">
                <a:solidFill>
                  <a:srgbClr val="000000"/>
                </a:solidFill>
              </a:rPr>
              <a:t>Critically appraise each material, and keep a record of the sources</a:t>
            </a:r>
            <a:endParaRPr lang="en-US" sz="2000" b="1" i="0" u="none" strike="noStrike" baseline="0" dirty="0">
              <a:solidFill>
                <a:srgbClr val="000000"/>
              </a:solidFill>
            </a:endParaRPr>
          </a:p>
          <a:p>
            <a:pPr algn="l"/>
            <a:r>
              <a:rPr lang="en-US" sz="2000" b="1" i="0" u="none" strike="noStrike" baseline="0" dirty="0"/>
              <a:t>Finally, synthesize and write up the literature.</a:t>
            </a:r>
            <a:endParaRPr lang="en-US" sz="2000" b="1" dirty="0"/>
          </a:p>
        </p:txBody>
      </p:sp>
      <p:sp>
        <p:nvSpPr>
          <p:cNvPr id="5" name="TextBox 4">
            <a:extLst>
              <a:ext uri="{FF2B5EF4-FFF2-40B4-BE49-F238E27FC236}">
                <a16:creationId xmlns:a16="http://schemas.microsoft.com/office/drawing/2014/main" id="{1639E4DA-5A19-6721-7577-5F583EB15A74}"/>
              </a:ext>
            </a:extLst>
          </p:cNvPr>
          <p:cNvSpPr txBox="1"/>
          <p:nvPr/>
        </p:nvSpPr>
        <p:spPr>
          <a:xfrm>
            <a:off x="817535" y="5718875"/>
            <a:ext cx="10149973" cy="646331"/>
          </a:xfrm>
          <a:prstGeom prst="rect">
            <a:avLst/>
          </a:prstGeom>
          <a:noFill/>
        </p:spPr>
        <p:txBody>
          <a:bodyPr wrap="square">
            <a:spAutoFit/>
          </a:bodyPr>
          <a:lstStyle/>
          <a:p>
            <a:r>
              <a:rPr lang="en-US" dirty="0"/>
              <a:t>Chae S, Desai S, Crowell M, </a:t>
            </a:r>
            <a:r>
              <a:rPr lang="en-US" dirty="0" err="1"/>
              <a:t>Sedgh</a:t>
            </a:r>
            <a:r>
              <a:rPr lang="en-US" dirty="0"/>
              <a:t> G. Reasons why women have induced abortions: a synthesis of findings from 14 countries. Contraception. 2017;96(4):233-241.</a:t>
            </a:r>
          </a:p>
        </p:txBody>
      </p:sp>
      <p:sp>
        <p:nvSpPr>
          <p:cNvPr id="7" name="TextBox 6">
            <a:extLst>
              <a:ext uri="{FF2B5EF4-FFF2-40B4-BE49-F238E27FC236}">
                <a16:creationId xmlns:a16="http://schemas.microsoft.com/office/drawing/2014/main" id="{4D3CE225-626A-0814-93D3-0F0339A4F666}"/>
              </a:ext>
            </a:extLst>
          </p:cNvPr>
          <p:cNvSpPr txBox="1"/>
          <p:nvPr/>
        </p:nvSpPr>
        <p:spPr>
          <a:xfrm>
            <a:off x="817535" y="5072544"/>
            <a:ext cx="9588159" cy="646331"/>
          </a:xfrm>
          <a:prstGeom prst="rect">
            <a:avLst/>
          </a:prstGeom>
          <a:noFill/>
        </p:spPr>
        <p:txBody>
          <a:bodyPr wrap="square">
            <a:spAutoFit/>
          </a:bodyPr>
          <a:lstStyle/>
          <a:p>
            <a:r>
              <a:rPr lang="en-US" dirty="0"/>
              <a:t>Espinoza et al. Abortion knowledge, attitudes and experiences among adolescent girls: a review of the literature. Sex </a:t>
            </a:r>
            <a:r>
              <a:rPr lang="en-US" dirty="0" err="1"/>
              <a:t>Reprod</a:t>
            </a:r>
            <a:r>
              <a:rPr lang="en-US" dirty="0"/>
              <a:t> Health Matters. 2020;28(1):1744225.</a:t>
            </a:r>
          </a:p>
        </p:txBody>
      </p:sp>
    </p:spTree>
    <p:extLst>
      <p:ext uri="{BB962C8B-B14F-4D97-AF65-F5344CB8AC3E}">
        <p14:creationId xmlns:p14="http://schemas.microsoft.com/office/powerpoint/2010/main" val="2157327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BD2702E-8A3B-2216-C0CD-9AF3A4EE0DF0}"/>
              </a:ext>
            </a:extLst>
          </p:cNvPr>
          <p:cNvSpPr>
            <a:spLocks noGrp="1"/>
          </p:cNvSpPr>
          <p:nvPr>
            <p:ph type="title"/>
          </p:nvPr>
        </p:nvSpPr>
        <p:spPr>
          <a:xfrm>
            <a:off x="1981200" y="707756"/>
            <a:ext cx="5938434" cy="914400"/>
          </a:xfrm>
        </p:spPr>
        <p:txBody>
          <a:bodyPr/>
          <a:lstStyle/>
          <a:p>
            <a:r>
              <a:rPr lang="en-US" altLang="en-US" sz="4000" b="1" dirty="0">
                <a:solidFill>
                  <a:srgbClr val="0000FF"/>
                </a:solidFill>
              </a:rPr>
              <a:t>Research objectives</a:t>
            </a:r>
          </a:p>
        </p:txBody>
      </p:sp>
      <p:sp>
        <p:nvSpPr>
          <p:cNvPr id="31747" name="Rectangle 3">
            <a:extLst>
              <a:ext uri="{FF2B5EF4-FFF2-40B4-BE49-F238E27FC236}">
                <a16:creationId xmlns:a16="http://schemas.microsoft.com/office/drawing/2014/main" id="{A56EE93B-600E-0B48-5744-B06C6821F9C2}"/>
              </a:ext>
            </a:extLst>
          </p:cNvPr>
          <p:cNvSpPr>
            <a:spLocks noGrp="1"/>
          </p:cNvSpPr>
          <p:nvPr>
            <p:ph type="body" idx="1"/>
          </p:nvPr>
        </p:nvSpPr>
        <p:spPr>
          <a:xfrm>
            <a:off x="1069383" y="1410347"/>
            <a:ext cx="9500461" cy="5096818"/>
          </a:xfrm>
        </p:spPr>
        <p:txBody>
          <a:bodyPr lIns="91440" tIns="45720" rIns="91440" bIns="45720" anchor="t">
            <a:noAutofit/>
          </a:bodyPr>
          <a:lstStyle/>
          <a:p>
            <a:pPr algn="just" eaLnBrk="1" hangingPunct="1">
              <a:lnSpc>
                <a:spcPct val="120000"/>
              </a:lnSpc>
            </a:pPr>
            <a:r>
              <a:rPr lang="en-US" altLang="en-US" sz="2800" b="1" dirty="0"/>
              <a:t>A research objective is a statement that clearly depicts the goal to be achieved by a research project </a:t>
            </a:r>
          </a:p>
          <a:p>
            <a:pPr algn="just" eaLnBrk="1" hangingPunct="1">
              <a:lnSpc>
                <a:spcPct val="120000"/>
              </a:lnSpc>
            </a:pPr>
            <a:r>
              <a:rPr lang="en-US" altLang="en-US" sz="2800" b="1" dirty="0"/>
              <a:t>It summarizes what is to be achieved by the study</a:t>
            </a:r>
          </a:p>
          <a:p>
            <a:pPr algn="just" eaLnBrk="1" hangingPunct="1">
              <a:lnSpc>
                <a:spcPct val="120000"/>
              </a:lnSpc>
            </a:pPr>
            <a:r>
              <a:rPr lang="en-US" altLang="en-US" sz="2800" b="1" dirty="0">
                <a:latin typeface="Arial"/>
                <a:cs typeface="Arial"/>
              </a:rPr>
              <a:t>Guides the development of the protocol and design of the study</a:t>
            </a:r>
          </a:p>
          <a:p>
            <a:pPr algn="just" eaLnBrk="1" hangingPunct="1">
              <a:lnSpc>
                <a:spcPct val="120000"/>
              </a:lnSpc>
            </a:pPr>
            <a:r>
              <a:rPr lang="en-US" altLang="en-US" sz="2800" b="1" dirty="0"/>
              <a:t>Should be closely related to the statement of the problem.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53AFD70-E072-F78A-AD8C-7E9374ED6D56}"/>
              </a:ext>
            </a:extLst>
          </p:cNvPr>
          <p:cNvSpPr>
            <a:spLocks noGrp="1"/>
          </p:cNvSpPr>
          <p:nvPr>
            <p:ph type="title"/>
          </p:nvPr>
        </p:nvSpPr>
        <p:spPr>
          <a:xfrm>
            <a:off x="1752600" y="952500"/>
            <a:ext cx="8686800" cy="685800"/>
          </a:xfrm>
        </p:spPr>
        <p:txBody>
          <a:bodyPr>
            <a:normAutofit fontScale="90000"/>
          </a:bodyPr>
          <a:lstStyle/>
          <a:p>
            <a:r>
              <a:rPr lang="en-GB" altLang="en-US" sz="3200" b="1" i="1" dirty="0">
                <a:solidFill>
                  <a:srgbClr val="0000FF"/>
                </a:solidFill>
              </a:rPr>
              <a:t>Why should research objectives be developed?</a:t>
            </a:r>
            <a:br>
              <a:rPr lang="en-GB" altLang="en-US" sz="3200" b="1" dirty="0">
                <a:solidFill>
                  <a:srgbClr val="0000FF"/>
                </a:solidFill>
              </a:rPr>
            </a:br>
            <a:endParaRPr lang="en-US" altLang="en-US" sz="3200" b="1" dirty="0">
              <a:solidFill>
                <a:srgbClr val="0000FF"/>
              </a:solidFill>
            </a:endParaRPr>
          </a:p>
        </p:txBody>
      </p:sp>
      <p:sp>
        <p:nvSpPr>
          <p:cNvPr id="33795" name="Rectangle 3">
            <a:extLst>
              <a:ext uri="{FF2B5EF4-FFF2-40B4-BE49-F238E27FC236}">
                <a16:creationId xmlns:a16="http://schemas.microsoft.com/office/drawing/2014/main" id="{F3B067A2-2560-C243-372B-325E931A0510}"/>
              </a:ext>
            </a:extLst>
          </p:cNvPr>
          <p:cNvSpPr>
            <a:spLocks noGrp="1"/>
          </p:cNvSpPr>
          <p:nvPr>
            <p:ph type="body" idx="1"/>
          </p:nvPr>
        </p:nvSpPr>
        <p:spPr>
          <a:xfrm>
            <a:off x="1380640" y="1638300"/>
            <a:ext cx="9499170" cy="3487119"/>
          </a:xfrm>
        </p:spPr>
        <p:txBody>
          <a:bodyPr/>
          <a:lstStyle/>
          <a:p>
            <a:r>
              <a:rPr lang="en-GB" altLang="en-US" sz="2800" b="1" dirty="0"/>
              <a:t>To better clarify and focus the study (narrowing down to essentials)</a:t>
            </a:r>
          </a:p>
          <a:p>
            <a:r>
              <a:rPr lang="en-GB" altLang="en-US" sz="2800" b="1" dirty="0"/>
              <a:t> To have a basis for measuring our achievements at the end of the study</a:t>
            </a:r>
          </a:p>
          <a:p>
            <a:r>
              <a:rPr lang="en-GB" altLang="en-US" sz="2800" b="1" dirty="0"/>
              <a:t> To organize the study into clearly defined parts</a:t>
            </a:r>
          </a:p>
          <a:p>
            <a:r>
              <a:rPr lang="en-GB" altLang="en-US" sz="2800" b="1" dirty="0"/>
              <a:t> To avoid the collection of unnecessary data.</a:t>
            </a:r>
            <a:r>
              <a:rPr lang="en-GB" altLang="en-US" sz="2800" dirty="0"/>
              <a:t> </a:t>
            </a:r>
            <a:endParaRPr lang="en-US" alt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53C706C-C0D3-8381-0480-9D6A8263CDA4}"/>
              </a:ext>
            </a:extLst>
          </p:cNvPr>
          <p:cNvSpPr>
            <a:spLocks noGrp="1"/>
          </p:cNvSpPr>
          <p:nvPr>
            <p:ph type="title"/>
          </p:nvPr>
        </p:nvSpPr>
        <p:spPr>
          <a:xfrm>
            <a:off x="1671234" y="988017"/>
            <a:ext cx="8229600" cy="685800"/>
          </a:xfrm>
        </p:spPr>
        <p:txBody>
          <a:bodyPr/>
          <a:lstStyle/>
          <a:p>
            <a:r>
              <a:rPr lang="en-US" altLang="en-US" sz="3600" b="1" dirty="0">
                <a:solidFill>
                  <a:srgbClr val="0000FF"/>
                </a:solidFill>
              </a:rPr>
              <a:t>Characteristics of good </a:t>
            </a:r>
            <a:r>
              <a:rPr lang="en-US" altLang="en-US" sz="3600" dirty="0">
                <a:solidFill>
                  <a:srgbClr val="0000FF"/>
                </a:solidFill>
              </a:rPr>
              <a:t>o</a:t>
            </a:r>
            <a:r>
              <a:rPr lang="en-US" altLang="en-US" sz="3600" b="1" dirty="0">
                <a:solidFill>
                  <a:srgbClr val="0000FF"/>
                </a:solidFill>
              </a:rPr>
              <a:t>bjectives</a:t>
            </a:r>
          </a:p>
        </p:txBody>
      </p:sp>
      <p:sp>
        <p:nvSpPr>
          <p:cNvPr id="34819" name="Rectangle 3">
            <a:extLst>
              <a:ext uri="{FF2B5EF4-FFF2-40B4-BE49-F238E27FC236}">
                <a16:creationId xmlns:a16="http://schemas.microsoft.com/office/drawing/2014/main" id="{279E3459-ED02-8CE9-7F93-AEF1B363F895}"/>
              </a:ext>
            </a:extLst>
          </p:cNvPr>
          <p:cNvSpPr>
            <a:spLocks noGrp="1"/>
          </p:cNvSpPr>
          <p:nvPr>
            <p:ph type="body" idx="1"/>
          </p:nvPr>
        </p:nvSpPr>
        <p:spPr>
          <a:xfrm>
            <a:off x="1981200" y="1673817"/>
            <a:ext cx="8229600" cy="4452347"/>
          </a:xfrm>
        </p:spPr>
        <p:txBody>
          <a:bodyPr lIns="91440" tIns="45720" rIns="91440" bIns="45720" anchor="t">
            <a:noAutofit/>
          </a:bodyPr>
          <a:lstStyle/>
          <a:p>
            <a:r>
              <a:rPr lang="en-US" altLang="en-US" sz="2800" b="1" dirty="0"/>
              <a:t>Logical and coherent</a:t>
            </a:r>
          </a:p>
          <a:p>
            <a:r>
              <a:rPr lang="en-US" altLang="en-US" sz="2800" b="1" dirty="0"/>
              <a:t>Feasible</a:t>
            </a:r>
          </a:p>
          <a:p>
            <a:r>
              <a:rPr lang="en-US" altLang="en-US" sz="2800" b="1" dirty="0"/>
              <a:t>Realistic, locally relevant</a:t>
            </a:r>
          </a:p>
          <a:p>
            <a:r>
              <a:rPr lang="en-US" altLang="en-US" sz="2800" b="1" dirty="0"/>
              <a:t>Operationally measurable</a:t>
            </a:r>
          </a:p>
          <a:p>
            <a:r>
              <a:rPr lang="en-US" altLang="en-US" sz="2800" b="1" dirty="0"/>
              <a:t>Clearly linked to the purpose of the study</a:t>
            </a:r>
          </a:p>
          <a:p>
            <a:r>
              <a:rPr lang="en-US" altLang="en-US" sz="2800" b="1" dirty="0">
                <a:latin typeface="Arial"/>
                <a:cs typeface="Arial"/>
              </a:rPr>
              <a:t>Generally, they should be </a:t>
            </a:r>
            <a:r>
              <a:rPr lang="en-US" altLang="en-US" sz="2800" b="1" dirty="0">
                <a:solidFill>
                  <a:srgbClr val="0000FF"/>
                </a:solidFill>
                <a:latin typeface="Arial"/>
                <a:cs typeface="Arial"/>
              </a:rPr>
              <a:t>SMART.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CC060A7-7CE0-174C-2F77-F424F2BF9DCA}"/>
              </a:ext>
            </a:extLst>
          </p:cNvPr>
          <p:cNvSpPr>
            <a:spLocks noGrp="1"/>
          </p:cNvSpPr>
          <p:nvPr>
            <p:ph type="title"/>
          </p:nvPr>
        </p:nvSpPr>
        <p:spPr>
          <a:xfrm>
            <a:off x="2209800" y="892821"/>
            <a:ext cx="5694336" cy="626013"/>
          </a:xfrm>
        </p:spPr>
        <p:txBody>
          <a:bodyPr/>
          <a:lstStyle/>
          <a:p>
            <a:r>
              <a:rPr lang="en-US" altLang="en-US" sz="4000" b="1" dirty="0">
                <a:solidFill>
                  <a:srgbClr val="0000FF"/>
                </a:solidFill>
              </a:rPr>
              <a:t>General objective</a:t>
            </a:r>
          </a:p>
        </p:txBody>
      </p:sp>
      <p:sp>
        <p:nvSpPr>
          <p:cNvPr id="36867" name="Rectangle 3">
            <a:extLst>
              <a:ext uri="{FF2B5EF4-FFF2-40B4-BE49-F238E27FC236}">
                <a16:creationId xmlns:a16="http://schemas.microsoft.com/office/drawing/2014/main" id="{FBEEF89C-6F47-44A2-C61E-776E6B0ABE60}"/>
              </a:ext>
            </a:extLst>
          </p:cNvPr>
          <p:cNvSpPr>
            <a:spLocks noGrp="1"/>
          </p:cNvSpPr>
          <p:nvPr>
            <p:ph type="body" idx="1"/>
          </p:nvPr>
        </p:nvSpPr>
        <p:spPr>
          <a:xfrm>
            <a:off x="960895" y="1518834"/>
            <a:ext cx="10213384" cy="4757980"/>
          </a:xfrm>
        </p:spPr>
        <p:txBody>
          <a:bodyPr lIns="91440" tIns="45720" rIns="91440" bIns="45720" anchor="t">
            <a:noAutofit/>
          </a:bodyPr>
          <a:lstStyle/>
          <a:p>
            <a:pPr algn="just"/>
            <a:r>
              <a:rPr lang="en-US" altLang="en-US" sz="2400" b="1" dirty="0"/>
              <a:t>States what is expected to be achieved by the study in general terms.</a:t>
            </a:r>
            <a:r>
              <a:rPr lang="en-US" altLang="en-US" sz="2400" dirty="0"/>
              <a:t> </a:t>
            </a:r>
          </a:p>
          <a:p>
            <a:pPr algn="just"/>
            <a:r>
              <a:rPr lang="en-US" altLang="en-US" sz="2400" b="1" dirty="0" err="1">
                <a:solidFill>
                  <a:srgbClr val="0000FF"/>
                </a:solidFill>
              </a:rPr>
              <a:t>Eg.</a:t>
            </a:r>
            <a:r>
              <a:rPr lang="en-US" altLang="en-US" sz="2400" b="1" dirty="0">
                <a:solidFill>
                  <a:srgbClr val="0000FF"/>
                </a:solidFill>
              </a:rPr>
              <a:t>,:</a:t>
            </a:r>
          </a:p>
          <a:p>
            <a:pPr lvl="1" algn="just"/>
            <a:r>
              <a:rPr lang="en-US" altLang="en-US" sz="2200" b="1" i="1" dirty="0">
                <a:latin typeface="Arial"/>
                <a:cs typeface="Arial"/>
              </a:rPr>
              <a:t>The primary objective of this study is to identify the magnitude of unsafe abortion and its reasons in X District.</a:t>
            </a:r>
          </a:p>
          <a:p>
            <a:pPr lvl="1" algn="just"/>
            <a:r>
              <a:rPr lang="en-US" sz="2200" b="1" i="0" u="none" strike="noStrike" baseline="0" dirty="0">
                <a:latin typeface="Arial"/>
                <a:cs typeface="Arial"/>
              </a:rPr>
              <a:t>The objective of the </a:t>
            </a:r>
            <a:r>
              <a:rPr lang="en-US" sz="2200" b="1" i="1" u="none" strike="noStrike" baseline="0" dirty="0">
                <a:latin typeface="Arial"/>
                <a:cs typeface="Arial"/>
              </a:rPr>
              <a:t>study is to identify the perception of the decision to voluntarily terminate a pregnancy and to determine the core reasons for carrying out an abortion.</a:t>
            </a:r>
            <a:endParaRPr lang="en-US" altLang="en-US" sz="2200" b="1" i="1" dirty="0">
              <a:latin typeface="Arial"/>
              <a:cs typeface="Arial"/>
            </a:endParaRPr>
          </a:p>
          <a:p>
            <a:pPr lvl="1" algn="just"/>
            <a:r>
              <a:rPr lang="en-US" altLang="en-US" sz="2200" b="1" i="1" dirty="0">
                <a:latin typeface="Arial"/>
                <a:cs typeface="Arial"/>
              </a:rPr>
              <a:t>The aim of this study is to determine current estimates of induced abortion in Ethiopia (or area X)</a:t>
            </a:r>
            <a:endParaRPr lang="en-US" altLang="en-US" sz="2200" i="1" dirty="0">
              <a:latin typeface="Arial"/>
              <a:cs typeface="Arial"/>
            </a:endParaRPr>
          </a:p>
          <a:p>
            <a:pPr algn="just"/>
            <a:r>
              <a:rPr lang="en-US" altLang="en-US" sz="2400" b="1" dirty="0">
                <a:latin typeface="Arial"/>
                <a:cs typeface="Arial"/>
              </a:rPr>
              <a:t>Includes an overall summary of the problem statement</a:t>
            </a:r>
          </a:p>
          <a:p>
            <a:pPr algn="just"/>
            <a:r>
              <a:rPr lang="en-US" altLang="en-US" sz="2400" b="1" dirty="0"/>
              <a:t>Often linked to the title of the research.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C145058-9E20-409C-5AED-63E5345204A8}"/>
              </a:ext>
            </a:extLst>
          </p:cNvPr>
          <p:cNvSpPr>
            <a:spLocks noGrp="1"/>
          </p:cNvSpPr>
          <p:nvPr>
            <p:ph type="title"/>
          </p:nvPr>
        </p:nvSpPr>
        <p:spPr>
          <a:xfrm>
            <a:off x="1516250" y="1031472"/>
            <a:ext cx="4512590" cy="651386"/>
          </a:xfrm>
        </p:spPr>
        <p:txBody>
          <a:bodyPr/>
          <a:lstStyle/>
          <a:p>
            <a:r>
              <a:rPr lang="en-US" altLang="en-US" sz="3200" b="1" dirty="0">
                <a:solidFill>
                  <a:srgbClr val="0000FF"/>
                </a:solidFill>
              </a:rPr>
              <a:t>Learning objectives</a:t>
            </a:r>
          </a:p>
        </p:txBody>
      </p:sp>
      <p:sp>
        <p:nvSpPr>
          <p:cNvPr id="4099" name="Rectangle 3">
            <a:extLst>
              <a:ext uri="{FF2B5EF4-FFF2-40B4-BE49-F238E27FC236}">
                <a16:creationId xmlns:a16="http://schemas.microsoft.com/office/drawing/2014/main" id="{75EB0490-484A-4D72-72D1-B688F7FA8B97}"/>
              </a:ext>
            </a:extLst>
          </p:cNvPr>
          <p:cNvSpPr>
            <a:spLocks noGrp="1"/>
          </p:cNvSpPr>
          <p:nvPr>
            <p:ph type="body" idx="1"/>
          </p:nvPr>
        </p:nvSpPr>
        <p:spPr>
          <a:xfrm>
            <a:off x="1348353" y="1707397"/>
            <a:ext cx="9887918" cy="2625671"/>
          </a:xfrm>
        </p:spPr>
        <p:txBody>
          <a:bodyPr>
            <a:normAutofit/>
          </a:bodyPr>
          <a:lstStyle/>
          <a:p>
            <a:pPr>
              <a:lnSpc>
                <a:spcPct val="120000"/>
              </a:lnSpc>
            </a:pPr>
            <a:r>
              <a:rPr lang="en-US" altLang="en-US" sz="2400" b="1" dirty="0"/>
              <a:t>Outline the important methods required to carry out a research</a:t>
            </a:r>
          </a:p>
          <a:p>
            <a:pPr>
              <a:lnSpc>
                <a:spcPct val="120000"/>
              </a:lnSpc>
            </a:pPr>
            <a:r>
              <a:rPr lang="en-US" altLang="en-US" sz="2400" b="1" dirty="0"/>
              <a:t>Describe the importance of the work plan or implementation plan</a:t>
            </a:r>
          </a:p>
          <a:p>
            <a:pPr>
              <a:lnSpc>
                <a:spcPct val="120000"/>
              </a:lnSpc>
            </a:pPr>
            <a:r>
              <a:rPr lang="en-US" altLang="en-US" sz="2400" b="1" dirty="0"/>
              <a:t>Budget preparation</a:t>
            </a:r>
          </a:p>
          <a:p>
            <a:pPr>
              <a:lnSpc>
                <a:spcPct val="120000"/>
              </a:lnSpc>
            </a:pPr>
            <a:r>
              <a:rPr lang="en-US" altLang="en-US" sz="2400" b="1" dirty="0"/>
              <a:t>Title page and abstract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E42F7C8-D04D-919B-970D-19165E8D2542}"/>
              </a:ext>
            </a:extLst>
          </p:cNvPr>
          <p:cNvSpPr>
            <a:spLocks noGrp="1"/>
          </p:cNvSpPr>
          <p:nvPr>
            <p:ph type="title"/>
          </p:nvPr>
        </p:nvSpPr>
        <p:spPr>
          <a:xfrm>
            <a:off x="1905000" y="1025932"/>
            <a:ext cx="5627176" cy="715963"/>
          </a:xfrm>
        </p:spPr>
        <p:txBody>
          <a:bodyPr/>
          <a:lstStyle/>
          <a:p>
            <a:r>
              <a:rPr lang="en-US" altLang="en-US" sz="4000" b="1" dirty="0">
                <a:solidFill>
                  <a:srgbClr val="0000FF"/>
                </a:solidFill>
              </a:rPr>
              <a:t>Specific objectives</a:t>
            </a:r>
            <a:r>
              <a:rPr lang="en-US" altLang="en-US" sz="4000" dirty="0"/>
              <a:t> </a:t>
            </a:r>
          </a:p>
        </p:txBody>
      </p:sp>
      <p:sp>
        <p:nvSpPr>
          <p:cNvPr id="37891" name="Rectangle 3">
            <a:extLst>
              <a:ext uri="{FF2B5EF4-FFF2-40B4-BE49-F238E27FC236}">
                <a16:creationId xmlns:a16="http://schemas.microsoft.com/office/drawing/2014/main" id="{6E2F1D98-03AD-36EE-2A33-F4CFD5E9D4C0}"/>
              </a:ext>
            </a:extLst>
          </p:cNvPr>
          <p:cNvSpPr>
            <a:spLocks noGrp="1"/>
          </p:cNvSpPr>
          <p:nvPr>
            <p:ph type="body" idx="1"/>
          </p:nvPr>
        </p:nvSpPr>
        <p:spPr>
          <a:xfrm>
            <a:off x="1268278" y="1881379"/>
            <a:ext cx="8229600" cy="4095886"/>
          </a:xfrm>
        </p:spPr>
        <p:txBody>
          <a:bodyPr lIns="91440" tIns="45720" rIns="91440" bIns="45720" anchor="t">
            <a:noAutofit/>
          </a:bodyPr>
          <a:lstStyle/>
          <a:p>
            <a:pPr algn="just"/>
            <a:r>
              <a:rPr lang="en-US" altLang="en-US" sz="2400" b="1" dirty="0">
                <a:latin typeface="Arial"/>
                <a:cs typeface="Arial"/>
              </a:rPr>
              <a:t>The breakdown of a general objective into smaller and logically connected parts to address the various aspects of the problem.</a:t>
            </a:r>
          </a:p>
          <a:p>
            <a:pPr algn="just"/>
            <a:r>
              <a:rPr lang="en-US" altLang="en-US" sz="2400" b="1" dirty="0"/>
              <a:t>Should specify what you would do in your study, where and for what purpose.</a:t>
            </a:r>
          </a:p>
          <a:p>
            <a:endParaRPr lang="en-US" altLang="en-US" sz="24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52BAD95E-5D5E-236F-EE9D-107B14DEEF83}"/>
              </a:ext>
            </a:extLst>
          </p:cNvPr>
          <p:cNvSpPr>
            <a:spLocks noGrp="1"/>
          </p:cNvSpPr>
          <p:nvPr>
            <p:ph type="body" idx="1"/>
          </p:nvPr>
        </p:nvSpPr>
        <p:spPr>
          <a:xfrm>
            <a:off x="1286359" y="990601"/>
            <a:ext cx="9252488" cy="5162226"/>
          </a:xfrm>
        </p:spPr>
        <p:txBody>
          <a:bodyPr/>
          <a:lstStyle/>
          <a:p>
            <a:pPr algn="just">
              <a:lnSpc>
                <a:spcPct val="120000"/>
              </a:lnSpc>
            </a:pPr>
            <a:r>
              <a:rPr lang="en-US" altLang="en-US" sz="3600" b="1" dirty="0">
                <a:solidFill>
                  <a:srgbClr val="3D1FF1"/>
                </a:solidFill>
              </a:rPr>
              <a:t>General objective</a:t>
            </a:r>
          </a:p>
          <a:p>
            <a:pPr algn="just">
              <a:lnSpc>
                <a:spcPct val="120000"/>
              </a:lnSpc>
              <a:buNone/>
            </a:pPr>
            <a:r>
              <a:rPr lang="en-US" altLang="en-US" sz="2800" b="1" i="1" dirty="0"/>
              <a:t>“The primary objective of this study is to identify the magnitude of unsafe abortion and its reasons in X District”.</a:t>
            </a:r>
          </a:p>
          <a:p>
            <a:pPr algn="just">
              <a:lnSpc>
                <a:spcPct val="120000"/>
              </a:lnSpc>
            </a:pPr>
            <a:r>
              <a:rPr lang="en-GB" altLang="en-US" sz="2400" b="1" dirty="0"/>
              <a:t>Write down the possible specific objectives:</a:t>
            </a:r>
          </a:p>
          <a:p>
            <a:pPr marL="0" indent="0" algn="just">
              <a:lnSpc>
                <a:spcPct val="120000"/>
              </a:lnSpc>
              <a:buNone/>
            </a:pPr>
            <a:r>
              <a:rPr lang="en-GB" altLang="en-US" sz="2400" b="1" dirty="0"/>
              <a:t>     1.</a:t>
            </a:r>
          </a:p>
          <a:p>
            <a:pPr marL="0" indent="0" algn="just">
              <a:lnSpc>
                <a:spcPct val="120000"/>
              </a:lnSpc>
              <a:buNone/>
            </a:pPr>
            <a:r>
              <a:rPr lang="en-GB" altLang="en-US" sz="2400" b="1" dirty="0"/>
              <a:t>     2.</a:t>
            </a:r>
          </a:p>
          <a:p>
            <a:pPr marL="0" indent="0" algn="just">
              <a:lnSpc>
                <a:spcPct val="120000"/>
              </a:lnSpc>
              <a:buNone/>
            </a:pPr>
            <a:r>
              <a:rPr lang="en-GB" altLang="en-US" sz="2400" b="1" dirty="0"/>
              <a:t>     3.</a:t>
            </a:r>
          </a:p>
          <a:p>
            <a:pPr marL="0" indent="0" algn="just">
              <a:lnSpc>
                <a:spcPct val="120000"/>
              </a:lnSpc>
              <a:buNone/>
            </a:pPr>
            <a:r>
              <a:rPr lang="en-GB" altLang="en-US" sz="2400" b="1" dirty="0"/>
              <a:t>     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B4EBE66-7C5E-81DB-24F7-AE471E42BAB2}"/>
              </a:ext>
            </a:extLst>
          </p:cNvPr>
          <p:cNvSpPr>
            <a:spLocks noGrp="1"/>
          </p:cNvSpPr>
          <p:nvPr>
            <p:ph type="title"/>
          </p:nvPr>
        </p:nvSpPr>
        <p:spPr>
          <a:xfrm>
            <a:off x="1981200" y="1160624"/>
            <a:ext cx="5798949" cy="792162"/>
          </a:xfrm>
        </p:spPr>
        <p:txBody>
          <a:bodyPr/>
          <a:lstStyle/>
          <a:p>
            <a:r>
              <a:rPr lang="en-US" altLang="en-US" sz="4000" b="1" dirty="0">
                <a:solidFill>
                  <a:srgbClr val="0000FF"/>
                </a:solidFill>
              </a:rPr>
              <a:t>Specific objectives</a:t>
            </a:r>
          </a:p>
        </p:txBody>
      </p:sp>
      <p:sp>
        <p:nvSpPr>
          <p:cNvPr id="39939" name="Rectangle 3">
            <a:extLst>
              <a:ext uri="{FF2B5EF4-FFF2-40B4-BE49-F238E27FC236}">
                <a16:creationId xmlns:a16="http://schemas.microsoft.com/office/drawing/2014/main" id="{B8D818B7-EA5B-7D35-06AC-3B84FEADA054}"/>
              </a:ext>
            </a:extLst>
          </p:cNvPr>
          <p:cNvSpPr>
            <a:spLocks noGrp="1"/>
          </p:cNvSpPr>
          <p:nvPr>
            <p:ph type="body" idx="1"/>
          </p:nvPr>
        </p:nvSpPr>
        <p:spPr>
          <a:xfrm>
            <a:off x="976393" y="1952787"/>
            <a:ext cx="9670943" cy="3440624"/>
          </a:xfrm>
        </p:spPr>
        <p:txBody>
          <a:bodyPr lIns="91440" tIns="45720" rIns="91440" bIns="45720" anchor="t">
            <a:noAutofit/>
          </a:bodyPr>
          <a:lstStyle/>
          <a:p>
            <a:pPr marL="342900" indent="-342900" algn="just">
              <a:lnSpc>
                <a:spcPct val="120000"/>
              </a:lnSpc>
              <a:buFont typeface="+mj-lt"/>
              <a:buAutoNum type="arabicPeriod"/>
            </a:pPr>
            <a:r>
              <a:rPr lang="en-GB" altLang="en-US" sz="2800" b="1" dirty="0">
                <a:latin typeface="Arial"/>
                <a:cs typeface="Arial"/>
              </a:rPr>
              <a:t>To identify reasons for termination of pregnancy</a:t>
            </a:r>
          </a:p>
          <a:p>
            <a:pPr marL="342900" indent="-342900" algn="just">
              <a:lnSpc>
                <a:spcPct val="120000"/>
              </a:lnSpc>
              <a:buFont typeface="+mj-lt"/>
              <a:buAutoNum type="arabicPeriod"/>
            </a:pPr>
            <a:r>
              <a:rPr lang="en-GB" altLang="en-US" sz="2800" b="1" dirty="0"/>
              <a:t>To determine the prevalence of unsafe abortion</a:t>
            </a:r>
          </a:p>
          <a:p>
            <a:pPr marL="342900" indent="-342900" algn="just">
              <a:lnSpc>
                <a:spcPct val="120000"/>
              </a:lnSpc>
              <a:buFont typeface="+mj-lt"/>
              <a:buAutoNum type="arabicPeriod"/>
            </a:pPr>
            <a:r>
              <a:rPr lang="en-GB" altLang="en-US" sz="2800" b="1" dirty="0"/>
              <a:t>To identify factors associated with unsafe abortion</a:t>
            </a:r>
          </a:p>
          <a:p>
            <a:pPr marL="342900" indent="-342900" algn="just">
              <a:lnSpc>
                <a:spcPct val="120000"/>
              </a:lnSpc>
              <a:buFont typeface="+mj-lt"/>
              <a:buAutoNum type="arabicPeriod"/>
            </a:pPr>
            <a:r>
              <a:rPr lang="en-GB" altLang="en-US" sz="2800" b="1" dirty="0"/>
              <a:t>To explore barriers to safe abortion at health facilities</a:t>
            </a:r>
            <a:endParaRPr lang="en-US" altLang="en-US" sz="28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7ECA060-2268-2F13-C3B3-9A212029EFD1}"/>
              </a:ext>
            </a:extLst>
          </p:cNvPr>
          <p:cNvSpPr>
            <a:spLocks noGrp="1"/>
          </p:cNvSpPr>
          <p:nvPr>
            <p:ph type="title"/>
          </p:nvPr>
        </p:nvSpPr>
        <p:spPr>
          <a:xfrm>
            <a:off x="2420696" y="839671"/>
            <a:ext cx="7601415" cy="657457"/>
          </a:xfrm>
        </p:spPr>
        <p:txBody>
          <a:bodyPr/>
          <a:lstStyle/>
          <a:p>
            <a:pPr eaLnBrk="1" hangingPunct="1"/>
            <a:r>
              <a:rPr lang="en-US" altLang="en-US" sz="4000" b="1" dirty="0">
                <a:solidFill>
                  <a:srgbClr val="0000FF"/>
                </a:solidFill>
              </a:rPr>
              <a:t>Research methodology</a:t>
            </a:r>
          </a:p>
        </p:txBody>
      </p:sp>
      <p:sp>
        <p:nvSpPr>
          <p:cNvPr id="18435" name="Content Placeholder 2">
            <a:extLst>
              <a:ext uri="{FF2B5EF4-FFF2-40B4-BE49-F238E27FC236}">
                <a16:creationId xmlns:a16="http://schemas.microsoft.com/office/drawing/2014/main" id="{EAAC96D6-3DEE-1753-37E5-C1F2D0C629FF}"/>
              </a:ext>
            </a:extLst>
          </p:cNvPr>
          <p:cNvSpPr>
            <a:spLocks noGrp="1"/>
          </p:cNvSpPr>
          <p:nvPr>
            <p:ph idx="1"/>
          </p:nvPr>
        </p:nvSpPr>
        <p:spPr>
          <a:xfrm>
            <a:off x="867905" y="1704814"/>
            <a:ext cx="9701939" cy="3843579"/>
          </a:xfrm>
        </p:spPr>
        <p:txBody>
          <a:bodyPr/>
          <a:lstStyle/>
          <a:p>
            <a:pPr algn="just"/>
            <a:r>
              <a:rPr lang="en-US" altLang="en-US" sz="2400" b="1" dirty="0"/>
              <a:t>Is a way to systematically solve the research problem </a:t>
            </a:r>
          </a:p>
          <a:p>
            <a:pPr algn="just"/>
            <a:r>
              <a:rPr lang="en-US" altLang="en-US" sz="2400" b="1" dirty="0"/>
              <a:t>It may be understood as a science of studying how research is done scientifically</a:t>
            </a:r>
          </a:p>
          <a:p>
            <a:pPr algn="just"/>
            <a:r>
              <a:rPr lang="en-US" altLang="en-US" sz="2400" b="1" dirty="0"/>
              <a:t>Is a guide and details the procedures for collecting, analyzing, interpreting, and reporting data in research studies </a:t>
            </a:r>
          </a:p>
          <a:p>
            <a:pPr algn="just"/>
            <a:r>
              <a:rPr lang="en-US" altLang="en-US" sz="2400" b="1" dirty="0"/>
              <a:t>Describes procedures clearly and in detail with a considerable amount of time.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0178523-B9BD-BD13-D8E1-F2A552E4BB46}"/>
              </a:ext>
            </a:extLst>
          </p:cNvPr>
          <p:cNvSpPr>
            <a:spLocks noGrp="1"/>
          </p:cNvSpPr>
          <p:nvPr>
            <p:ph type="title"/>
          </p:nvPr>
        </p:nvSpPr>
        <p:spPr>
          <a:xfrm>
            <a:off x="2216258" y="740473"/>
            <a:ext cx="6741762" cy="657457"/>
          </a:xfrm>
        </p:spPr>
        <p:txBody>
          <a:bodyPr/>
          <a:lstStyle/>
          <a:p>
            <a:r>
              <a:rPr lang="en-US" altLang="en-US" sz="4000" b="1" dirty="0">
                <a:solidFill>
                  <a:srgbClr val="0000FF"/>
                </a:solidFill>
              </a:rPr>
              <a:t>Research methodology</a:t>
            </a:r>
          </a:p>
        </p:txBody>
      </p:sp>
      <p:sp>
        <p:nvSpPr>
          <p:cNvPr id="44035" name="Rectangle 3">
            <a:extLst>
              <a:ext uri="{FF2B5EF4-FFF2-40B4-BE49-F238E27FC236}">
                <a16:creationId xmlns:a16="http://schemas.microsoft.com/office/drawing/2014/main" id="{45468525-AE8C-2D75-918A-83F3F49F2CA3}"/>
              </a:ext>
            </a:extLst>
          </p:cNvPr>
          <p:cNvSpPr>
            <a:spLocks noGrp="1"/>
          </p:cNvSpPr>
          <p:nvPr>
            <p:ph type="body" idx="1"/>
          </p:nvPr>
        </p:nvSpPr>
        <p:spPr>
          <a:xfrm>
            <a:off x="1981200" y="1534332"/>
            <a:ext cx="8805620" cy="4293031"/>
          </a:xfrm>
        </p:spPr>
        <p:txBody>
          <a:bodyPr lIns="91440" tIns="45720" rIns="91440" bIns="45720" anchor="t">
            <a:noAutofit/>
          </a:bodyPr>
          <a:lstStyle/>
          <a:p>
            <a:r>
              <a:rPr lang="en-US" altLang="en-US" sz="2200" b="1" dirty="0"/>
              <a:t>Basic questions:</a:t>
            </a:r>
          </a:p>
          <a:p>
            <a:pPr lvl="1"/>
            <a:r>
              <a:rPr lang="en-US" altLang="en-US" sz="2200" b="1" dirty="0"/>
              <a:t> Design?</a:t>
            </a:r>
          </a:p>
          <a:p>
            <a:pPr lvl="1"/>
            <a:r>
              <a:rPr lang="en-US" altLang="en-US" sz="2200" b="1" dirty="0"/>
              <a:t> What to measure and how?</a:t>
            </a:r>
          </a:p>
          <a:p>
            <a:pPr lvl="1"/>
            <a:r>
              <a:rPr lang="en-US" altLang="en-US" sz="2200" b="1" dirty="0"/>
              <a:t> What to do with the collected data?</a:t>
            </a:r>
          </a:p>
          <a:p>
            <a:pPr lvl="1"/>
            <a:r>
              <a:rPr lang="en-US" altLang="en-US" sz="2200" b="1" dirty="0"/>
              <a:t> Data quality (validity)?</a:t>
            </a:r>
          </a:p>
          <a:p>
            <a:pPr lvl="1"/>
            <a:r>
              <a:rPr lang="en-US" altLang="en-US" sz="2200" b="1" dirty="0"/>
              <a:t> Who are the study participants? How to select them?</a:t>
            </a:r>
          </a:p>
          <a:p>
            <a:pPr lvl="1"/>
            <a:r>
              <a:rPr lang="en-US" altLang="en-US" sz="2200" b="1" dirty="0"/>
              <a:t> Sample size?</a:t>
            </a:r>
          </a:p>
          <a:p>
            <a:pPr lvl="1"/>
            <a:r>
              <a:rPr lang="en-US" altLang="en-US" sz="2200" b="1" dirty="0"/>
              <a:t> Bias?</a:t>
            </a:r>
          </a:p>
          <a:p>
            <a:pPr lvl="1"/>
            <a:r>
              <a:rPr lang="en-US" altLang="en-US" sz="2200" b="1" dirty="0">
                <a:latin typeface="Arial"/>
                <a:cs typeface="Arial"/>
              </a:rPr>
              <a:t> Logistics and support? Resources?</a:t>
            </a:r>
          </a:p>
          <a:p>
            <a:pPr lvl="1"/>
            <a:r>
              <a:rPr lang="en-US" altLang="en-US" sz="2200" b="1" dirty="0"/>
              <a:t> Ethical problems?</a:t>
            </a:r>
          </a:p>
          <a:p>
            <a:pPr lvl="1"/>
            <a:endParaRPr lang="en-US" altLang="en-US" sz="22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4E64-37AD-BC26-83CC-BD3A12124068}"/>
              </a:ext>
            </a:extLst>
          </p:cNvPr>
          <p:cNvSpPr>
            <a:spLocks noGrp="1"/>
          </p:cNvSpPr>
          <p:nvPr>
            <p:ph type="title"/>
          </p:nvPr>
        </p:nvSpPr>
        <p:spPr>
          <a:xfrm>
            <a:off x="1878257" y="1168400"/>
            <a:ext cx="6769798" cy="657457"/>
          </a:xfrm>
        </p:spPr>
        <p:txBody>
          <a:bodyPr/>
          <a:lstStyle/>
          <a:p>
            <a:r>
              <a:rPr lang="en-US" altLang="en-US" sz="4000" b="1" dirty="0">
                <a:solidFill>
                  <a:srgbClr val="0000FF"/>
                </a:solidFill>
              </a:rPr>
              <a:t>Research methodology</a:t>
            </a:r>
            <a:endParaRPr lang="en-US" sz="4000" dirty="0"/>
          </a:p>
        </p:txBody>
      </p:sp>
      <p:sp>
        <p:nvSpPr>
          <p:cNvPr id="21506" name="Rectangle 3">
            <a:extLst>
              <a:ext uri="{FF2B5EF4-FFF2-40B4-BE49-F238E27FC236}">
                <a16:creationId xmlns:a16="http://schemas.microsoft.com/office/drawing/2014/main" id="{6EB852F2-0A4B-B93B-DB9D-1DAAC097B975}"/>
              </a:ext>
            </a:extLst>
          </p:cNvPr>
          <p:cNvSpPr>
            <a:spLocks noGrp="1" noChangeArrowheads="1"/>
          </p:cNvSpPr>
          <p:nvPr>
            <p:ph idx="1"/>
          </p:nvPr>
        </p:nvSpPr>
        <p:spPr>
          <a:xfrm>
            <a:off x="1878257" y="1969135"/>
            <a:ext cx="7601415" cy="4013210"/>
          </a:xfrm>
        </p:spPr>
        <p:txBody>
          <a:bodyPr/>
          <a:lstStyle/>
          <a:p>
            <a:pPr algn="just" eaLnBrk="1" hangingPunct="1">
              <a:lnSpc>
                <a:spcPct val="90000"/>
              </a:lnSpc>
            </a:pPr>
            <a:r>
              <a:rPr lang="en-US" altLang="en-US" sz="3600" dirty="0"/>
              <a:t> Study design</a:t>
            </a:r>
          </a:p>
          <a:p>
            <a:pPr eaLnBrk="1" hangingPunct="1">
              <a:lnSpc>
                <a:spcPct val="90000"/>
              </a:lnSpc>
            </a:pPr>
            <a:r>
              <a:rPr lang="en-US" altLang="en-US" sz="3600" dirty="0"/>
              <a:t> Study population</a:t>
            </a:r>
          </a:p>
          <a:p>
            <a:pPr eaLnBrk="1" hangingPunct="1">
              <a:lnSpc>
                <a:spcPct val="90000"/>
              </a:lnSpc>
            </a:pPr>
            <a:r>
              <a:rPr lang="en-US" altLang="en-US" sz="3600" dirty="0"/>
              <a:t> Sampling specifications</a:t>
            </a:r>
          </a:p>
          <a:p>
            <a:pPr algn="just" eaLnBrk="1" hangingPunct="1">
              <a:lnSpc>
                <a:spcPct val="90000"/>
              </a:lnSpc>
            </a:pPr>
            <a:r>
              <a:rPr lang="en-US" altLang="en-US" sz="3600" dirty="0"/>
              <a:t> Sample size needed </a:t>
            </a:r>
          </a:p>
          <a:p>
            <a:pPr algn="just" eaLnBrk="1" hangingPunct="1">
              <a:lnSpc>
                <a:spcPct val="90000"/>
              </a:lnSpc>
            </a:pPr>
            <a:r>
              <a:rPr lang="en-US" altLang="en-US" sz="3600" dirty="0"/>
              <a:t> Data collection tools</a:t>
            </a:r>
          </a:p>
          <a:p>
            <a:pPr eaLnBrk="1" hangingPunct="1">
              <a:lnSpc>
                <a:spcPct val="90000"/>
              </a:lnSpc>
            </a:pPr>
            <a:r>
              <a:rPr lang="en-US" altLang="en-US" sz="3600" dirty="0"/>
              <a:t> Specific procedures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2613-F363-F304-33F5-0DB353670D55}"/>
              </a:ext>
            </a:extLst>
          </p:cNvPr>
          <p:cNvSpPr>
            <a:spLocks noGrp="1"/>
          </p:cNvSpPr>
          <p:nvPr>
            <p:ph type="title"/>
          </p:nvPr>
        </p:nvSpPr>
        <p:spPr>
          <a:xfrm>
            <a:off x="2913680" y="365126"/>
            <a:ext cx="6199323" cy="760290"/>
          </a:xfrm>
        </p:spPr>
        <p:txBody>
          <a:bodyPr/>
          <a:lstStyle/>
          <a:p>
            <a:r>
              <a:rPr lang="en-US" sz="4800" b="1" dirty="0">
                <a:solidFill>
                  <a:srgbClr val="3D1FF1"/>
                </a:solidFill>
              </a:rPr>
              <a:t>Study design</a:t>
            </a:r>
          </a:p>
        </p:txBody>
      </p:sp>
      <p:sp>
        <p:nvSpPr>
          <p:cNvPr id="17414" name="Rectangle 6">
            <a:extLst>
              <a:ext uri="{FF2B5EF4-FFF2-40B4-BE49-F238E27FC236}">
                <a16:creationId xmlns:a16="http://schemas.microsoft.com/office/drawing/2014/main" id="{2205F76C-E62B-CE83-DF76-31A574B37593}"/>
              </a:ext>
            </a:extLst>
          </p:cNvPr>
          <p:cNvSpPr>
            <a:spLocks noGrp="1" noChangeArrowheads="1"/>
          </p:cNvSpPr>
          <p:nvPr>
            <p:ph idx="1"/>
          </p:nvPr>
        </p:nvSpPr>
        <p:spPr>
          <a:xfrm>
            <a:off x="838200" y="1153551"/>
            <a:ext cx="10515600" cy="5023412"/>
          </a:xfrm>
        </p:spPr>
        <p:txBody>
          <a:bodyPr>
            <a:normAutofit/>
          </a:bodyPr>
          <a:lstStyle/>
          <a:p>
            <a:pPr algn="just"/>
            <a:r>
              <a:rPr lang="en-US" altLang="en-US" sz="2400" b="1" dirty="0"/>
              <a:t>A study design is a specific plan  or  protocol for conducting the study, which allows the investigator to translate the conceptual hypothesis into an operational one</a:t>
            </a:r>
            <a:endParaRPr lang="en-US" sz="2400" b="1" dirty="0"/>
          </a:p>
          <a:p>
            <a:pPr algn="just"/>
            <a:r>
              <a:rPr lang="en-US" sz="2400" b="1" i="0" u="none" strike="noStrike" baseline="0" dirty="0"/>
              <a:t>Study design is a method used to select subjects, assess exposures, administer interventions and collect data in a research study</a:t>
            </a:r>
          </a:p>
          <a:p>
            <a:pPr algn="just"/>
            <a:r>
              <a:rPr lang="en-US" sz="2400" b="1" dirty="0"/>
              <a:t>Different research questions may require different study designs</a:t>
            </a:r>
          </a:p>
          <a:p>
            <a:pPr algn="just" eaLnBrk="1" hangingPunct="1">
              <a:defRPr/>
            </a:pPr>
            <a:r>
              <a:rPr lang="en-US" sz="2400" b="1" dirty="0"/>
              <a:t>The selection of study design depends on:</a:t>
            </a:r>
          </a:p>
          <a:p>
            <a:pPr lvl="2" algn="just" eaLnBrk="1" hangingPunct="1">
              <a:buClr>
                <a:srgbClr val="FF0066"/>
              </a:buClr>
              <a:defRPr/>
            </a:pPr>
            <a:r>
              <a:rPr lang="en-US" sz="2400" b="1" i="1" dirty="0">
                <a:solidFill>
                  <a:srgbClr val="FF0000"/>
                </a:solidFill>
              </a:rPr>
              <a:t>The type of problem</a:t>
            </a:r>
          </a:p>
          <a:p>
            <a:pPr lvl="2" algn="just" eaLnBrk="1" hangingPunct="1">
              <a:buClr>
                <a:srgbClr val="FF0066"/>
              </a:buClr>
              <a:defRPr/>
            </a:pPr>
            <a:r>
              <a:rPr lang="en-US" sz="2400" b="1" i="1" dirty="0">
                <a:solidFill>
                  <a:srgbClr val="FF0000"/>
                </a:solidFill>
              </a:rPr>
              <a:t>The current knowledge about the problem</a:t>
            </a:r>
          </a:p>
          <a:p>
            <a:pPr lvl="2" algn="just" eaLnBrk="1" hangingPunct="1">
              <a:buClr>
                <a:srgbClr val="FF0066"/>
              </a:buClr>
              <a:defRPr/>
            </a:pPr>
            <a:r>
              <a:rPr lang="en-US" sz="2400" b="1" i="1" dirty="0">
                <a:solidFill>
                  <a:srgbClr val="FF0000"/>
                </a:solidFill>
              </a:rPr>
              <a:t>Availability of resources</a:t>
            </a:r>
          </a:p>
          <a:p>
            <a:pPr algn="just">
              <a:defRPr/>
            </a:pPr>
            <a:endParaRPr lang="en-US" sz="2400" b="1" dirty="0"/>
          </a:p>
          <a:p>
            <a:pPr algn="just" eaLnBrk="1" hangingPunct="1">
              <a:buFont typeface="Arial" pitchFamily="34" charset="0"/>
              <a:buChar char="•"/>
              <a:defRPr/>
            </a:pPr>
            <a:endParaRPr lang="en-US" sz="24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AF46D7-6F06-4A34-A65B-48A414C2CABB}"/>
              </a:ext>
            </a:extLst>
          </p:cNvPr>
          <p:cNvSpPr>
            <a:spLocks noGrp="1"/>
          </p:cNvSpPr>
          <p:nvPr>
            <p:ph idx="1"/>
          </p:nvPr>
        </p:nvSpPr>
        <p:spPr>
          <a:xfrm>
            <a:off x="824131" y="872198"/>
            <a:ext cx="10406449" cy="4107766"/>
          </a:xfrm>
        </p:spPr>
        <p:txBody>
          <a:bodyPr lIns="91440" tIns="45720" rIns="91440" bIns="45720" anchor="t">
            <a:noAutofit/>
          </a:bodyPr>
          <a:lstStyle/>
          <a:p>
            <a:pPr algn="just"/>
            <a:r>
              <a:rPr lang="en-US" sz="3200" b="1" i="0" u="none" strike="noStrike" baseline="0" dirty="0">
                <a:solidFill>
                  <a:srgbClr val="002060"/>
                </a:solidFill>
                <a:latin typeface="Arial"/>
                <a:cs typeface="Arial"/>
              </a:rPr>
              <a:t>The choice of a particular study design for the study is a fundamental decision the investigator has to make in designing a research</a:t>
            </a:r>
            <a:r>
              <a:rPr lang="en-US" sz="3200" b="1" dirty="0">
                <a:solidFill>
                  <a:srgbClr val="002060"/>
                </a:solidFill>
                <a:latin typeface="Arial"/>
                <a:cs typeface="Arial"/>
              </a:rPr>
              <a:t> study</a:t>
            </a:r>
            <a:r>
              <a:rPr lang="en-US" sz="3200" b="1" i="0" u="none" strike="noStrike" baseline="0" dirty="0">
                <a:solidFill>
                  <a:srgbClr val="002060"/>
                </a:solidFill>
                <a:latin typeface="Arial"/>
                <a:cs typeface="Arial"/>
              </a:rPr>
              <a:t>:</a:t>
            </a:r>
            <a:r>
              <a:rPr lang="en-US" sz="3200" dirty="0">
                <a:solidFill>
                  <a:srgbClr val="002060"/>
                </a:solidFill>
                <a:latin typeface="Arial"/>
                <a:cs typeface="Arial"/>
              </a:rPr>
              <a:t> </a:t>
            </a:r>
            <a:endParaRPr lang="en-US" sz="3200" b="0" i="0" u="none" strike="noStrike" baseline="0" dirty="0">
              <a:solidFill>
                <a:srgbClr val="002060"/>
              </a:solidFill>
            </a:endParaRPr>
          </a:p>
          <a:p>
            <a:endParaRPr lang="en-US" b="1" dirty="0">
              <a:solidFill>
                <a:srgbClr val="002060"/>
              </a:solidFill>
            </a:endParaRPr>
          </a:p>
          <a:p>
            <a:pPr marL="0" indent="0">
              <a:buNone/>
            </a:pPr>
            <a:endParaRPr lang="en-US" b="1" dirty="0">
              <a:solidFill>
                <a:srgbClr val="002060"/>
              </a:solidFill>
            </a:endParaRPr>
          </a:p>
          <a:p>
            <a:endParaRPr lang="en-US" sz="1800" dirty="0"/>
          </a:p>
        </p:txBody>
      </p:sp>
      <p:sp>
        <p:nvSpPr>
          <p:cNvPr id="4" name="TextBox 3">
            <a:extLst>
              <a:ext uri="{FF2B5EF4-FFF2-40B4-BE49-F238E27FC236}">
                <a16:creationId xmlns:a16="http://schemas.microsoft.com/office/drawing/2014/main" id="{AC4624BE-0F97-4C39-AA05-ED8B22A64319}"/>
              </a:ext>
            </a:extLst>
          </p:cNvPr>
          <p:cNvSpPr txBox="1"/>
          <p:nvPr/>
        </p:nvSpPr>
        <p:spPr>
          <a:xfrm>
            <a:off x="1055217" y="3178745"/>
            <a:ext cx="1322172" cy="707886"/>
          </a:xfrm>
          <a:prstGeom prst="rect">
            <a:avLst/>
          </a:prstGeom>
          <a:noFill/>
          <a:ln>
            <a:solidFill>
              <a:schemeClr val="accent1"/>
            </a:solidFill>
          </a:ln>
        </p:spPr>
        <p:txBody>
          <a:bodyPr wrap="square" rtlCol="0">
            <a:spAutoFit/>
          </a:bodyPr>
          <a:lstStyle/>
          <a:p>
            <a:r>
              <a:rPr lang="en-US" sz="2000" b="1" dirty="0">
                <a:solidFill>
                  <a:srgbClr val="002060"/>
                </a:solidFill>
              </a:rPr>
              <a:t>Research question</a:t>
            </a:r>
          </a:p>
        </p:txBody>
      </p:sp>
      <p:sp>
        <p:nvSpPr>
          <p:cNvPr id="5" name="TextBox 4">
            <a:extLst>
              <a:ext uri="{FF2B5EF4-FFF2-40B4-BE49-F238E27FC236}">
                <a16:creationId xmlns:a16="http://schemas.microsoft.com/office/drawing/2014/main" id="{3EABBE53-3622-4718-ACD8-1536B122D34D}"/>
              </a:ext>
            </a:extLst>
          </p:cNvPr>
          <p:cNvSpPr txBox="1"/>
          <p:nvPr/>
        </p:nvSpPr>
        <p:spPr>
          <a:xfrm>
            <a:off x="3193231" y="2989709"/>
            <a:ext cx="1379299" cy="1015663"/>
          </a:xfrm>
          <a:prstGeom prst="rect">
            <a:avLst/>
          </a:prstGeom>
          <a:solidFill>
            <a:schemeClr val="bg1"/>
          </a:solidFill>
          <a:ln>
            <a:solidFill>
              <a:schemeClr val="accent1"/>
            </a:solidFill>
          </a:ln>
        </p:spPr>
        <p:txBody>
          <a:bodyPr wrap="square" rtlCol="0">
            <a:spAutoFit/>
          </a:bodyPr>
          <a:lstStyle/>
          <a:p>
            <a:r>
              <a:rPr lang="en-US" sz="2000" b="1" dirty="0">
                <a:solidFill>
                  <a:srgbClr val="002060"/>
                </a:solidFill>
              </a:rPr>
              <a:t>Select a study population</a:t>
            </a:r>
          </a:p>
        </p:txBody>
      </p:sp>
      <p:sp>
        <p:nvSpPr>
          <p:cNvPr id="6" name="TextBox 5">
            <a:extLst>
              <a:ext uri="{FF2B5EF4-FFF2-40B4-BE49-F238E27FC236}">
                <a16:creationId xmlns:a16="http://schemas.microsoft.com/office/drawing/2014/main" id="{158B7A74-B384-4A53-8917-0CDF692E3E9F}"/>
              </a:ext>
            </a:extLst>
          </p:cNvPr>
          <p:cNvSpPr txBox="1"/>
          <p:nvPr/>
        </p:nvSpPr>
        <p:spPr>
          <a:xfrm>
            <a:off x="5400947" y="3162756"/>
            <a:ext cx="1540475" cy="707886"/>
          </a:xfrm>
          <a:prstGeom prst="rect">
            <a:avLst/>
          </a:prstGeom>
          <a:noFill/>
          <a:ln>
            <a:solidFill>
              <a:schemeClr val="accent1"/>
            </a:solidFill>
          </a:ln>
        </p:spPr>
        <p:txBody>
          <a:bodyPr wrap="square" rtlCol="0">
            <a:spAutoFit/>
          </a:bodyPr>
          <a:lstStyle/>
          <a:p>
            <a:r>
              <a:rPr lang="en-US" sz="2000" b="1" dirty="0">
                <a:solidFill>
                  <a:srgbClr val="002060"/>
                </a:solidFill>
              </a:rPr>
              <a:t>Collect and analyze data</a:t>
            </a:r>
          </a:p>
        </p:txBody>
      </p:sp>
      <p:sp>
        <p:nvSpPr>
          <p:cNvPr id="7" name="TextBox 6">
            <a:extLst>
              <a:ext uri="{FF2B5EF4-FFF2-40B4-BE49-F238E27FC236}">
                <a16:creationId xmlns:a16="http://schemas.microsoft.com/office/drawing/2014/main" id="{3283A87D-C76D-42D4-8B64-A186B3F464B5}"/>
              </a:ext>
            </a:extLst>
          </p:cNvPr>
          <p:cNvSpPr txBox="1"/>
          <p:nvPr/>
        </p:nvSpPr>
        <p:spPr>
          <a:xfrm>
            <a:off x="7876577" y="3162756"/>
            <a:ext cx="1322172" cy="707886"/>
          </a:xfrm>
          <a:prstGeom prst="rect">
            <a:avLst/>
          </a:prstGeom>
          <a:noFill/>
          <a:ln>
            <a:solidFill>
              <a:schemeClr val="accent1"/>
            </a:solidFill>
          </a:ln>
        </p:spPr>
        <p:txBody>
          <a:bodyPr wrap="square" rtlCol="0">
            <a:spAutoFit/>
          </a:bodyPr>
          <a:lstStyle/>
          <a:p>
            <a:r>
              <a:rPr lang="en-US" sz="2000" b="1" dirty="0">
                <a:solidFill>
                  <a:srgbClr val="002060"/>
                </a:solidFill>
              </a:rPr>
              <a:t>Interpret results</a:t>
            </a:r>
          </a:p>
        </p:txBody>
      </p:sp>
      <p:sp>
        <p:nvSpPr>
          <p:cNvPr id="8" name="TextBox 7">
            <a:extLst>
              <a:ext uri="{FF2B5EF4-FFF2-40B4-BE49-F238E27FC236}">
                <a16:creationId xmlns:a16="http://schemas.microsoft.com/office/drawing/2014/main" id="{7D53A8D5-220E-48EE-A461-B326F4F6326E}"/>
              </a:ext>
            </a:extLst>
          </p:cNvPr>
          <p:cNvSpPr txBox="1"/>
          <p:nvPr/>
        </p:nvSpPr>
        <p:spPr>
          <a:xfrm>
            <a:off x="10027166" y="3143598"/>
            <a:ext cx="1067550" cy="707886"/>
          </a:xfrm>
          <a:prstGeom prst="rect">
            <a:avLst/>
          </a:prstGeom>
          <a:noFill/>
          <a:ln>
            <a:solidFill>
              <a:schemeClr val="accent1"/>
            </a:solidFill>
          </a:ln>
        </p:spPr>
        <p:txBody>
          <a:bodyPr wrap="square" rtlCol="0">
            <a:spAutoFit/>
          </a:bodyPr>
          <a:lstStyle/>
          <a:p>
            <a:r>
              <a:rPr lang="en-US" sz="2000" b="1" dirty="0">
                <a:solidFill>
                  <a:srgbClr val="002060"/>
                </a:solidFill>
              </a:rPr>
              <a:t>Report findings</a:t>
            </a:r>
          </a:p>
        </p:txBody>
      </p:sp>
      <p:sp>
        <p:nvSpPr>
          <p:cNvPr id="9" name="Arrow: Right 8">
            <a:extLst>
              <a:ext uri="{FF2B5EF4-FFF2-40B4-BE49-F238E27FC236}">
                <a16:creationId xmlns:a16="http://schemas.microsoft.com/office/drawing/2014/main" id="{D7E47FBD-9917-4147-BC72-AA014190E785}"/>
              </a:ext>
            </a:extLst>
          </p:cNvPr>
          <p:cNvSpPr/>
          <p:nvPr/>
        </p:nvSpPr>
        <p:spPr>
          <a:xfrm>
            <a:off x="2377389" y="3303871"/>
            <a:ext cx="816062" cy="3960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Arrow: Right 9">
            <a:extLst>
              <a:ext uri="{FF2B5EF4-FFF2-40B4-BE49-F238E27FC236}">
                <a16:creationId xmlns:a16="http://schemas.microsoft.com/office/drawing/2014/main" id="{60468872-9C90-42BF-AFF2-3C095FD31D01}"/>
              </a:ext>
            </a:extLst>
          </p:cNvPr>
          <p:cNvSpPr/>
          <p:nvPr/>
        </p:nvSpPr>
        <p:spPr>
          <a:xfrm>
            <a:off x="4572529" y="3295135"/>
            <a:ext cx="828417" cy="4048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Arrow: Right 10">
            <a:extLst>
              <a:ext uri="{FF2B5EF4-FFF2-40B4-BE49-F238E27FC236}">
                <a16:creationId xmlns:a16="http://schemas.microsoft.com/office/drawing/2014/main" id="{4CAB1CBB-EA9E-4380-B75D-393417D5BEBE}"/>
              </a:ext>
            </a:extLst>
          </p:cNvPr>
          <p:cNvSpPr/>
          <p:nvPr/>
        </p:nvSpPr>
        <p:spPr>
          <a:xfrm>
            <a:off x="6953777" y="3273575"/>
            <a:ext cx="885324" cy="4602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177A5318-AA49-4917-A218-BECD50451CCC}"/>
              </a:ext>
            </a:extLst>
          </p:cNvPr>
          <p:cNvSpPr/>
          <p:nvPr/>
        </p:nvSpPr>
        <p:spPr>
          <a:xfrm>
            <a:off x="9198749" y="3288370"/>
            <a:ext cx="816062" cy="4454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21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DEDC9A-355D-1896-E9B9-A692ABDCC4A9}"/>
              </a:ext>
            </a:extLst>
          </p:cNvPr>
          <p:cNvSpPr/>
          <p:nvPr/>
        </p:nvSpPr>
        <p:spPr>
          <a:xfrm>
            <a:off x="3886200" y="1371600"/>
            <a:ext cx="4724400" cy="990600"/>
          </a:xfrm>
          <a:prstGeom prst="rect">
            <a:avLst/>
          </a:prstGeom>
          <a:solidFill>
            <a:srgbClr val="3D1FF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FF0000"/>
                </a:solidFill>
              </a:rPr>
              <a:t>Study designs</a:t>
            </a:r>
          </a:p>
        </p:txBody>
      </p:sp>
      <p:sp>
        <p:nvSpPr>
          <p:cNvPr id="5" name="Rectangle 4">
            <a:extLst>
              <a:ext uri="{FF2B5EF4-FFF2-40B4-BE49-F238E27FC236}">
                <a16:creationId xmlns:a16="http://schemas.microsoft.com/office/drawing/2014/main" id="{0727AD51-CA98-4E9C-C40B-944B696CFFA4}"/>
              </a:ext>
            </a:extLst>
          </p:cNvPr>
          <p:cNvSpPr/>
          <p:nvPr/>
        </p:nvSpPr>
        <p:spPr>
          <a:xfrm>
            <a:off x="1983544" y="4114799"/>
            <a:ext cx="3579055" cy="2201595"/>
          </a:xfrm>
          <a:prstGeom prst="rect">
            <a:avLst/>
          </a:prstGeom>
          <a:solidFill>
            <a:srgbClr val="3D1FF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600" b="1" dirty="0">
              <a:solidFill>
                <a:srgbClr val="FF0000"/>
              </a:solidFill>
            </a:endParaRPr>
          </a:p>
          <a:p>
            <a:pPr>
              <a:defRPr/>
            </a:pPr>
            <a:r>
              <a:rPr lang="en-US" sz="3600" b="1" dirty="0">
                <a:solidFill>
                  <a:srgbClr val="FF0000"/>
                </a:solidFill>
              </a:rPr>
              <a:t>Descriptive</a:t>
            </a:r>
          </a:p>
          <a:p>
            <a:pPr marL="285750" indent="-285750">
              <a:buFont typeface="Arial" panose="020B0604020202020204" pitchFamily="34" charset="0"/>
              <a:buChar char="•"/>
            </a:pPr>
            <a:r>
              <a:rPr lang="en-US" sz="2000" b="1" i="0" u="none" strike="noStrike" baseline="0" dirty="0">
                <a:latin typeface="TpwpbdRhhsptGgghglAdvTT5843c571"/>
              </a:rPr>
              <a:t>Studies the amount and distribution of the disease/outcome within a population</a:t>
            </a:r>
          </a:p>
          <a:p>
            <a:pPr marL="285750" indent="-285750">
              <a:buFont typeface="Arial" panose="020B0604020202020204" pitchFamily="34" charset="0"/>
              <a:buChar char="•"/>
            </a:pPr>
            <a:r>
              <a:rPr lang="en-US" sz="2000" b="1" i="0" u="none" strike="noStrike" baseline="0" dirty="0">
                <a:latin typeface="TpwpbdRhhsptGgghglAdvTT5843c571"/>
              </a:rPr>
              <a:t>WHO? WHERE? WHEN?</a:t>
            </a:r>
            <a:endParaRPr lang="en-US" sz="4000" b="1" dirty="0">
              <a:solidFill>
                <a:srgbClr val="FF0000"/>
              </a:solidFill>
            </a:endParaRPr>
          </a:p>
          <a:p>
            <a:pPr>
              <a:defRPr/>
            </a:pPr>
            <a:r>
              <a:rPr lang="en-US" sz="3600" b="1" dirty="0">
                <a:solidFill>
                  <a:srgbClr val="FF0000"/>
                </a:solidFill>
              </a:rPr>
              <a:t> </a:t>
            </a:r>
          </a:p>
        </p:txBody>
      </p:sp>
      <p:sp>
        <p:nvSpPr>
          <p:cNvPr id="6" name="Rectangle 5">
            <a:extLst>
              <a:ext uri="{FF2B5EF4-FFF2-40B4-BE49-F238E27FC236}">
                <a16:creationId xmlns:a16="http://schemas.microsoft.com/office/drawing/2014/main" id="{EB3F76DE-3B1A-7AEA-C39D-9AB64F99AED8}"/>
              </a:ext>
            </a:extLst>
          </p:cNvPr>
          <p:cNvSpPr/>
          <p:nvPr/>
        </p:nvSpPr>
        <p:spPr>
          <a:xfrm>
            <a:off x="5867400" y="4114799"/>
            <a:ext cx="4064391" cy="1892106"/>
          </a:xfrm>
          <a:prstGeom prst="rect">
            <a:avLst/>
          </a:prstGeom>
          <a:solidFill>
            <a:srgbClr val="3D1FF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FF0000"/>
                </a:solidFill>
              </a:rPr>
              <a:t>Analytic</a:t>
            </a:r>
          </a:p>
          <a:p>
            <a:pPr marL="571500" indent="-571500">
              <a:buFont typeface="Arial" panose="020B0604020202020204" pitchFamily="34" charset="0"/>
              <a:buChar char="•"/>
              <a:defRPr/>
            </a:pPr>
            <a:r>
              <a:rPr lang="en-US" sz="2000" b="1" i="0" u="none" strike="noStrike" baseline="0" dirty="0">
                <a:latin typeface="TpwpbdRhhsptGgghglAdvTT5843c571"/>
              </a:rPr>
              <a:t>Tries to find explanations or examine associations within a population</a:t>
            </a:r>
          </a:p>
          <a:p>
            <a:pPr marL="571500" indent="-571500">
              <a:buFont typeface="Arial" panose="020B0604020202020204" pitchFamily="34" charset="0"/>
              <a:buChar char="•"/>
              <a:defRPr/>
            </a:pPr>
            <a:r>
              <a:rPr lang="en-US" sz="2000" b="1" i="0" u="none" strike="noStrike" baseline="0" dirty="0">
                <a:latin typeface="TpwpbdRhhsptGgghglAdvTT5843c571"/>
              </a:rPr>
              <a:t>WHY? HOW?</a:t>
            </a:r>
            <a:endParaRPr lang="en-US" b="1" dirty="0">
              <a:solidFill>
                <a:srgbClr val="FF0000"/>
              </a:solidFill>
            </a:endParaRPr>
          </a:p>
        </p:txBody>
      </p:sp>
      <p:cxnSp>
        <p:nvCxnSpPr>
          <p:cNvPr id="8" name="Straight Connector 7">
            <a:extLst>
              <a:ext uri="{FF2B5EF4-FFF2-40B4-BE49-F238E27FC236}">
                <a16:creationId xmlns:a16="http://schemas.microsoft.com/office/drawing/2014/main" id="{6D604910-4403-138D-77CD-DFEE47786EF8}"/>
              </a:ext>
            </a:extLst>
          </p:cNvPr>
          <p:cNvCxnSpPr/>
          <p:nvPr/>
        </p:nvCxnSpPr>
        <p:spPr>
          <a:xfrm>
            <a:off x="4191000" y="2895600"/>
            <a:ext cx="3505200" cy="1588"/>
          </a:xfrm>
          <a:prstGeom prst="line">
            <a:avLst/>
          </a:prstGeom>
          <a:ln w="412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DAB9186-6DBD-6C37-EC7D-AF95C402C62F}"/>
              </a:ext>
            </a:extLst>
          </p:cNvPr>
          <p:cNvCxnSpPr/>
          <p:nvPr/>
        </p:nvCxnSpPr>
        <p:spPr>
          <a:xfrm rot="5400000">
            <a:off x="3582988" y="3505200"/>
            <a:ext cx="1217612" cy="1588"/>
          </a:xfrm>
          <a:prstGeom prst="straightConnector1">
            <a:avLst/>
          </a:prstGeom>
          <a:ln w="508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EEA2A6E-C357-9422-EF76-0927F1D87912}"/>
              </a:ext>
            </a:extLst>
          </p:cNvPr>
          <p:cNvCxnSpPr/>
          <p:nvPr/>
        </p:nvCxnSpPr>
        <p:spPr>
          <a:xfrm rot="5400000">
            <a:off x="7088188" y="3505200"/>
            <a:ext cx="1217612" cy="1588"/>
          </a:xfrm>
          <a:prstGeom prst="straightConnector1">
            <a:avLst/>
          </a:prstGeom>
          <a:ln w="539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DF0D3A5-6C7F-2B62-52DC-CD8A8FEC87B3}"/>
              </a:ext>
            </a:extLst>
          </p:cNvPr>
          <p:cNvCxnSpPr/>
          <p:nvPr/>
        </p:nvCxnSpPr>
        <p:spPr>
          <a:xfrm rot="5400000">
            <a:off x="5830094" y="2628106"/>
            <a:ext cx="533400" cy="1588"/>
          </a:xfrm>
          <a:prstGeom prst="line">
            <a:avLst/>
          </a:prstGeom>
          <a:ln w="5397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886264" y="762001"/>
            <a:ext cx="10179525" cy="5598969"/>
          </a:xfrm>
          <a:prstGeom prst="rect">
            <a:avLst/>
          </a:prstGeom>
          <a:noFill/>
          <a:ln w="12700">
            <a:noFill/>
            <a:miter lim="800000"/>
            <a:headEnd/>
            <a:tailEnd/>
          </a:ln>
          <a:effectLst/>
        </p:spPr>
        <p:txBody>
          <a:bodyPr wrap="square" lIns="90488" tIns="44450" rIns="90488" bIns="44450" anchor="t">
            <a:spAutoFit/>
          </a:bodyPr>
          <a:lstStyle/>
          <a:p>
            <a:pPr algn="just" eaLnBrk="0" hangingPunct="0">
              <a:spcBef>
                <a:spcPct val="50000"/>
              </a:spcBef>
              <a:tabLst>
                <a:tab pos="571500" algn="l"/>
                <a:tab pos="619125" algn="l"/>
              </a:tabLst>
            </a:pPr>
            <a:r>
              <a:rPr lang="en-GB" sz="3600" b="1" dirty="0">
                <a:solidFill>
                  <a:srgbClr val="3D1FF1"/>
                </a:solidFill>
                <a:latin typeface="Arial"/>
                <a:ea typeface="MS PGothic"/>
                <a:cs typeface="Arial"/>
              </a:rPr>
              <a:t>1. </a:t>
            </a:r>
            <a:r>
              <a:rPr lang="en-US" sz="3600" b="1" dirty="0">
                <a:solidFill>
                  <a:srgbClr val="3D1FF1"/>
                </a:solidFill>
                <a:latin typeface="Arial"/>
                <a:ea typeface="MS PGothic"/>
                <a:cs typeface="Arial"/>
              </a:rPr>
              <a:t>Descriptive study designs</a:t>
            </a:r>
            <a:endParaRPr lang="en-GB" sz="3600" b="1">
              <a:solidFill>
                <a:srgbClr val="3D1FF1"/>
              </a:solidFill>
              <a:latin typeface="Arial"/>
              <a:ea typeface="MS PGothic"/>
              <a:cs typeface="Arial"/>
            </a:endParaRPr>
          </a:p>
          <a:p>
            <a:pPr marL="457200" indent="-457200" algn="just" eaLnBrk="0" hangingPunct="0">
              <a:spcBef>
                <a:spcPct val="50000"/>
              </a:spcBef>
              <a:buClr>
                <a:schemeClr val="tx1"/>
              </a:buClr>
              <a:buFont typeface="Wingdings" panose="05000000000000000000" pitchFamily="2" charset="2"/>
              <a:buChar char="§"/>
              <a:tabLst>
                <a:tab pos="571500" algn="l"/>
                <a:tab pos="619125" algn="l"/>
              </a:tabLst>
            </a:pPr>
            <a:r>
              <a:rPr lang="en-GB" sz="2800" b="1" dirty="0">
                <a:latin typeface="Arial" panose="020B0604020202020204" pitchFamily="34" charset="0"/>
                <a:ea typeface="MS PGothic" pitchFamily="34" charset="-128"/>
                <a:cs typeface="Arial" panose="020B0604020202020204" pitchFamily="34" charset="0"/>
              </a:rPr>
              <a:t>Describe the rates of disease  within a population in relation to a </a:t>
            </a:r>
            <a:r>
              <a:rPr lang="en-GB" sz="2800" b="1" u="sng" dirty="0">
                <a:solidFill>
                  <a:srgbClr val="FF0000"/>
                </a:solidFill>
                <a:latin typeface="Arial" panose="020B0604020202020204" pitchFamily="34" charset="0"/>
                <a:ea typeface="MS PGothic" pitchFamily="34" charset="-128"/>
                <a:cs typeface="Arial" panose="020B0604020202020204" pitchFamily="34" charset="0"/>
              </a:rPr>
              <a:t>person (WHO)</a:t>
            </a:r>
            <a:r>
              <a:rPr lang="en-GB" sz="2800" b="1" dirty="0">
                <a:solidFill>
                  <a:srgbClr val="FF0000"/>
                </a:solidFill>
                <a:latin typeface="Arial" panose="020B0604020202020204" pitchFamily="34" charset="0"/>
                <a:ea typeface="MS PGothic" pitchFamily="34" charset="-128"/>
                <a:cs typeface="Arial" panose="020B0604020202020204" pitchFamily="34" charset="0"/>
              </a:rPr>
              <a:t>, </a:t>
            </a:r>
            <a:r>
              <a:rPr lang="en-GB" sz="2800" b="1" u="sng" dirty="0">
                <a:solidFill>
                  <a:srgbClr val="FF0000"/>
                </a:solidFill>
                <a:latin typeface="Arial" panose="020B0604020202020204" pitchFamily="34" charset="0"/>
                <a:ea typeface="MS PGothic" pitchFamily="34" charset="-128"/>
                <a:cs typeface="Arial" panose="020B0604020202020204" pitchFamily="34" charset="0"/>
              </a:rPr>
              <a:t>place (WHERE)</a:t>
            </a:r>
            <a:r>
              <a:rPr lang="en-GB" sz="2800" b="1" dirty="0">
                <a:solidFill>
                  <a:srgbClr val="FF0000"/>
                </a:solidFill>
                <a:latin typeface="Arial" panose="020B0604020202020204" pitchFamily="34" charset="0"/>
                <a:ea typeface="MS PGothic" pitchFamily="34" charset="-128"/>
                <a:cs typeface="Arial" panose="020B0604020202020204" pitchFamily="34" charset="0"/>
              </a:rPr>
              <a:t> </a:t>
            </a:r>
            <a:r>
              <a:rPr lang="en-GB" sz="2800" b="1" dirty="0">
                <a:latin typeface="Arial" panose="020B0604020202020204" pitchFamily="34" charset="0"/>
                <a:ea typeface="MS PGothic" pitchFamily="34" charset="-128"/>
                <a:cs typeface="Arial" panose="020B0604020202020204" pitchFamily="34" charset="0"/>
              </a:rPr>
              <a:t>&amp;</a:t>
            </a:r>
            <a:r>
              <a:rPr lang="en-GB" sz="2800" b="1" dirty="0">
                <a:solidFill>
                  <a:srgbClr val="FF0066"/>
                </a:solidFill>
                <a:latin typeface="Arial" panose="020B0604020202020204" pitchFamily="34" charset="0"/>
                <a:ea typeface="MS PGothic" pitchFamily="34" charset="-128"/>
                <a:cs typeface="Arial" panose="020B0604020202020204" pitchFamily="34" charset="0"/>
              </a:rPr>
              <a:t> </a:t>
            </a:r>
            <a:r>
              <a:rPr lang="en-GB" sz="2800" b="1" u="sng" dirty="0">
                <a:solidFill>
                  <a:srgbClr val="FF0000"/>
                </a:solidFill>
                <a:latin typeface="Arial" panose="020B0604020202020204" pitchFamily="34" charset="0"/>
                <a:ea typeface="MS PGothic" pitchFamily="34" charset="-128"/>
                <a:cs typeface="Arial" panose="020B0604020202020204" pitchFamily="34" charset="0"/>
              </a:rPr>
              <a:t>time (WHEN)</a:t>
            </a:r>
          </a:p>
          <a:p>
            <a:pPr marL="457200" indent="-457200" algn="just" eaLnBrk="0" hangingPunct="0">
              <a:spcBef>
                <a:spcPct val="50000"/>
              </a:spcBef>
              <a:buClr>
                <a:schemeClr val="tx1"/>
              </a:buClr>
              <a:buFont typeface="Wingdings" panose="05000000000000000000" pitchFamily="2" charset="2"/>
              <a:buChar char="§"/>
              <a:tabLst>
                <a:tab pos="571500" algn="l"/>
                <a:tab pos="619125" algn="l"/>
              </a:tabLst>
            </a:pPr>
            <a:r>
              <a:rPr lang="en-GB" sz="2800" b="1" dirty="0">
                <a:latin typeface="Arial" panose="020B0604020202020204" pitchFamily="34" charset="0"/>
                <a:ea typeface="MS PGothic" pitchFamily="34" charset="-128"/>
                <a:cs typeface="Arial" panose="020B0604020202020204" pitchFamily="34" charset="0"/>
              </a:rPr>
              <a:t>Used to identify the patterns of any health problems that may exist</a:t>
            </a:r>
          </a:p>
          <a:p>
            <a:pPr marL="457200" indent="-457200" algn="just" eaLnBrk="0" hangingPunct="0">
              <a:spcBef>
                <a:spcPct val="50000"/>
              </a:spcBef>
              <a:buClr>
                <a:schemeClr val="tx1"/>
              </a:buClr>
              <a:buFont typeface="Wingdings" panose="05000000000000000000" pitchFamily="2" charset="2"/>
              <a:buChar char="§"/>
              <a:tabLst>
                <a:tab pos="571500" algn="l"/>
                <a:tab pos="619125" algn="l"/>
              </a:tabLst>
            </a:pPr>
            <a:r>
              <a:rPr lang="en-GB" sz="2800" b="1" dirty="0">
                <a:latin typeface="Arial" panose="020B0604020202020204" pitchFamily="34" charset="0"/>
                <a:ea typeface="MS PGothic" pitchFamily="34" charset="-128"/>
                <a:cs typeface="Arial" panose="020B0604020202020204" pitchFamily="34" charset="0"/>
              </a:rPr>
              <a:t>Used to allocate resources efficiently</a:t>
            </a:r>
          </a:p>
          <a:p>
            <a:pPr marL="457200" indent="-457200" algn="just" eaLnBrk="0" hangingPunct="0">
              <a:spcBef>
                <a:spcPct val="50000"/>
              </a:spcBef>
              <a:buClr>
                <a:schemeClr val="tx1"/>
              </a:buClr>
              <a:buFont typeface="Wingdings" panose="05000000000000000000" pitchFamily="2" charset="2"/>
              <a:buChar char="§"/>
              <a:tabLst>
                <a:tab pos="571500" algn="l"/>
                <a:tab pos="619125" algn="l"/>
              </a:tabLst>
            </a:pPr>
            <a:r>
              <a:rPr lang="en-GB" sz="2800" b="1" dirty="0">
                <a:latin typeface="Arial"/>
                <a:ea typeface="MS PGothic"/>
                <a:cs typeface="Arial"/>
              </a:rPr>
              <a:t>Generates hypotheses for the presence of association between risk factor and illness (outcome).</a:t>
            </a:r>
          </a:p>
          <a:p>
            <a:pPr algn="just" eaLnBrk="0" hangingPunct="0">
              <a:spcBef>
                <a:spcPct val="50000"/>
              </a:spcBef>
              <a:buClr>
                <a:srgbClr val="FF0066"/>
              </a:buClr>
              <a:tabLst>
                <a:tab pos="571500" algn="l"/>
                <a:tab pos="619125" algn="l"/>
              </a:tabLst>
            </a:pPr>
            <a:endParaRPr lang="en-GB" sz="2800" b="1" dirty="0">
              <a:solidFill>
                <a:srgbClr val="0000FF"/>
              </a:solidFill>
              <a:latin typeface="Arial" panose="020B0604020202020204" pitchFamily="34" charset="0"/>
              <a:ea typeface="MS PGothic" pitchFamily="34" charset="-128"/>
              <a:cs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18D63AC-BCCB-FEBB-15E9-39A2BA9CB960}"/>
              </a:ext>
            </a:extLst>
          </p:cNvPr>
          <p:cNvSpPr>
            <a:spLocks noGrp="1"/>
          </p:cNvSpPr>
          <p:nvPr>
            <p:ph type="title"/>
          </p:nvPr>
        </p:nvSpPr>
        <p:spPr>
          <a:xfrm>
            <a:off x="2947639" y="1168400"/>
            <a:ext cx="5808903" cy="657457"/>
          </a:xfrm>
        </p:spPr>
        <p:txBody>
          <a:bodyPr lIns="91440" tIns="45720" rIns="91440" bIns="45720" anchor="t">
            <a:noAutofit/>
          </a:bodyPr>
          <a:lstStyle/>
          <a:p>
            <a:r>
              <a:rPr lang="en-US" altLang="en-US" sz="4800" b="1" dirty="0">
                <a:solidFill>
                  <a:srgbClr val="3D1FF1"/>
                </a:solidFill>
                <a:latin typeface="Times New Roman"/>
                <a:cs typeface="Arial"/>
              </a:rPr>
              <a:t>What is Research?</a:t>
            </a:r>
          </a:p>
        </p:txBody>
      </p:sp>
      <p:sp>
        <p:nvSpPr>
          <p:cNvPr id="6147" name="Rectangle 3">
            <a:extLst>
              <a:ext uri="{FF2B5EF4-FFF2-40B4-BE49-F238E27FC236}">
                <a16:creationId xmlns:a16="http://schemas.microsoft.com/office/drawing/2014/main" id="{4243F772-84C3-63B5-539E-FBB9BFB9A024}"/>
              </a:ext>
            </a:extLst>
          </p:cNvPr>
          <p:cNvSpPr>
            <a:spLocks noGrp="1"/>
          </p:cNvSpPr>
          <p:nvPr>
            <p:ph type="body" idx="1"/>
          </p:nvPr>
        </p:nvSpPr>
        <p:spPr>
          <a:xfrm>
            <a:off x="1317356" y="2147807"/>
            <a:ext cx="9748434" cy="3292098"/>
          </a:xfrm>
        </p:spPr>
        <p:txBody>
          <a:bodyPr/>
          <a:lstStyle/>
          <a:p>
            <a:pPr algn="just" eaLnBrk="1" hangingPunct="1"/>
            <a:r>
              <a:rPr lang="en-US" altLang="en-US" sz="2800" b="1" dirty="0"/>
              <a:t>Is the methodical quest for new knowledge and new truths.</a:t>
            </a:r>
          </a:p>
          <a:p>
            <a:pPr algn="just" eaLnBrk="1" hangingPunct="1"/>
            <a:r>
              <a:rPr lang="en-US" altLang="en-US" sz="2800" b="1" i="1" dirty="0">
                <a:solidFill>
                  <a:srgbClr val="0000FF"/>
                </a:solidFill>
              </a:rPr>
              <a:t>Research is the </a:t>
            </a:r>
            <a:r>
              <a:rPr lang="en-US" altLang="en-US" sz="2800" b="1" i="1" u="sng" dirty="0">
                <a:solidFill>
                  <a:srgbClr val="0000FF"/>
                </a:solidFill>
              </a:rPr>
              <a:t>systematic collection</a:t>
            </a:r>
            <a:r>
              <a:rPr lang="en-US" altLang="en-US" sz="2800" b="1" i="1" dirty="0">
                <a:solidFill>
                  <a:srgbClr val="0000FF"/>
                </a:solidFill>
              </a:rPr>
              <a:t>, </a:t>
            </a:r>
            <a:r>
              <a:rPr lang="en-US" altLang="en-US" sz="2800" b="1" i="1" u="sng" dirty="0">
                <a:solidFill>
                  <a:srgbClr val="0000FF"/>
                </a:solidFill>
              </a:rPr>
              <a:t>analysis</a:t>
            </a:r>
            <a:r>
              <a:rPr lang="en-US" altLang="en-US" sz="2800" b="1" i="1" dirty="0">
                <a:solidFill>
                  <a:srgbClr val="0000FF"/>
                </a:solidFill>
              </a:rPr>
              <a:t> and </a:t>
            </a:r>
            <a:r>
              <a:rPr lang="en-US" altLang="en-US" sz="2800" b="1" i="1" u="sng" dirty="0">
                <a:solidFill>
                  <a:srgbClr val="0000FF"/>
                </a:solidFill>
              </a:rPr>
              <a:t>interpretation</a:t>
            </a:r>
            <a:r>
              <a:rPr lang="en-US" altLang="en-US" sz="2800" b="1" i="1" dirty="0">
                <a:solidFill>
                  <a:srgbClr val="0000FF"/>
                </a:solidFill>
              </a:rPr>
              <a:t> of data to answer a certain </a:t>
            </a:r>
            <a:r>
              <a:rPr lang="en-US" altLang="en-US" sz="2800" b="1" i="1" u="sng" dirty="0">
                <a:solidFill>
                  <a:srgbClr val="0000FF"/>
                </a:solidFill>
              </a:rPr>
              <a:t>question</a:t>
            </a:r>
            <a:r>
              <a:rPr lang="en-US" altLang="en-US" sz="2800" b="1" i="1" dirty="0">
                <a:solidFill>
                  <a:srgbClr val="0000FF"/>
                </a:solidFill>
              </a:rPr>
              <a:t> or solve a </a:t>
            </a:r>
            <a:r>
              <a:rPr lang="en-US" altLang="en-US" sz="2800" b="1" i="1" u="sng" dirty="0">
                <a:solidFill>
                  <a:srgbClr val="0000FF"/>
                </a:solidFill>
              </a:rPr>
              <a:t>problem</a:t>
            </a:r>
            <a:r>
              <a:rPr lang="en-US" altLang="en-US" sz="2800" b="1" i="1" dirty="0">
                <a:solidFill>
                  <a:srgbClr val="0000FF"/>
                </a:solidFill>
              </a:rPr>
              <a:t>. </a:t>
            </a:r>
          </a:p>
          <a:p>
            <a:pPr algn="just" eaLnBrk="1" hangingPunct="1"/>
            <a:r>
              <a:rPr lang="en-US" altLang="en-US" sz="2800" b="1" dirty="0"/>
              <a:t>Research means to investigate, and repeatedly search the quest to discover answers or solutions to problems.</a:t>
            </a:r>
            <a:r>
              <a:rPr lang="en-US" altLang="en-US" sz="2800" dirty="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F243FBE-41BD-042C-EC74-77A349D3DA55}"/>
              </a:ext>
            </a:extLst>
          </p:cNvPr>
          <p:cNvSpPr>
            <a:spLocks noGrp="1" noChangeArrowheads="1"/>
          </p:cNvSpPr>
          <p:nvPr>
            <p:ph type="title"/>
          </p:nvPr>
        </p:nvSpPr>
        <p:spPr>
          <a:xfrm>
            <a:off x="1024597" y="747932"/>
            <a:ext cx="7289409" cy="655638"/>
          </a:xfrm>
        </p:spPr>
        <p:txBody>
          <a:bodyPr>
            <a:normAutofit/>
          </a:bodyPr>
          <a:lstStyle/>
          <a:p>
            <a:pPr eaLnBrk="1" hangingPunct="1">
              <a:defRPr/>
            </a:pPr>
            <a:r>
              <a:rPr lang="en-US" sz="3600" b="1" dirty="0">
                <a:solidFill>
                  <a:srgbClr val="3D1FF1"/>
                </a:solidFill>
              </a:rPr>
              <a:t>Cross-sectional studies</a:t>
            </a:r>
          </a:p>
        </p:txBody>
      </p:sp>
      <p:sp>
        <p:nvSpPr>
          <p:cNvPr id="19459" name="Rectangle 3">
            <a:extLst>
              <a:ext uri="{FF2B5EF4-FFF2-40B4-BE49-F238E27FC236}">
                <a16:creationId xmlns:a16="http://schemas.microsoft.com/office/drawing/2014/main" id="{D4FB5129-9E50-4023-0EFE-781A64D57872}"/>
              </a:ext>
            </a:extLst>
          </p:cNvPr>
          <p:cNvSpPr>
            <a:spLocks noGrp="1" noChangeArrowheads="1"/>
          </p:cNvSpPr>
          <p:nvPr>
            <p:ph type="body" idx="1"/>
          </p:nvPr>
        </p:nvSpPr>
        <p:spPr>
          <a:xfrm>
            <a:off x="787791" y="1447801"/>
            <a:ext cx="10058400" cy="3837121"/>
          </a:xfrm>
        </p:spPr>
        <p:txBody>
          <a:bodyPr/>
          <a:lstStyle/>
          <a:p>
            <a:pPr eaLnBrk="1" hangingPunct="1">
              <a:lnSpc>
                <a:spcPct val="90000"/>
              </a:lnSpc>
            </a:pPr>
            <a:r>
              <a:rPr lang="en-US" altLang="en-US" sz="2800" b="1"/>
              <a:t>Often called </a:t>
            </a:r>
            <a:r>
              <a:rPr lang="en-US" altLang="en-US" sz="2800" b="1" u="sng">
                <a:solidFill>
                  <a:srgbClr val="FF0000"/>
                </a:solidFill>
              </a:rPr>
              <a:t>prevalence study</a:t>
            </a:r>
            <a:r>
              <a:rPr lang="en-US" altLang="en-US" sz="2800" b="1"/>
              <a:t>. E.g., KAP, DHS, etc.</a:t>
            </a:r>
          </a:p>
          <a:p>
            <a:pPr eaLnBrk="1" hangingPunct="1">
              <a:lnSpc>
                <a:spcPct val="90000"/>
              </a:lnSpc>
            </a:pPr>
            <a:r>
              <a:rPr lang="en-US" altLang="en-US" sz="2800" b="1"/>
              <a:t>Collection of data </a:t>
            </a:r>
            <a:r>
              <a:rPr lang="en-US" altLang="en-US" sz="2800" b="1" u="sng">
                <a:solidFill>
                  <a:srgbClr val="FF0000"/>
                </a:solidFill>
              </a:rPr>
              <a:t>at one point in time</a:t>
            </a:r>
            <a:r>
              <a:rPr lang="en-US" altLang="en-US" sz="2800" b="1">
                <a:solidFill>
                  <a:srgbClr val="FF0000"/>
                </a:solidFill>
              </a:rPr>
              <a:t> </a:t>
            </a:r>
            <a:r>
              <a:rPr lang="en-US" altLang="en-US" sz="2800" b="1"/>
              <a:t>at the individual level</a:t>
            </a:r>
          </a:p>
          <a:p>
            <a:pPr eaLnBrk="1" hangingPunct="1">
              <a:lnSpc>
                <a:spcPct val="90000"/>
              </a:lnSpc>
            </a:pPr>
            <a:r>
              <a:rPr lang="en-US" altLang="en-US" sz="2800" b="1"/>
              <a:t>Presence or absence of both exposure and disease is assessed at the same time</a:t>
            </a:r>
          </a:p>
          <a:p>
            <a:pPr eaLnBrk="1" hangingPunct="1">
              <a:lnSpc>
                <a:spcPct val="90000"/>
              </a:lnSpc>
            </a:pPr>
            <a:r>
              <a:rPr lang="en-US" altLang="en-US" sz="2800" b="1"/>
              <a:t>Provide a “snapshot” of the health experience</a:t>
            </a:r>
          </a:p>
          <a:p>
            <a:pPr eaLnBrk="1" hangingPunct="1">
              <a:lnSpc>
                <a:spcPct val="90000"/>
              </a:lnSpc>
            </a:pPr>
            <a:r>
              <a:rPr lang="en-US" altLang="en-US" sz="2800" b="1"/>
              <a:t>Used to assess the healthcare status and healthcare needs of a population (e.g., nutritional status, etc.)</a:t>
            </a:r>
          </a:p>
          <a:p>
            <a:pPr eaLnBrk="1" hangingPunct="1">
              <a:lnSpc>
                <a:spcPct val="90000"/>
              </a:lnSpc>
            </a:pPr>
            <a:endParaRPr lang="en-US" altLang="en-US" dirty="0"/>
          </a:p>
        </p:txBody>
      </p:sp>
      <p:sp>
        <p:nvSpPr>
          <p:cNvPr id="3" name="TextBox 2">
            <a:extLst>
              <a:ext uri="{FF2B5EF4-FFF2-40B4-BE49-F238E27FC236}">
                <a16:creationId xmlns:a16="http://schemas.microsoft.com/office/drawing/2014/main" id="{D35030D9-8D28-24D8-BD9C-A811CA770A43}"/>
              </a:ext>
            </a:extLst>
          </p:cNvPr>
          <p:cNvSpPr txBox="1"/>
          <p:nvPr/>
        </p:nvSpPr>
        <p:spPr>
          <a:xfrm>
            <a:off x="1024596" y="5312439"/>
            <a:ext cx="9405763" cy="646331"/>
          </a:xfrm>
          <a:prstGeom prst="rect">
            <a:avLst/>
          </a:prstGeom>
          <a:noFill/>
        </p:spPr>
        <p:txBody>
          <a:bodyPr wrap="square">
            <a:spAutoFit/>
          </a:bodyPr>
          <a:lstStyle/>
          <a:p>
            <a:r>
              <a:rPr lang="en-US" dirty="0"/>
              <a:t>Tesfaye et al. Induced Second Trimester Abortion and Associated Factors at Debre Markos Referral Hospital: Cross-Sectional Study. </a:t>
            </a:r>
            <a:r>
              <a:rPr lang="en-US" dirty="0" err="1"/>
              <a:t>Womens</a:t>
            </a:r>
            <a:r>
              <a:rPr lang="en-US" dirty="0"/>
              <a:t> Health (</a:t>
            </a:r>
            <a:r>
              <a:rPr lang="en-US" dirty="0" err="1"/>
              <a:t>Lond</a:t>
            </a:r>
            <a:r>
              <a:rPr lang="en-US" dirty="0"/>
              <a:t>). 2020;16:1745506520929546.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2AC4-9156-993C-A4DB-98F442B7B0AA}"/>
              </a:ext>
            </a:extLst>
          </p:cNvPr>
          <p:cNvSpPr>
            <a:spLocks noGrp="1"/>
          </p:cNvSpPr>
          <p:nvPr>
            <p:ph type="title"/>
          </p:nvPr>
        </p:nvSpPr>
        <p:spPr>
          <a:xfrm>
            <a:off x="2335237" y="548640"/>
            <a:ext cx="7469946" cy="731520"/>
          </a:xfrm>
        </p:spPr>
        <p:txBody>
          <a:bodyPr>
            <a:normAutofit/>
          </a:bodyPr>
          <a:lstStyle/>
          <a:p>
            <a:pPr algn="ctr"/>
            <a:r>
              <a:rPr lang="en-US" sz="3600" b="0" i="0" u="none" strike="noStrike" baseline="0" dirty="0">
                <a:solidFill>
                  <a:srgbClr val="CD0000"/>
                </a:solidFill>
                <a:latin typeface="Arial" panose="020B0604020202020204" pitchFamily="34" charset="0"/>
              </a:rPr>
              <a:t> </a:t>
            </a:r>
            <a:r>
              <a:rPr lang="en-US" sz="3600" b="1" dirty="0">
                <a:solidFill>
                  <a:srgbClr val="3D1FF1"/>
                </a:solidFill>
                <a:latin typeface="Arial Black" pitchFamily="34" charset="0"/>
              </a:rPr>
              <a:t>Basic survey designs</a:t>
            </a:r>
            <a:endParaRPr lang="en-US" sz="3600" b="0" i="0" u="none" strike="noStrike" baseline="0" dirty="0">
              <a:solidFill>
                <a:srgbClr val="3D1FF1"/>
              </a:solidFill>
              <a:latin typeface="Arial" panose="020B0604020202020204" pitchFamily="34" charset="0"/>
            </a:endParaRPr>
          </a:p>
        </p:txBody>
      </p:sp>
      <p:sp>
        <p:nvSpPr>
          <p:cNvPr id="3" name="Content Placeholder 2">
            <a:extLst>
              <a:ext uri="{FF2B5EF4-FFF2-40B4-BE49-F238E27FC236}">
                <a16:creationId xmlns:a16="http://schemas.microsoft.com/office/drawing/2014/main" id="{8154B862-29BE-A561-AC37-9EF2DD66A0E9}"/>
              </a:ext>
            </a:extLst>
          </p:cNvPr>
          <p:cNvSpPr>
            <a:spLocks noGrp="1"/>
          </p:cNvSpPr>
          <p:nvPr>
            <p:ph sz="half" idx="1"/>
          </p:nvPr>
        </p:nvSpPr>
        <p:spPr>
          <a:xfrm>
            <a:off x="838200" y="1280160"/>
            <a:ext cx="5181600" cy="4896803"/>
          </a:xfrm>
        </p:spPr>
        <p:txBody>
          <a:bodyPr>
            <a:normAutofit/>
          </a:bodyPr>
          <a:lstStyle/>
          <a:p>
            <a:pPr algn="l"/>
            <a:r>
              <a:rPr lang="en-US" b="1" i="0" u="none" strike="noStrike" baseline="0" dirty="0">
                <a:solidFill>
                  <a:srgbClr val="000000"/>
                </a:solidFill>
                <a:latin typeface="Arial" panose="020B0604020202020204" pitchFamily="34" charset="0"/>
              </a:rPr>
              <a:t>Cross-sectional survey</a:t>
            </a:r>
          </a:p>
          <a:p>
            <a:pPr marL="457200" lvl="1" indent="0">
              <a:buNone/>
            </a:pPr>
            <a:r>
              <a:rPr lang="en-US" b="1" i="0" u="none" strike="noStrike" baseline="0" dirty="0">
                <a:solidFill>
                  <a:srgbClr val="000000"/>
                </a:solidFill>
                <a:latin typeface="Arial" panose="020B0604020202020204" pitchFamily="34" charset="0"/>
              </a:rPr>
              <a:t>– Data are collected at one point in time</a:t>
            </a:r>
          </a:p>
          <a:p>
            <a:pPr marL="457200" lvl="1" indent="0">
              <a:buNone/>
            </a:pPr>
            <a:r>
              <a:rPr lang="en-US" b="1" i="0" u="none" strike="noStrike" baseline="0" dirty="0">
                <a:solidFill>
                  <a:srgbClr val="000000"/>
                </a:solidFill>
                <a:latin typeface="Arial" panose="020B0604020202020204" pitchFamily="34" charset="0"/>
              </a:rPr>
              <a:t>– From a sample selected to represent a larger population</a:t>
            </a:r>
          </a:p>
          <a:p>
            <a:pPr lvl="2"/>
            <a:r>
              <a:rPr lang="en-US" b="1" i="0" u="none" strike="noStrike" baseline="0" dirty="0">
                <a:latin typeface="Arial" panose="020B0604020202020204" pitchFamily="34" charset="0"/>
              </a:rPr>
              <a:t>Individual interviews</a:t>
            </a:r>
          </a:p>
          <a:p>
            <a:pPr marL="1371600" lvl="3" indent="0">
              <a:buNone/>
            </a:pPr>
            <a:r>
              <a:rPr lang="en-US" sz="1600" b="1" i="0" u="none" strike="noStrike" baseline="0" dirty="0">
                <a:latin typeface="Arial" panose="020B0604020202020204" pitchFamily="34" charset="0"/>
              </a:rPr>
              <a:t>– E.g., DHS surveys, face-to-face administration of a questionnaire</a:t>
            </a:r>
          </a:p>
          <a:p>
            <a:pPr marL="914400" lvl="2" indent="0">
              <a:buNone/>
            </a:pPr>
            <a:r>
              <a:rPr lang="en-US" b="1" i="0" u="none" strike="noStrike" baseline="0" dirty="0">
                <a:latin typeface="Arial" panose="020B0604020202020204" pitchFamily="34" charset="0"/>
              </a:rPr>
              <a:t>– Telephone, web, postal</a:t>
            </a:r>
            <a:endParaRPr lang="en-US" sz="4000" b="1" i="0" u="none" strike="noStrike" baseline="0" dirty="0">
              <a:solidFill>
                <a:srgbClr val="000000"/>
              </a:solidFill>
              <a:latin typeface="Arial" panose="020B0604020202020204" pitchFamily="34" charset="0"/>
            </a:endParaRPr>
          </a:p>
          <a:p>
            <a:pPr marL="0" indent="0" algn="l">
              <a:buNone/>
            </a:pPr>
            <a:endParaRPr lang="en-US" sz="3600" b="1" dirty="0"/>
          </a:p>
        </p:txBody>
      </p:sp>
      <p:sp>
        <p:nvSpPr>
          <p:cNvPr id="4" name="Content Placeholder 3">
            <a:extLst>
              <a:ext uri="{FF2B5EF4-FFF2-40B4-BE49-F238E27FC236}">
                <a16:creationId xmlns:a16="http://schemas.microsoft.com/office/drawing/2014/main" id="{486ED8A2-9ACD-05A8-BDA3-3F5C32141147}"/>
              </a:ext>
            </a:extLst>
          </p:cNvPr>
          <p:cNvSpPr>
            <a:spLocks noGrp="1"/>
          </p:cNvSpPr>
          <p:nvPr>
            <p:ph sz="half" idx="2"/>
          </p:nvPr>
        </p:nvSpPr>
        <p:spPr>
          <a:xfrm>
            <a:off x="5767754" y="1266093"/>
            <a:ext cx="5852160" cy="4220308"/>
          </a:xfrm>
        </p:spPr>
        <p:txBody>
          <a:bodyPr lIns="91440" tIns="45720" rIns="91440" bIns="45720" anchor="t"/>
          <a:lstStyle/>
          <a:p>
            <a:pPr marL="0" indent="0" algn="l">
              <a:buNone/>
            </a:pPr>
            <a:r>
              <a:rPr lang="en-US" b="1" i="0" u="none" strike="noStrike" baseline="0" dirty="0">
                <a:solidFill>
                  <a:srgbClr val="000000"/>
                </a:solidFill>
                <a:latin typeface="Arial" panose="020B0604020202020204" pitchFamily="34" charset="0"/>
              </a:rPr>
              <a:t>Longitudinal surveys or trend studies</a:t>
            </a:r>
          </a:p>
          <a:p>
            <a:pPr lvl="1"/>
            <a:r>
              <a:rPr lang="en-US" sz="1800" b="1" i="0" u="none" strike="noStrike" baseline="0" dirty="0">
                <a:solidFill>
                  <a:srgbClr val="000000"/>
                </a:solidFill>
                <a:latin typeface="Arial"/>
                <a:cs typeface="Arial"/>
              </a:rPr>
              <a:t>Data collected </a:t>
            </a:r>
            <a:r>
              <a:rPr lang="en-US" sz="1800" b="1" dirty="0">
                <a:solidFill>
                  <a:srgbClr val="000000"/>
                </a:solidFill>
                <a:latin typeface="Arial"/>
                <a:cs typeface="Arial"/>
              </a:rPr>
              <a:t>at </a:t>
            </a:r>
            <a:r>
              <a:rPr lang="en-US" sz="1800" b="1" i="0" u="none" strike="noStrike" baseline="0" dirty="0">
                <a:solidFill>
                  <a:srgbClr val="000000"/>
                </a:solidFill>
                <a:latin typeface="Arial"/>
                <a:cs typeface="Arial"/>
              </a:rPr>
              <a:t>different points in time from the same sample population, or different samples from the same larger population</a:t>
            </a:r>
          </a:p>
          <a:p>
            <a:pPr lvl="1"/>
            <a:r>
              <a:rPr lang="en-US" altLang="en-US" sz="2000" b="1" dirty="0"/>
              <a:t>Data collected at different points in time and changes in the pattern are analyzed</a:t>
            </a:r>
          </a:p>
          <a:p>
            <a:pPr lvl="2"/>
            <a:r>
              <a:rPr lang="en-US" altLang="en-US" b="1" dirty="0"/>
              <a:t>Example: BSS, DHS</a:t>
            </a:r>
            <a:r>
              <a:rPr lang="en-US" altLang="en-US" dirty="0"/>
              <a:t> </a:t>
            </a:r>
          </a:p>
          <a:p>
            <a:pPr lvl="2"/>
            <a:r>
              <a:rPr lang="en-US" altLang="en-US" b="1" dirty="0"/>
              <a:t>Different study subjects are studied at each time</a:t>
            </a:r>
          </a:p>
        </p:txBody>
      </p:sp>
    </p:spTree>
    <p:extLst>
      <p:ext uri="{BB962C8B-B14F-4D97-AF65-F5344CB8AC3E}">
        <p14:creationId xmlns:p14="http://schemas.microsoft.com/office/powerpoint/2010/main" val="348915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6D39A3-DCA4-4468-B12C-1EF09DC5239C}"/>
              </a:ext>
            </a:extLst>
          </p:cNvPr>
          <p:cNvSpPr>
            <a:spLocks noGrp="1"/>
          </p:cNvSpPr>
          <p:nvPr>
            <p:ph type="title"/>
          </p:nvPr>
        </p:nvSpPr>
        <p:spPr>
          <a:xfrm>
            <a:off x="1308295" y="801858"/>
            <a:ext cx="8525022" cy="888830"/>
          </a:xfrm>
        </p:spPr>
        <p:txBody>
          <a:bodyPr/>
          <a:lstStyle/>
          <a:p>
            <a:pPr algn="ctr"/>
            <a:r>
              <a:rPr lang="en-US" altLang="en-US" sz="4400" b="1" dirty="0">
                <a:solidFill>
                  <a:srgbClr val="3D1FF1"/>
                </a:solidFill>
                <a:latin typeface="Arial Black" panose="020B0A04020102020204" pitchFamily="34" charset="0"/>
              </a:rPr>
              <a:t>Cross-sectional studies</a:t>
            </a:r>
            <a:endParaRPr lang="en-US" dirty="0">
              <a:solidFill>
                <a:srgbClr val="3D1FF1"/>
              </a:solidFill>
            </a:endParaRPr>
          </a:p>
        </p:txBody>
      </p:sp>
      <p:sp>
        <p:nvSpPr>
          <p:cNvPr id="6" name="Content Placeholder 5">
            <a:extLst>
              <a:ext uri="{FF2B5EF4-FFF2-40B4-BE49-F238E27FC236}">
                <a16:creationId xmlns:a16="http://schemas.microsoft.com/office/drawing/2014/main" id="{08148E68-AFB1-AF0E-B58C-05CD7422E03D}"/>
              </a:ext>
            </a:extLst>
          </p:cNvPr>
          <p:cNvSpPr>
            <a:spLocks noGrp="1"/>
          </p:cNvSpPr>
          <p:nvPr>
            <p:ph sz="half" idx="1"/>
          </p:nvPr>
        </p:nvSpPr>
        <p:spPr>
          <a:xfrm>
            <a:off x="838200" y="1589649"/>
            <a:ext cx="5181600" cy="4587314"/>
          </a:xfrm>
        </p:spPr>
        <p:txBody>
          <a:bodyPr>
            <a:normAutofit/>
          </a:bodyPr>
          <a:lstStyle/>
          <a:p>
            <a:pPr marL="0" indent="0" fontAlgn="base">
              <a:lnSpc>
                <a:spcPct val="100000"/>
              </a:lnSpc>
              <a:spcBef>
                <a:spcPct val="20000"/>
              </a:spcBef>
              <a:spcAft>
                <a:spcPct val="0"/>
              </a:spcAft>
              <a:buNone/>
            </a:pPr>
            <a:r>
              <a:rPr lang="en-US" b="1" dirty="0">
                <a:solidFill>
                  <a:srgbClr val="0000FF"/>
                </a:solidFill>
                <a:latin typeface="Arial" pitchFamily="34" charset="0"/>
              </a:rPr>
              <a:t>Advantages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a:ln>
                  <a:noFill/>
                </a:ln>
                <a:solidFill>
                  <a:schemeClr val="tx1"/>
                </a:solidFill>
                <a:effectLst/>
                <a:latin typeface="Arial" pitchFamily="34" charset="0"/>
              </a:rPr>
              <a:t>Quick and inexpensive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a:ln>
                  <a:noFill/>
                </a:ln>
                <a:solidFill>
                  <a:schemeClr val="tx1"/>
                </a:solidFill>
                <a:effectLst/>
                <a:latin typeface="Arial" pitchFamily="34" charset="0"/>
              </a:rPr>
              <a:t> Used for planning</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a:ln>
                  <a:noFill/>
                </a:ln>
                <a:solidFill>
                  <a:schemeClr val="tx1"/>
                </a:solidFill>
                <a:effectLst/>
                <a:latin typeface="Arial" pitchFamily="34" charset="0"/>
              </a:rPr>
              <a:t> Initial step</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a:ln>
                  <a:noFill/>
                </a:ln>
                <a:solidFill>
                  <a:schemeClr val="tx1"/>
                </a:solidFill>
                <a:effectLst/>
                <a:latin typeface="Arial" pitchFamily="34" charset="0"/>
              </a:rPr>
              <a:t> Multiple factors/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rPr>
              <a:t>   outcomes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a:ln>
                  <a:noFill/>
                </a:ln>
                <a:solidFill>
                  <a:schemeClr val="tx1"/>
                </a:solidFill>
                <a:effectLst/>
                <a:latin typeface="Arial" pitchFamily="34" charset="0"/>
              </a:rPr>
              <a:t> Provide early clues for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rPr>
              <a:t>  hypothesis generation </a:t>
            </a:r>
          </a:p>
          <a:p>
            <a:endParaRPr lang="en-US" dirty="0"/>
          </a:p>
        </p:txBody>
      </p:sp>
      <p:sp>
        <p:nvSpPr>
          <p:cNvPr id="8" name="Content Placeholder 7">
            <a:extLst>
              <a:ext uri="{FF2B5EF4-FFF2-40B4-BE49-F238E27FC236}">
                <a16:creationId xmlns:a16="http://schemas.microsoft.com/office/drawing/2014/main" id="{ADEEF86C-8568-BED9-F273-CD9863E035BE}"/>
              </a:ext>
            </a:extLst>
          </p:cNvPr>
          <p:cNvSpPr>
            <a:spLocks noGrp="1"/>
          </p:cNvSpPr>
          <p:nvPr>
            <p:ph sz="half" idx="2"/>
          </p:nvPr>
        </p:nvSpPr>
        <p:spPr>
          <a:xfrm>
            <a:off x="5584874" y="1825625"/>
            <a:ext cx="5768926" cy="4351338"/>
          </a:xfrm>
        </p:spPr>
        <p:txBody>
          <a:bodyPr>
            <a:normAutofit/>
          </a:bodyPr>
          <a:lstStyle/>
          <a:p>
            <a:pPr marL="0" indent="0" algn="just" fontAlgn="base">
              <a:lnSpc>
                <a:spcPct val="100000"/>
              </a:lnSpc>
              <a:spcBef>
                <a:spcPct val="20000"/>
              </a:spcBef>
              <a:spcAft>
                <a:spcPct val="0"/>
              </a:spcAft>
              <a:buNone/>
            </a:pPr>
            <a:r>
              <a:rPr lang="en-US" b="1" dirty="0">
                <a:solidFill>
                  <a:srgbClr val="0000FF"/>
                </a:solidFill>
                <a:latin typeface="Arial" pitchFamily="34" charset="0"/>
              </a:rPr>
              <a:t>Disadvantages</a:t>
            </a:r>
          </a:p>
          <a:p>
            <a:pPr marL="0" marR="0" lvl="0" indent="0" algn="just"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a:ln>
                  <a:noFill/>
                </a:ln>
                <a:solidFill>
                  <a:schemeClr val="tx1"/>
                </a:solidFill>
                <a:effectLst/>
                <a:latin typeface="Arial" pitchFamily="34" charset="0"/>
              </a:rPr>
              <a:t> Temporal relationship of exposure and disease not distinguishable (whether exposure or disease came first unknown)</a:t>
            </a:r>
          </a:p>
          <a:p>
            <a:pPr marL="0" marR="0" lvl="0" indent="0" algn="just"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a:ln>
                  <a:noFill/>
                </a:ln>
                <a:solidFill>
                  <a:schemeClr val="tx1"/>
                </a:solidFill>
                <a:effectLst/>
                <a:latin typeface="Arial" pitchFamily="34" charset="0"/>
              </a:rPr>
              <a:t> Bias in measuring </a:t>
            </a:r>
            <a:r>
              <a:rPr kumimoji="0" lang="en-US" sz="2400" b="0" i="0" u="none" strike="noStrike" cap="none" normalizeH="0" baseline="0" dirty="0">
                <a:ln>
                  <a:noFill/>
                </a:ln>
                <a:solidFill>
                  <a:schemeClr val="tx1"/>
                </a:solidFill>
                <a:effectLst/>
                <a:latin typeface="Arial" pitchFamily="34" charset="0"/>
              </a:rPr>
              <a:t>exposure</a:t>
            </a:r>
          </a:p>
          <a:p>
            <a:pPr marL="0" marR="0" lvl="0" indent="0" algn="just"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a:ln>
                  <a:noFill/>
                </a:ln>
                <a:solidFill>
                  <a:schemeClr val="tx1"/>
                </a:solidFill>
                <a:effectLst/>
                <a:latin typeface="Arial" pitchFamily="34" charset="0"/>
              </a:rPr>
              <a:t> No incidence/ relative risk</a:t>
            </a:r>
          </a:p>
          <a:p>
            <a:pPr marL="0" marR="0" lvl="0" indent="0" algn="just"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a:ln>
                  <a:noFill/>
                </a:ln>
                <a:solidFill>
                  <a:schemeClr val="tx1"/>
                </a:solidFill>
                <a:effectLst/>
                <a:latin typeface="Arial" pitchFamily="34" charset="0"/>
              </a:rPr>
              <a:t> Hypothesis testing not common </a:t>
            </a:r>
          </a:p>
          <a:p>
            <a:pPr algn="just"/>
            <a:endParaRPr lang="en-US" dirty="0"/>
          </a:p>
        </p:txBody>
      </p:sp>
    </p:spTree>
    <p:extLst>
      <p:ext uri="{BB962C8B-B14F-4D97-AF65-F5344CB8AC3E}">
        <p14:creationId xmlns:p14="http://schemas.microsoft.com/office/powerpoint/2010/main" val="112060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C039933E-3DB2-5A3C-8DD2-D4132205459C}"/>
              </a:ext>
            </a:extLst>
          </p:cNvPr>
          <p:cNvSpPr>
            <a:spLocks noChangeArrowheads="1"/>
          </p:cNvSpPr>
          <p:nvPr/>
        </p:nvSpPr>
        <p:spPr bwMode="auto">
          <a:xfrm>
            <a:off x="928468" y="685800"/>
            <a:ext cx="10093758" cy="5537413"/>
          </a:xfrm>
          <a:prstGeom prst="rect">
            <a:avLst/>
          </a:prstGeom>
          <a:noFill/>
          <a:ln w="12700">
            <a:noFill/>
            <a:miter lim="800000"/>
            <a:headEnd/>
            <a:tailEnd/>
          </a:ln>
        </p:spPr>
        <p:txBody>
          <a:bodyPr wrap="square" lIns="90488" tIns="44450" rIns="90488" bIns="44450" anchor="t">
            <a:spAutoFit/>
          </a:bodyPr>
          <a:lstStyle/>
          <a:p>
            <a:pPr eaLnBrk="0" hangingPunct="0">
              <a:spcBef>
                <a:spcPct val="50000"/>
              </a:spcBef>
              <a:defRPr/>
            </a:pPr>
            <a:r>
              <a:rPr lang="en-GB" sz="3200" b="1" dirty="0">
                <a:solidFill>
                  <a:srgbClr val="3D1FF1"/>
                </a:solidFill>
                <a:latin typeface="Arial Black" pitchFamily="34" charset="0"/>
                <a:ea typeface="ＭＳ Ｐゴシック" pitchFamily="50" charset="-128"/>
              </a:rPr>
              <a:t>2. Analytic study designs</a:t>
            </a:r>
          </a:p>
          <a:p>
            <a:pPr marL="514350" indent="-514350" algn="just" eaLnBrk="0" hangingPunct="0">
              <a:spcBef>
                <a:spcPct val="50000"/>
              </a:spcBef>
              <a:buFont typeface="Arial" panose="020B0604020202020204" pitchFamily="34" charset="0"/>
              <a:buChar char="•"/>
              <a:defRPr/>
            </a:pPr>
            <a:r>
              <a:rPr lang="en-GB" sz="2800" b="1" dirty="0">
                <a:ea typeface="MS PGothic" pitchFamily="34" charset="-128"/>
              </a:rPr>
              <a:t>WHY and HOW?</a:t>
            </a:r>
            <a:endParaRPr lang="en-GB" sz="2800" b="1" dirty="0">
              <a:solidFill>
                <a:srgbClr val="0000FF"/>
              </a:solidFill>
              <a:ea typeface="MS PGothic" pitchFamily="34" charset="-128"/>
            </a:endParaRPr>
          </a:p>
          <a:p>
            <a:pPr marL="514350" indent="-514350" algn="just" eaLnBrk="0" hangingPunct="0">
              <a:spcBef>
                <a:spcPct val="50000"/>
              </a:spcBef>
              <a:buFont typeface="Arial" panose="020B0604020202020204" pitchFamily="34" charset="0"/>
              <a:buChar char="•"/>
              <a:defRPr/>
            </a:pPr>
            <a:r>
              <a:rPr lang="en-GB" sz="2800" b="1" dirty="0">
                <a:latin typeface="Calibri" pitchFamily="34" charset="0"/>
                <a:ea typeface="ＭＳ Ｐゴシック" pitchFamily="50" charset="-128"/>
              </a:rPr>
              <a:t>Identify the cause (s) of the problem (causal process)</a:t>
            </a:r>
          </a:p>
          <a:p>
            <a:pPr marL="514350" indent="-514350" algn="just" eaLnBrk="0" hangingPunct="0">
              <a:spcBef>
                <a:spcPct val="50000"/>
              </a:spcBef>
              <a:buFont typeface="Arial" panose="020B0604020202020204" pitchFamily="34" charset="0"/>
              <a:buChar char="•"/>
              <a:defRPr/>
            </a:pPr>
            <a:r>
              <a:rPr lang="en-GB" sz="2800" b="1" dirty="0">
                <a:latin typeface="Calibri" pitchFamily="34" charset="0"/>
                <a:ea typeface="ＭＳ Ｐゴシック" pitchFamily="50" charset="-128"/>
              </a:rPr>
              <a:t>Concerned with determinants of disease, the  reasons for the low or high frequency of a disease </a:t>
            </a:r>
          </a:p>
          <a:p>
            <a:pPr marL="514350" indent="-514350" algn="just" eaLnBrk="0" hangingPunct="0">
              <a:spcBef>
                <a:spcPct val="50000"/>
              </a:spcBef>
              <a:buFont typeface="Arial" panose="020B0604020202020204" pitchFamily="34" charset="0"/>
              <a:buChar char="•"/>
              <a:defRPr/>
            </a:pPr>
            <a:r>
              <a:rPr lang="en-GB" sz="2800" b="1" dirty="0">
                <a:latin typeface="Calibri"/>
                <a:ea typeface="ＭＳ Ｐゴシック"/>
                <a:cs typeface="Calibri"/>
              </a:rPr>
              <a:t>Used to test hypotheses concerning the relationship between a </a:t>
            </a:r>
            <a:r>
              <a:rPr lang="en-GB" sz="2800" b="1" u="sng" dirty="0">
                <a:solidFill>
                  <a:srgbClr val="FF0000"/>
                </a:solidFill>
                <a:latin typeface="Calibri"/>
                <a:ea typeface="ＭＳ Ｐゴシック"/>
                <a:cs typeface="Calibri"/>
              </a:rPr>
              <a:t>risk factor</a:t>
            </a:r>
            <a:r>
              <a:rPr lang="en-GB" sz="2800" b="1" dirty="0">
                <a:solidFill>
                  <a:srgbClr val="FF0000"/>
                </a:solidFill>
                <a:latin typeface="Calibri"/>
                <a:ea typeface="ＭＳ Ｐゴシック"/>
                <a:cs typeface="Calibri"/>
              </a:rPr>
              <a:t> </a:t>
            </a:r>
            <a:r>
              <a:rPr lang="en-GB" sz="2800" b="1" dirty="0">
                <a:latin typeface="Calibri"/>
                <a:ea typeface="ＭＳ Ｐゴシック"/>
                <a:cs typeface="Calibri"/>
              </a:rPr>
              <a:t>and an </a:t>
            </a:r>
            <a:r>
              <a:rPr lang="en-GB" sz="2800" b="1" u="sng" dirty="0">
                <a:solidFill>
                  <a:srgbClr val="FF0000"/>
                </a:solidFill>
                <a:latin typeface="Calibri"/>
                <a:ea typeface="ＭＳ Ｐゴシック"/>
                <a:cs typeface="Calibri"/>
              </a:rPr>
              <a:t>outcome</a:t>
            </a:r>
            <a:r>
              <a:rPr lang="en-GB" sz="2800" b="1" dirty="0">
                <a:latin typeface="Calibri"/>
                <a:ea typeface="ＭＳ Ｐゴシック"/>
                <a:cs typeface="Calibri"/>
              </a:rPr>
              <a:t>, and to measure the magnitude of the association and its statistical significance</a:t>
            </a:r>
            <a:r>
              <a:rPr lang="en-GB" sz="2800" b="1" dirty="0">
                <a:solidFill>
                  <a:srgbClr val="0000FF"/>
                </a:solidFill>
                <a:latin typeface="Calibri"/>
                <a:ea typeface="ＭＳ Ｐゴシック"/>
                <a:cs typeface="Calibri"/>
              </a:rPr>
              <a:t> </a:t>
            </a:r>
            <a:endParaRPr lang="en-GB" sz="2800" b="1" dirty="0">
              <a:solidFill>
                <a:srgbClr val="0000FF"/>
              </a:solidFill>
              <a:latin typeface="Calibri" pitchFamily="34" charset="0"/>
              <a:ea typeface="ＭＳ Ｐゴシック" pitchFamily="50" charset="-128"/>
              <a:cs typeface="Calibri"/>
            </a:endParaRPr>
          </a:p>
          <a:p>
            <a:pPr marL="514350" indent="-514350" algn="just" eaLnBrk="0" hangingPunct="0">
              <a:spcBef>
                <a:spcPct val="50000"/>
              </a:spcBef>
              <a:buFont typeface="Arial" panose="020B0604020202020204" pitchFamily="34" charset="0"/>
              <a:buChar char="•"/>
              <a:defRPr/>
            </a:pPr>
            <a:r>
              <a:rPr lang="en-GB" sz="2800" b="1" dirty="0">
                <a:latin typeface="Calibri" pitchFamily="34" charset="0"/>
                <a:ea typeface="ＭＳ Ｐゴシック" pitchFamily="50" charset="-128"/>
              </a:rPr>
              <a:t>Uses comparison groups to establish an association between </a:t>
            </a:r>
            <a:r>
              <a:rPr lang="en-GB" sz="2800" b="1" u="sng" dirty="0">
                <a:solidFill>
                  <a:srgbClr val="FF0000"/>
                </a:solidFill>
                <a:latin typeface="Calibri" pitchFamily="34" charset="0"/>
                <a:ea typeface="ＭＳ Ｐゴシック" pitchFamily="50" charset="-128"/>
              </a:rPr>
              <a:t>risk factors</a:t>
            </a:r>
            <a:r>
              <a:rPr lang="en-GB" sz="2800" b="1" dirty="0">
                <a:solidFill>
                  <a:srgbClr val="FF0000"/>
                </a:solidFill>
                <a:latin typeface="Calibri" pitchFamily="34" charset="0"/>
                <a:ea typeface="ＭＳ Ｐゴシック" pitchFamily="50" charset="-128"/>
              </a:rPr>
              <a:t> </a:t>
            </a:r>
            <a:r>
              <a:rPr lang="en-GB" sz="2800" b="1" dirty="0">
                <a:latin typeface="Calibri" pitchFamily="34" charset="0"/>
                <a:ea typeface="ＭＳ Ｐゴシック" pitchFamily="50" charset="-128"/>
              </a:rPr>
              <a:t>&amp;</a:t>
            </a:r>
            <a:r>
              <a:rPr lang="en-GB" sz="2800" b="1" dirty="0">
                <a:solidFill>
                  <a:srgbClr val="0000FF"/>
                </a:solidFill>
                <a:latin typeface="Calibri" pitchFamily="34" charset="0"/>
                <a:ea typeface="ＭＳ Ｐゴシック" pitchFamily="50" charset="-128"/>
              </a:rPr>
              <a:t> </a:t>
            </a:r>
            <a:r>
              <a:rPr lang="en-GB" sz="2800" b="1" u="sng" dirty="0">
                <a:solidFill>
                  <a:srgbClr val="FF0000"/>
                </a:solidFill>
                <a:latin typeface="Calibri" pitchFamily="34" charset="0"/>
                <a:ea typeface="ＭＳ Ｐゴシック" pitchFamily="50" charset="-128"/>
              </a:rPr>
              <a:t>outcome</a:t>
            </a:r>
            <a:r>
              <a:rPr lang="en-GB" sz="2800" b="1" dirty="0">
                <a:solidFill>
                  <a:srgbClr val="0000FF"/>
                </a:solidFill>
                <a:latin typeface="Calibri" pitchFamily="34" charset="0"/>
                <a:ea typeface="ＭＳ Ｐゴシック" pitchFamily="50" charset="-128"/>
              </a:rPr>
              <a:t> </a:t>
            </a:r>
            <a:r>
              <a:rPr lang="en-GB" sz="2800" b="1" dirty="0">
                <a:latin typeface="Calibri" pitchFamily="34" charset="0"/>
                <a:ea typeface="ＭＳ Ｐゴシック" pitchFamily="50" charset="-128"/>
              </a:rPr>
              <a:t>in the two groups.  </a:t>
            </a:r>
          </a:p>
        </p:txBody>
      </p:sp>
    </p:spTree>
    <p:extLst>
      <p:ext uri="{BB962C8B-B14F-4D97-AF65-F5344CB8AC3E}">
        <p14:creationId xmlns:p14="http://schemas.microsoft.com/office/powerpoint/2010/main" val="166173357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097EB734-D538-F930-AFF2-81B0AD5FC589}"/>
              </a:ext>
            </a:extLst>
          </p:cNvPr>
          <p:cNvSpPr>
            <a:spLocks noGrp="1"/>
          </p:cNvSpPr>
          <p:nvPr>
            <p:ph idx="1"/>
          </p:nvPr>
        </p:nvSpPr>
        <p:spPr>
          <a:xfrm>
            <a:off x="1162373" y="1738394"/>
            <a:ext cx="10011905" cy="2647627"/>
          </a:xfrm>
        </p:spPr>
        <p:txBody>
          <a:bodyPr lIns="91440" tIns="45720" rIns="91440" bIns="45720" anchor="t">
            <a:noAutofit/>
          </a:bodyPr>
          <a:lstStyle/>
          <a:p>
            <a:pPr marL="0" indent="0">
              <a:buNone/>
            </a:pPr>
            <a:r>
              <a:rPr lang="en-GB" altLang="en-US" sz="3200" b="1" dirty="0">
                <a:solidFill>
                  <a:srgbClr val="3D1FF1"/>
                </a:solidFill>
                <a:latin typeface="Calibri" panose="020F0502020204030204" pitchFamily="34" charset="0"/>
                <a:ea typeface="ＭＳ Ｐゴシック" panose="020B0600070205080204" pitchFamily="34" charset="-128"/>
              </a:rPr>
              <a:t>Research questions for analytic study designs</a:t>
            </a:r>
          </a:p>
          <a:p>
            <a:pPr marL="514350" indent="-514350">
              <a:buBlip>
                <a:blip r:embed="rId2"/>
              </a:buBlip>
            </a:pPr>
            <a:r>
              <a:rPr lang="en-GB" altLang="en-US" sz="2400" b="1" dirty="0">
                <a:latin typeface="Calibri" panose="020F0502020204030204" pitchFamily="34" charset="0"/>
                <a:ea typeface="ＭＳ Ｐゴシック" panose="020B0600070205080204" pitchFamily="34" charset="-128"/>
              </a:rPr>
              <a:t>Why do some women resist the use of family planning methods?</a:t>
            </a:r>
          </a:p>
          <a:p>
            <a:pPr marL="514350" indent="-514350">
              <a:buBlip>
                <a:blip r:embed="rId2"/>
              </a:buBlip>
            </a:pPr>
            <a:r>
              <a:rPr lang="en-GB" altLang="en-US" sz="2400" b="1" dirty="0">
                <a:latin typeface="Calibri" panose="020F0502020204030204" pitchFamily="34" charset="0"/>
                <a:ea typeface="ＭＳ Ｐゴシック" panose="020B0600070205080204" pitchFamily="34" charset="-128"/>
              </a:rPr>
              <a:t>Why do some pregnant women practice unsafe abortions?</a:t>
            </a:r>
          </a:p>
          <a:p>
            <a:pPr marL="514350" indent="-514350">
              <a:buBlip>
                <a:blip r:embed="rId2"/>
              </a:buBlip>
            </a:pPr>
            <a:r>
              <a:rPr lang="en-GB" altLang="en-US" sz="2400" b="1" dirty="0">
                <a:latin typeface="Calibri"/>
                <a:ea typeface="ＭＳ Ｐゴシック"/>
                <a:cs typeface="Arial"/>
              </a:rPr>
              <a:t>Why is HIV/AIDS more common in a certain group of the population?</a:t>
            </a:r>
          </a:p>
          <a:p>
            <a:pPr marL="514350" indent="-514350">
              <a:buBlip>
                <a:blip r:embed="rId2"/>
              </a:buBlip>
            </a:pPr>
            <a:r>
              <a:rPr lang="en-GB" altLang="en-US" sz="2400" b="1" dirty="0">
                <a:latin typeface="Calibri"/>
                <a:ea typeface="ＭＳ Ｐゴシック"/>
                <a:cs typeface="Arial"/>
              </a:rPr>
              <a:t>Why do some women not deliver at health facilities?  </a:t>
            </a:r>
            <a:endParaRPr lang="en-GB" altLang="en-US" sz="2400" b="1" dirty="0">
              <a:latin typeface="Calibri" panose="020F0502020204030204" pitchFamily="34" charset="0"/>
              <a:ea typeface="ＭＳ Ｐゴシック" panose="020B0600070205080204" pitchFamily="34" charset="-128"/>
            </a:endParaRPr>
          </a:p>
          <a:p>
            <a:pPr marL="514350" indent="-514350">
              <a:buFontTx/>
              <a:buAutoNum type="arabicPeriod"/>
            </a:pPr>
            <a:endParaRPr lang="en-GB" altLang="en-US" sz="2400" b="1" dirty="0">
              <a:latin typeface="Calibri" panose="020F0502020204030204" pitchFamily="34" charset="0"/>
              <a:ea typeface="ＭＳ Ｐゴシック" panose="020B0600070205080204" pitchFamily="34" charset="-128"/>
            </a:endParaRPr>
          </a:p>
          <a:p>
            <a:pPr marL="514350" indent="-514350"/>
            <a:endParaRPr lang="en-US" altLang="en-US" sz="2400" dirty="0"/>
          </a:p>
        </p:txBody>
      </p:sp>
    </p:spTree>
    <p:extLst>
      <p:ext uri="{BB962C8B-B14F-4D97-AF65-F5344CB8AC3E}">
        <p14:creationId xmlns:p14="http://schemas.microsoft.com/office/powerpoint/2010/main" val="1515014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42F0C6-61E5-ADD3-F325-D3D9ACE024CF}"/>
              </a:ext>
            </a:extLst>
          </p:cNvPr>
          <p:cNvSpPr/>
          <p:nvPr/>
        </p:nvSpPr>
        <p:spPr>
          <a:xfrm>
            <a:off x="3799703" y="617838"/>
            <a:ext cx="4724400" cy="990600"/>
          </a:xfrm>
          <a:prstGeom prst="rect">
            <a:avLst/>
          </a:prstGeom>
          <a:solidFill>
            <a:srgbClr val="3D1FF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FF0000"/>
                </a:solidFill>
              </a:rPr>
              <a:t>Analytic studies</a:t>
            </a:r>
          </a:p>
        </p:txBody>
      </p:sp>
      <p:sp>
        <p:nvSpPr>
          <p:cNvPr id="5" name="Rectangle 4">
            <a:extLst>
              <a:ext uri="{FF2B5EF4-FFF2-40B4-BE49-F238E27FC236}">
                <a16:creationId xmlns:a16="http://schemas.microsoft.com/office/drawing/2014/main" id="{99033434-97C3-A630-D073-94BAA4C3EC8E}"/>
              </a:ext>
            </a:extLst>
          </p:cNvPr>
          <p:cNvSpPr/>
          <p:nvPr/>
        </p:nvSpPr>
        <p:spPr>
          <a:xfrm>
            <a:off x="2195384" y="3150972"/>
            <a:ext cx="3429000" cy="838200"/>
          </a:xfrm>
          <a:prstGeom prst="rect">
            <a:avLst/>
          </a:prstGeom>
          <a:solidFill>
            <a:srgbClr val="3D1FF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FF0000"/>
                </a:solidFill>
              </a:rPr>
              <a:t>Observational</a:t>
            </a:r>
          </a:p>
        </p:txBody>
      </p:sp>
      <p:sp>
        <p:nvSpPr>
          <p:cNvPr id="6" name="Rectangle 5">
            <a:extLst>
              <a:ext uri="{FF2B5EF4-FFF2-40B4-BE49-F238E27FC236}">
                <a16:creationId xmlns:a16="http://schemas.microsoft.com/office/drawing/2014/main" id="{7E488E6A-34B1-7A42-65BF-1F5124A73384}"/>
              </a:ext>
            </a:extLst>
          </p:cNvPr>
          <p:cNvSpPr/>
          <p:nvPr/>
        </p:nvSpPr>
        <p:spPr>
          <a:xfrm>
            <a:off x="5953897" y="3101546"/>
            <a:ext cx="4114800" cy="1143000"/>
          </a:xfrm>
          <a:prstGeom prst="rect">
            <a:avLst/>
          </a:prstGeom>
          <a:solidFill>
            <a:srgbClr val="3D1FF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FF0000"/>
                </a:solidFill>
              </a:rPr>
              <a:t>Experimental/ interventional</a:t>
            </a:r>
            <a:endParaRPr lang="en-US" b="1" dirty="0">
              <a:solidFill>
                <a:srgbClr val="FF0000"/>
              </a:solidFill>
            </a:endParaRPr>
          </a:p>
        </p:txBody>
      </p:sp>
      <p:cxnSp>
        <p:nvCxnSpPr>
          <p:cNvPr id="8" name="Straight Connector 7">
            <a:extLst>
              <a:ext uri="{FF2B5EF4-FFF2-40B4-BE49-F238E27FC236}">
                <a16:creationId xmlns:a16="http://schemas.microsoft.com/office/drawing/2014/main" id="{7F18C345-494A-0B5B-4323-ECEBCAF30EF0}"/>
              </a:ext>
            </a:extLst>
          </p:cNvPr>
          <p:cNvCxnSpPr/>
          <p:nvPr/>
        </p:nvCxnSpPr>
        <p:spPr>
          <a:xfrm>
            <a:off x="4191000" y="2141838"/>
            <a:ext cx="3505200" cy="1588"/>
          </a:xfrm>
          <a:prstGeom prst="line">
            <a:avLst/>
          </a:prstGeom>
          <a:ln w="412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FF5CB5F-576D-0072-35B7-0A41ABD8175C}"/>
              </a:ext>
            </a:extLst>
          </p:cNvPr>
          <p:cNvCxnSpPr>
            <a:cxnSpLocks/>
          </p:cNvCxnSpPr>
          <p:nvPr/>
        </p:nvCxnSpPr>
        <p:spPr>
          <a:xfrm>
            <a:off x="4192588" y="2131070"/>
            <a:ext cx="0" cy="1044616"/>
          </a:xfrm>
          <a:prstGeom prst="straightConnector1">
            <a:avLst/>
          </a:prstGeom>
          <a:ln w="508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0AC959B-D675-6416-ABFF-F51BC546C910}"/>
              </a:ext>
            </a:extLst>
          </p:cNvPr>
          <p:cNvCxnSpPr>
            <a:cxnSpLocks/>
          </p:cNvCxnSpPr>
          <p:nvPr/>
        </p:nvCxnSpPr>
        <p:spPr>
          <a:xfrm>
            <a:off x="7697788" y="2131069"/>
            <a:ext cx="0" cy="1007547"/>
          </a:xfrm>
          <a:prstGeom prst="straightConnector1">
            <a:avLst/>
          </a:prstGeom>
          <a:ln w="539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3044AC-495B-CF9B-5BF8-7A25F193DAD3}"/>
              </a:ext>
            </a:extLst>
          </p:cNvPr>
          <p:cNvCxnSpPr/>
          <p:nvPr/>
        </p:nvCxnSpPr>
        <p:spPr>
          <a:xfrm rot="5400000">
            <a:off x="5830094" y="1861987"/>
            <a:ext cx="533400" cy="1588"/>
          </a:xfrm>
          <a:prstGeom prst="line">
            <a:avLst/>
          </a:prstGeom>
          <a:ln w="539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784CACD-F7A5-63F3-6E3A-DD079714E25E}"/>
              </a:ext>
            </a:extLst>
          </p:cNvPr>
          <p:cNvSpPr txBox="1"/>
          <p:nvPr/>
        </p:nvSpPr>
        <p:spPr>
          <a:xfrm>
            <a:off x="1129789" y="4239128"/>
            <a:ext cx="3793523" cy="2031325"/>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Arial" panose="020B0604020202020204" pitchFamily="34" charset="0"/>
              </a:rPr>
              <a:t>The investigator does not intervene or manipulate the situation</a:t>
            </a:r>
            <a:endParaRPr lang="en-US" dirty="0"/>
          </a:p>
          <a:p>
            <a:pPr marL="285750" indent="-285750" algn="just">
              <a:buFont typeface="Arial" panose="020B0604020202020204" pitchFamily="34" charset="0"/>
              <a:buChar char="•"/>
            </a:pPr>
            <a:r>
              <a:rPr lang="en-US" dirty="0">
                <a:latin typeface="Arial" panose="020B0604020202020204" pitchFamily="34" charset="0"/>
              </a:rPr>
              <a:t>T</a:t>
            </a:r>
            <a:r>
              <a:rPr lang="en-US" sz="1800" b="0" i="0" u="none" strike="noStrike" baseline="0" dirty="0">
                <a:latin typeface="Arial" panose="020B0604020202020204" pitchFamily="34" charset="0"/>
              </a:rPr>
              <a:t>he investigator observes the association between exposure and outcome (e.g. smoking and lung disease)</a:t>
            </a:r>
          </a:p>
        </p:txBody>
      </p:sp>
      <p:sp>
        <p:nvSpPr>
          <p:cNvPr id="9" name="TextBox 8">
            <a:extLst>
              <a:ext uri="{FF2B5EF4-FFF2-40B4-BE49-F238E27FC236}">
                <a16:creationId xmlns:a16="http://schemas.microsoft.com/office/drawing/2014/main" id="{40BD5D2D-2A48-5D39-04D8-0506F27B2974}"/>
              </a:ext>
            </a:extLst>
          </p:cNvPr>
          <p:cNvSpPr txBox="1"/>
          <p:nvPr/>
        </p:nvSpPr>
        <p:spPr>
          <a:xfrm>
            <a:off x="5152769" y="4386649"/>
            <a:ext cx="6424942" cy="1754326"/>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Arial" panose="020B0604020202020204" pitchFamily="34" charset="0"/>
              </a:rPr>
              <a:t>T</a:t>
            </a:r>
            <a:r>
              <a:rPr lang="en-US" sz="1800" b="0" i="0" u="none" strike="noStrike" baseline="0" dirty="0">
                <a:latin typeface="Arial" panose="020B0604020202020204" pitchFamily="34" charset="0"/>
              </a:rPr>
              <a:t>he investigator performs an experiment, he/she controls the conditions under which the study is conducted (he/she is able to assign subjects to a treatment or comparison group and then follow them up to see if there are differences in the occurrence of disease between the two groups; e.g. calcium supplementation and pre-eclampsia)</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7CD-D0A9-4CC6-B224-895AAAC27B73}"/>
              </a:ext>
            </a:extLst>
          </p:cNvPr>
          <p:cNvSpPr>
            <a:spLocks noGrp="1"/>
          </p:cNvSpPr>
          <p:nvPr>
            <p:ph type="title"/>
          </p:nvPr>
        </p:nvSpPr>
        <p:spPr>
          <a:xfrm>
            <a:off x="1997612" y="740017"/>
            <a:ext cx="7695028" cy="757741"/>
          </a:xfrm>
        </p:spPr>
        <p:txBody>
          <a:bodyPr>
            <a:noAutofit/>
          </a:bodyPr>
          <a:lstStyle/>
          <a:p>
            <a:pPr algn="ctr"/>
            <a:r>
              <a:rPr lang="en-US" sz="3600" b="1" dirty="0">
                <a:solidFill>
                  <a:srgbClr val="3D1FF1"/>
                </a:solidFill>
              </a:rPr>
              <a:t>Types of analytic study designs</a:t>
            </a:r>
          </a:p>
        </p:txBody>
      </p:sp>
      <p:graphicFrame>
        <p:nvGraphicFramePr>
          <p:cNvPr id="4" name="Table 4">
            <a:extLst>
              <a:ext uri="{FF2B5EF4-FFF2-40B4-BE49-F238E27FC236}">
                <a16:creationId xmlns:a16="http://schemas.microsoft.com/office/drawing/2014/main" id="{24D033BF-C790-48E5-836E-80D72160726A}"/>
              </a:ext>
            </a:extLst>
          </p:cNvPr>
          <p:cNvGraphicFramePr>
            <a:graphicFrameLocks noGrp="1"/>
          </p:cNvGraphicFramePr>
          <p:nvPr>
            <p:ph idx="1"/>
          </p:nvPr>
        </p:nvGraphicFramePr>
        <p:xfrm>
          <a:off x="1072979" y="1497758"/>
          <a:ext cx="9652686" cy="4114800"/>
        </p:xfrm>
        <a:graphic>
          <a:graphicData uri="http://schemas.openxmlformats.org/drawingml/2006/table">
            <a:tbl>
              <a:tblPr firstRow="1" bandRow="1">
                <a:tableStyleId>{9D7B26C5-4107-4FEC-AEDC-1716B250A1EF}</a:tableStyleId>
              </a:tblPr>
              <a:tblGrid>
                <a:gridCol w="2533010">
                  <a:extLst>
                    <a:ext uri="{9D8B030D-6E8A-4147-A177-3AD203B41FA5}">
                      <a16:colId xmlns:a16="http://schemas.microsoft.com/office/drawing/2014/main" val="1400465938"/>
                    </a:ext>
                  </a:extLst>
                </a:gridCol>
                <a:gridCol w="7119676">
                  <a:extLst>
                    <a:ext uri="{9D8B030D-6E8A-4147-A177-3AD203B41FA5}">
                      <a16:colId xmlns:a16="http://schemas.microsoft.com/office/drawing/2014/main" val="3508779878"/>
                    </a:ext>
                  </a:extLst>
                </a:gridCol>
              </a:tblGrid>
              <a:tr h="370840">
                <a:tc>
                  <a:txBody>
                    <a:bodyPr/>
                    <a:lstStyle/>
                    <a:p>
                      <a:r>
                        <a:rPr lang="en-US" sz="2800" b="1" dirty="0"/>
                        <a:t>Analytic study</a:t>
                      </a:r>
                    </a:p>
                  </a:txBody>
                  <a:tcPr>
                    <a:lnR w="12700" cap="flat" cmpd="sng" algn="ctr">
                      <a:solidFill>
                        <a:schemeClr val="tx1"/>
                      </a:solidFill>
                      <a:prstDash val="solid"/>
                      <a:round/>
                      <a:headEnd type="none" w="med" len="med"/>
                      <a:tailEnd type="none" w="med" len="med"/>
                    </a:lnR>
                  </a:tcPr>
                </a:tc>
                <a:tc>
                  <a:txBody>
                    <a:bodyPr/>
                    <a:lstStyle/>
                    <a:p>
                      <a:r>
                        <a:rPr lang="en-US" sz="2800" b="1" dirty="0"/>
                        <a:t>Examples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87511224"/>
                  </a:ext>
                </a:extLst>
              </a:tr>
              <a:tr h="1091393">
                <a:tc>
                  <a:txBody>
                    <a:bodyPr/>
                    <a:lstStyle/>
                    <a:p>
                      <a:endParaRPr lang="en-US" sz="2800" b="1" dirty="0"/>
                    </a:p>
                    <a:p>
                      <a:r>
                        <a:rPr lang="en-US" sz="2800" b="1" dirty="0"/>
                        <a:t>Observational</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800" b="1" dirty="0"/>
                        <a:t>Cross-sectional – comparative studies</a:t>
                      </a:r>
                    </a:p>
                    <a:p>
                      <a:pPr marL="285750" indent="-285750">
                        <a:buFont typeface="Arial" panose="020B0604020202020204" pitchFamily="34" charset="0"/>
                        <a:buChar char="•"/>
                      </a:pPr>
                      <a:r>
                        <a:rPr lang="en-US" sz="2800" b="1" dirty="0"/>
                        <a:t>Case-Control </a:t>
                      </a:r>
                    </a:p>
                    <a:p>
                      <a:pPr marL="285750" indent="-285750">
                        <a:buFont typeface="Arial" panose="020B0604020202020204" pitchFamily="34" charset="0"/>
                        <a:buChar char="•"/>
                      </a:pPr>
                      <a:r>
                        <a:rPr lang="en-US" sz="2800" b="1" dirty="0"/>
                        <a:t>Cohort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876787"/>
                  </a:ext>
                </a:extLst>
              </a:tr>
              <a:tr h="370840">
                <a:tc>
                  <a:txBody>
                    <a:bodyPr/>
                    <a:lstStyle/>
                    <a:p>
                      <a:endParaRPr lang="en-US" sz="2800" b="1" dirty="0"/>
                    </a:p>
                    <a:p>
                      <a:r>
                        <a:rPr lang="en-US" sz="2800" b="1" dirty="0"/>
                        <a:t>Experimental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70C0">
                        <a:alpha val="20000"/>
                      </a:srgbClr>
                    </a:solidFill>
                  </a:tcPr>
                </a:tc>
                <a:tc>
                  <a:txBody>
                    <a:bodyPr/>
                    <a:lstStyle/>
                    <a:p>
                      <a:pPr marL="285750" indent="-285750">
                        <a:buFont typeface="Arial" panose="020B0604020202020204" pitchFamily="34" charset="0"/>
                        <a:buChar char="•"/>
                      </a:pPr>
                      <a:r>
                        <a:rPr lang="en-US" sz="2800" b="1" dirty="0"/>
                        <a:t>RCTs (clinical trials) – among patients</a:t>
                      </a:r>
                    </a:p>
                    <a:p>
                      <a:pPr marL="285750" indent="-285750">
                        <a:buFont typeface="Arial" panose="020B0604020202020204" pitchFamily="34" charset="0"/>
                        <a:buChar char="•"/>
                      </a:pPr>
                      <a:r>
                        <a:rPr lang="en-US" sz="2800" b="1" dirty="0"/>
                        <a:t>Community or clustered randomized controlled trials</a:t>
                      </a:r>
                    </a:p>
                    <a:p>
                      <a:pPr marL="285750" indent="-285750">
                        <a:buFont typeface="Arial" panose="020B0604020202020204" pitchFamily="34" charset="0"/>
                        <a:buChar char="•"/>
                      </a:pPr>
                      <a:r>
                        <a:rPr lang="en-US" sz="2800" b="1" dirty="0"/>
                        <a:t>Field trials </a:t>
                      </a:r>
                      <a:r>
                        <a:rPr lang="en-US" sz="2000" b="1" dirty="0"/>
                        <a:t>(healthy individuals for prevention e.g. vaccine)</a:t>
                      </a:r>
                      <a:endParaRPr lang="en-US" sz="2800" b="1"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t>Quasi-experimental - Non-randomized trial</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70C0">
                        <a:alpha val="20000"/>
                      </a:srgbClr>
                    </a:solidFill>
                  </a:tcPr>
                </a:tc>
                <a:extLst>
                  <a:ext uri="{0D108BD9-81ED-4DB2-BD59-A6C34878D82A}">
                    <a16:rowId xmlns:a16="http://schemas.microsoft.com/office/drawing/2014/main" val="3705173424"/>
                  </a:ext>
                </a:extLst>
              </a:tr>
            </a:tbl>
          </a:graphicData>
        </a:graphic>
      </p:graphicFrame>
    </p:spTree>
    <p:extLst>
      <p:ext uri="{BB962C8B-B14F-4D97-AF65-F5344CB8AC3E}">
        <p14:creationId xmlns:p14="http://schemas.microsoft.com/office/powerpoint/2010/main" val="22599996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83D18-46A4-E81F-F6E2-E635B8C0091E}"/>
              </a:ext>
            </a:extLst>
          </p:cNvPr>
          <p:cNvSpPr>
            <a:spLocks noGrp="1"/>
          </p:cNvSpPr>
          <p:nvPr>
            <p:ph type="title"/>
          </p:nvPr>
        </p:nvSpPr>
        <p:spPr>
          <a:xfrm>
            <a:off x="1921791" y="958987"/>
            <a:ext cx="6912244" cy="623747"/>
          </a:xfrm>
        </p:spPr>
        <p:txBody>
          <a:bodyPr/>
          <a:lstStyle/>
          <a:p>
            <a:r>
              <a:rPr lang="en-US" sz="3600" dirty="0">
                <a:solidFill>
                  <a:srgbClr val="3D1FF1"/>
                </a:solidFill>
              </a:rPr>
              <a:t>Analytic cross-sectional study</a:t>
            </a:r>
          </a:p>
        </p:txBody>
      </p:sp>
      <p:sp>
        <p:nvSpPr>
          <p:cNvPr id="3" name="Content Placeholder 2">
            <a:extLst>
              <a:ext uri="{FF2B5EF4-FFF2-40B4-BE49-F238E27FC236}">
                <a16:creationId xmlns:a16="http://schemas.microsoft.com/office/drawing/2014/main" id="{AABEA856-149A-8EE5-5363-4A16E1AD35DE}"/>
              </a:ext>
            </a:extLst>
          </p:cNvPr>
          <p:cNvSpPr>
            <a:spLocks noGrp="1"/>
          </p:cNvSpPr>
          <p:nvPr>
            <p:ph idx="1"/>
          </p:nvPr>
        </p:nvSpPr>
        <p:spPr>
          <a:xfrm>
            <a:off x="838200" y="1813301"/>
            <a:ext cx="9731644" cy="3564611"/>
          </a:xfrm>
        </p:spPr>
        <p:txBody>
          <a:bodyPr lIns="91440" tIns="45720" rIns="91440" bIns="45720" anchor="t">
            <a:noAutofit/>
          </a:bodyPr>
          <a:lstStyle/>
          <a:p>
            <a:pPr algn="just"/>
            <a:r>
              <a:rPr lang="en-US" sz="2400" b="1" i="0" u="none" strike="noStrike" baseline="0" dirty="0">
                <a:latin typeface="Arial"/>
                <a:cs typeface="Arial"/>
              </a:rPr>
              <a:t>Studies the association between a risk factor and an outcome.</a:t>
            </a:r>
            <a:r>
              <a:rPr lang="en-US" sz="2400" b="1" dirty="0">
                <a:latin typeface="Arial"/>
                <a:cs typeface="Arial"/>
              </a:rPr>
              <a:t> </a:t>
            </a:r>
            <a:endParaRPr lang="en-US" dirty="0"/>
          </a:p>
          <a:p>
            <a:pPr algn="just"/>
            <a:r>
              <a:rPr lang="en-US" sz="2400" b="1" dirty="0">
                <a:latin typeface="Arial"/>
                <a:cs typeface="Arial"/>
              </a:rPr>
              <a:t>The</a:t>
            </a:r>
            <a:r>
              <a:rPr lang="en-US" sz="2400" b="1" i="0" u="none" strike="noStrike" baseline="0" dirty="0">
                <a:latin typeface="Arial"/>
                <a:cs typeface="Arial"/>
              </a:rPr>
              <a:t> exposure (or risk factor) and outcome are measured simultaneously, which can make it difficult to establish if the exposure came before or after the disease.</a:t>
            </a:r>
            <a:endParaRPr lang="en-US" sz="2400" b="1" dirty="0">
              <a:latin typeface="Arial"/>
              <a:cs typeface="Arial"/>
            </a:endParaRPr>
          </a:p>
        </p:txBody>
      </p:sp>
      <p:sp>
        <p:nvSpPr>
          <p:cNvPr id="5" name="TextBox 4">
            <a:extLst>
              <a:ext uri="{FF2B5EF4-FFF2-40B4-BE49-F238E27FC236}">
                <a16:creationId xmlns:a16="http://schemas.microsoft.com/office/drawing/2014/main" id="{ED24622A-0738-F55E-0EDE-DC03F4273C98}"/>
              </a:ext>
            </a:extLst>
          </p:cNvPr>
          <p:cNvSpPr txBox="1"/>
          <p:nvPr/>
        </p:nvSpPr>
        <p:spPr>
          <a:xfrm>
            <a:off x="972518" y="4769146"/>
            <a:ext cx="10201759" cy="646331"/>
          </a:xfrm>
          <a:prstGeom prst="rect">
            <a:avLst/>
          </a:prstGeom>
          <a:noFill/>
        </p:spPr>
        <p:txBody>
          <a:bodyPr wrap="square">
            <a:spAutoFit/>
          </a:bodyPr>
          <a:lstStyle/>
          <a:p>
            <a:r>
              <a:rPr lang="en-US" dirty="0" err="1"/>
              <a:t>Bonnen</a:t>
            </a:r>
            <a:r>
              <a:rPr lang="en-US" dirty="0"/>
              <a:t> et al. Determinants of first and second trimester induced abortion - results from a cross-sectional study taken place 7 years after abortion law revisions in Ethiopia. BMC Pregnancy Childbirth. 2014;14:416.</a:t>
            </a:r>
          </a:p>
        </p:txBody>
      </p:sp>
    </p:spTree>
    <p:extLst>
      <p:ext uri="{BB962C8B-B14F-4D97-AF65-F5344CB8AC3E}">
        <p14:creationId xmlns:p14="http://schemas.microsoft.com/office/powerpoint/2010/main" val="3534661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a:extLst>
              <a:ext uri="{FF2B5EF4-FFF2-40B4-BE49-F238E27FC236}">
                <a16:creationId xmlns:a16="http://schemas.microsoft.com/office/drawing/2014/main" id="{3A7A62A3-EAC5-A23F-C4BE-0848327BAEDC}"/>
              </a:ext>
            </a:extLst>
          </p:cNvPr>
          <p:cNvSpPr>
            <a:spLocks noChangeArrowheads="1"/>
          </p:cNvSpPr>
          <p:nvPr/>
        </p:nvSpPr>
        <p:spPr bwMode="auto">
          <a:xfrm>
            <a:off x="7924800" y="3429000"/>
            <a:ext cx="990600" cy="1295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53" name="AutoShape 4">
            <a:extLst>
              <a:ext uri="{FF2B5EF4-FFF2-40B4-BE49-F238E27FC236}">
                <a16:creationId xmlns:a16="http://schemas.microsoft.com/office/drawing/2014/main" id="{DF2C7409-198E-1023-4BA1-97C1238FF090}"/>
              </a:ext>
            </a:extLst>
          </p:cNvPr>
          <p:cNvSpPr>
            <a:spLocks noChangeArrowheads="1"/>
          </p:cNvSpPr>
          <p:nvPr/>
        </p:nvSpPr>
        <p:spPr bwMode="auto">
          <a:xfrm flipH="1">
            <a:off x="2673350" y="3206750"/>
            <a:ext cx="5626100" cy="292100"/>
          </a:xfrm>
          <a:prstGeom prst="rightArrow">
            <a:avLst>
              <a:gd name="adj1" fmla="val 50000"/>
              <a:gd name="adj2" fmla="val 107451"/>
            </a:avLst>
          </a:prstGeom>
          <a:solidFill>
            <a:srgbClr val="3D1FF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54" name="Rectangle 5">
            <a:extLst>
              <a:ext uri="{FF2B5EF4-FFF2-40B4-BE49-F238E27FC236}">
                <a16:creationId xmlns:a16="http://schemas.microsoft.com/office/drawing/2014/main" id="{B041F517-2297-C9E7-D162-72F4F670B5EB}"/>
              </a:ext>
            </a:extLst>
          </p:cNvPr>
          <p:cNvSpPr>
            <a:spLocks noChangeArrowheads="1"/>
          </p:cNvSpPr>
          <p:nvPr/>
        </p:nvSpPr>
        <p:spPr bwMode="auto">
          <a:xfrm>
            <a:off x="6738553" y="2215614"/>
            <a:ext cx="1516442"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b="1" dirty="0">
                <a:ea typeface="ＭＳ Ｐゴシック" panose="020B0600070205080204" pitchFamily="34" charset="-128"/>
              </a:rPr>
              <a:t>Outcome</a:t>
            </a:r>
          </a:p>
        </p:txBody>
      </p:sp>
      <p:sp>
        <p:nvSpPr>
          <p:cNvPr id="2055" name="Rectangle 6">
            <a:extLst>
              <a:ext uri="{FF2B5EF4-FFF2-40B4-BE49-F238E27FC236}">
                <a16:creationId xmlns:a16="http://schemas.microsoft.com/office/drawing/2014/main" id="{92C9BA40-1B18-2F66-B950-DC71AAAC59EF}"/>
              </a:ext>
            </a:extLst>
          </p:cNvPr>
          <p:cNvSpPr>
            <a:spLocks noChangeArrowheads="1"/>
          </p:cNvSpPr>
          <p:nvPr/>
        </p:nvSpPr>
        <p:spPr bwMode="auto">
          <a:xfrm>
            <a:off x="6157783" y="3571103"/>
            <a:ext cx="4316888"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b="1" dirty="0">
                <a:solidFill>
                  <a:srgbClr val="0070C0"/>
                </a:solidFill>
                <a:ea typeface="ＭＳ Ｐゴシック" panose="020B0600070205080204" pitchFamily="34" charset="-128"/>
              </a:rPr>
              <a:t>Control</a:t>
            </a:r>
            <a:r>
              <a:rPr lang="en-GB" altLang="en-US" sz="2400" b="1" dirty="0">
                <a:ea typeface="ＭＳ Ｐゴシック" panose="020B0600070205080204" pitchFamily="34" charset="-128"/>
              </a:rPr>
              <a:t>: </a:t>
            </a:r>
          </a:p>
          <a:p>
            <a:r>
              <a:rPr lang="en-GB" altLang="en-US" sz="2400" b="1" dirty="0">
                <a:ea typeface="ＭＳ Ｐゴシック" panose="020B0600070205080204" pitchFamily="34" charset="-128"/>
              </a:rPr>
              <a:t>No abortion or safe abortion</a:t>
            </a:r>
          </a:p>
        </p:txBody>
      </p:sp>
      <p:sp>
        <p:nvSpPr>
          <p:cNvPr id="2056" name="Rectangle 7">
            <a:extLst>
              <a:ext uri="{FF2B5EF4-FFF2-40B4-BE49-F238E27FC236}">
                <a16:creationId xmlns:a16="http://schemas.microsoft.com/office/drawing/2014/main" id="{358251EB-C4E5-DF17-6AB9-B62C309BDE98}"/>
              </a:ext>
            </a:extLst>
          </p:cNvPr>
          <p:cNvSpPr>
            <a:spLocks noChangeArrowheads="1"/>
          </p:cNvSpPr>
          <p:nvPr/>
        </p:nvSpPr>
        <p:spPr bwMode="auto">
          <a:xfrm>
            <a:off x="1591703" y="1898822"/>
            <a:ext cx="3398367"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b="1" dirty="0">
                <a:ea typeface="ＭＳ Ｐゴシック" panose="020B0600070205080204" pitchFamily="34" charset="-128"/>
              </a:rPr>
              <a:t>Exposure:</a:t>
            </a:r>
          </a:p>
          <a:p>
            <a:r>
              <a:rPr lang="en-GB" altLang="en-US" sz="2000" b="1" dirty="0">
                <a:ea typeface="ＭＳ Ｐゴシック" panose="020B0600070205080204" pitchFamily="34" charset="-128"/>
              </a:rPr>
              <a:t>Occupation, marital status</a:t>
            </a:r>
          </a:p>
        </p:txBody>
      </p:sp>
      <p:sp>
        <p:nvSpPr>
          <p:cNvPr id="2057" name="Rectangle 8">
            <a:extLst>
              <a:ext uri="{FF2B5EF4-FFF2-40B4-BE49-F238E27FC236}">
                <a16:creationId xmlns:a16="http://schemas.microsoft.com/office/drawing/2014/main" id="{6316B769-799C-5FF4-D0FD-230971CC2717}"/>
              </a:ext>
            </a:extLst>
          </p:cNvPr>
          <p:cNvSpPr>
            <a:spLocks noChangeArrowheads="1"/>
          </p:cNvSpPr>
          <p:nvPr/>
        </p:nvSpPr>
        <p:spPr bwMode="auto">
          <a:xfrm>
            <a:off x="2438400" y="2590800"/>
            <a:ext cx="464872"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3600" b="1">
                <a:ea typeface="ＭＳ Ｐゴシック" panose="020B0600070205080204" pitchFamily="34" charset="-128"/>
              </a:rPr>
              <a:t>?</a:t>
            </a:r>
          </a:p>
        </p:txBody>
      </p:sp>
      <p:sp>
        <p:nvSpPr>
          <p:cNvPr id="2058" name="Rectangle 9">
            <a:extLst>
              <a:ext uri="{FF2B5EF4-FFF2-40B4-BE49-F238E27FC236}">
                <a16:creationId xmlns:a16="http://schemas.microsoft.com/office/drawing/2014/main" id="{AD63C685-9D7A-3D14-5768-1D47320D6A34}"/>
              </a:ext>
            </a:extLst>
          </p:cNvPr>
          <p:cNvSpPr>
            <a:spLocks noChangeArrowheads="1"/>
          </p:cNvSpPr>
          <p:nvPr/>
        </p:nvSpPr>
        <p:spPr bwMode="auto">
          <a:xfrm>
            <a:off x="2438401" y="3581401"/>
            <a:ext cx="473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3600" b="1">
                <a:ea typeface="ＭＳ Ｐゴシック" panose="020B0600070205080204" pitchFamily="34" charset="-128"/>
              </a:rPr>
              <a:t>?</a:t>
            </a:r>
          </a:p>
        </p:txBody>
      </p:sp>
      <p:sp>
        <p:nvSpPr>
          <p:cNvPr id="2059" name="Rectangle 10">
            <a:extLst>
              <a:ext uri="{FF2B5EF4-FFF2-40B4-BE49-F238E27FC236}">
                <a16:creationId xmlns:a16="http://schemas.microsoft.com/office/drawing/2014/main" id="{790254BC-6F8F-98BC-7C6B-3C95725CC520}"/>
              </a:ext>
            </a:extLst>
          </p:cNvPr>
          <p:cNvSpPr>
            <a:spLocks noChangeArrowheads="1"/>
          </p:cNvSpPr>
          <p:nvPr/>
        </p:nvSpPr>
        <p:spPr bwMode="auto">
          <a:xfrm>
            <a:off x="4304271" y="4845908"/>
            <a:ext cx="3281349"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b="1" dirty="0">
                <a:solidFill>
                  <a:srgbClr val="3D1FF1"/>
                </a:solidFill>
                <a:ea typeface="ＭＳ Ｐゴシック" panose="020B0600070205080204" pitchFamily="34" charset="-128"/>
              </a:rPr>
              <a:t>Retrospective nature</a:t>
            </a:r>
          </a:p>
        </p:txBody>
      </p:sp>
      <p:sp>
        <p:nvSpPr>
          <p:cNvPr id="2060" name="AutoShape 11">
            <a:extLst>
              <a:ext uri="{FF2B5EF4-FFF2-40B4-BE49-F238E27FC236}">
                <a16:creationId xmlns:a16="http://schemas.microsoft.com/office/drawing/2014/main" id="{B62CB20D-4EFB-1C29-7309-449EC0E00098}"/>
              </a:ext>
            </a:extLst>
          </p:cNvPr>
          <p:cNvSpPr>
            <a:spLocks noChangeArrowheads="1"/>
          </p:cNvSpPr>
          <p:nvPr/>
        </p:nvSpPr>
        <p:spPr bwMode="auto">
          <a:xfrm flipH="1">
            <a:off x="4990070" y="5356655"/>
            <a:ext cx="1739900" cy="215900"/>
          </a:xfrm>
          <a:prstGeom prst="rightArrow">
            <a:avLst>
              <a:gd name="adj1" fmla="val 50000"/>
              <a:gd name="adj2" fmla="val 308810"/>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61" name="Rectangle 12">
            <a:extLst>
              <a:ext uri="{FF2B5EF4-FFF2-40B4-BE49-F238E27FC236}">
                <a16:creationId xmlns:a16="http://schemas.microsoft.com/office/drawing/2014/main" id="{7D8FAC41-C735-44F3-66D9-F9548E08C37F}"/>
              </a:ext>
            </a:extLst>
          </p:cNvPr>
          <p:cNvSpPr>
            <a:spLocks noChangeArrowheads="1"/>
          </p:cNvSpPr>
          <p:nvPr/>
        </p:nvSpPr>
        <p:spPr bwMode="auto">
          <a:xfrm>
            <a:off x="2055340" y="653946"/>
            <a:ext cx="6324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3600" b="1" dirty="0">
                <a:solidFill>
                  <a:srgbClr val="3D1FF1"/>
                </a:solidFill>
                <a:latin typeface="Arial Black" panose="020B0A04020102020204" pitchFamily="34" charset="0"/>
                <a:ea typeface="ＭＳ Ｐゴシック" panose="020B0600070205080204" pitchFamily="34" charset="-128"/>
              </a:rPr>
              <a:t>Case-control studies</a:t>
            </a:r>
          </a:p>
        </p:txBody>
      </p:sp>
      <p:sp>
        <p:nvSpPr>
          <p:cNvPr id="2062" name="Rectangle 13">
            <a:extLst>
              <a:ext uri="{FF2B5EF4-FFF2-40B4-BE49-F238E27FC236}">
                <a16:creationId xmlns:a16="http://schemas.microsoft.com/office/drawing/2014/main" id="{29EFEE49-2C58-43B3-64AB-D66312255EE2}"/>
              </a:ext>
            </a:extLst>
          </p:cNvPr>
          <p:cNvSpPr>
            <a:spLocks noChangeArrowheads="1"/>
          </p:cNvSpPr>
          <p:nvPr/>
        </p:nvSpPr>
        <p:spPr bwMode="auto">
          <a:xfrm>
            <a:off x="6126851" y="2712266"/>
            <a:ext cx="3511419"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b="1" dirty="0">
                <a:solidFill>
                  <a:srgbClr val="FF0000"/>
                </a:solidFill>
                <a:ea typeface="ＭＳ Ｐゴシック" panose="020B0600070205080204" pitchFamily="34" charset="-128"/>
              </a:rPr>
              <a:t>Case: Unsafe abortion</a:t>
            </a:r>
          </a:p>
        </p:txBody>
      </p:sp>
      <p:sp>
        <p:nvSpPr>
          <p:cNvPr id="2064" name="Rectangle 16">
            <a:extLst>
              <a:ext uri="{FF2B5EF4-FFF2-40B4-BE49-F238E27FC236}">
                <a16:creationId xmlns:a16="http://schemas.microsoft.com/office/drawing/2014/main" id="{E580E420-9FAC-9968-CB57-F4B99E8295E8}"/>
              </a:ext>
            </a:extLst>
          </p:cNvPr>
          <p:cNvSpPr>
            <a:spLocks noChangeArrowheads="1"/>
          </p:cNvSpPr>
          <p:nvPr/>
        </p:nvSpPr>
        <p:spPr bwMode="auto">
          <a:xfrm>
            <a:off x="8578871" y="3235152"/>
            <a:ext cx="1219200" cy="304800"/>
          </a:xfrm>
          <a:prstGeom prst="rect">
            <a:avLst/>
          </a:prstGeom>
          <a:solidFill>
            <a:srgbClr val="3D1FF1"/>
          </a:solidFill>
          <a:ln>
            <a:solidFill>
              <a:schemeClr val="bg1"/>
            </a:solid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solidFill>
                  <a:schemeClr val="bg1"/>
                </a:solidFill>
              </a:rPr>
              <a:t>Present</a:t>
            </a:r>
          </a:p>
        </p:txBody>
      </p:sp>
      <p:sp>
        <p:nvSpPr>
          <p:cNvPr id="2065" name="Rectangle 17">
            <a:extLst>
              <a:ext uri="{FF2B5EF4-FFF2-40B4-BE49-F238E27FC236}">
                <a16:creationId xmlns:a16="http://schemas.microsoft.com/office/drawing/2014/main" id="{892B8948-D1B0-779C-6623-F30F03E67F0F}"/>
              </a:ext>
            </a:extLst>
          </p:cNvPr>
          <p:cNvSpPr>
            <a:spLocks noChangeArrowheads="1"/>
          </p:cNvSpPr>
          <p:nvPr/>
        </p:nvSpPr>
        <p:spPr bwMode="auto">
          <a:xfrm>
            <a:off x="2055340" y="4168346"/>
            <a:ext cx="1143000" cy="533400"/>
          </a:xfrm>
          <a:prstGeom prst="rect">
            <a:avLst/>
          </a:prstGeom>
          <a:solidFill>
            <a:srgbClr val="3D1FF1"/>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dirty="0">
                <a:solidFill>
                  <a:schemeClr val="bg1"/>
                </a:solidFill>
              </a:rPr>
              <a:t>Past</a:t>
            </a:r>
          </a:p>
        </p:txBody>
      </p:sp>
      <p:sp>
        <p:nvSpPr>
          <p:cNvPr id="2" name="TextBox 1">
            <a:extLst>
              <a:ext uri="{FF2B5EF4-FFF2-40B4-BE49-F238E27FC236}">
                <a16:creationId xmlns:a16="http://schemas.microsoft.com/office/drawing/2014/main" id="{0FBB6919-CEC8-36E0-E45F-B001051CE7FC}"/>
              </a:ext>
            </a:extLst>
          </p:cNvPr>
          <p:cNvSpPr txBox="1"/>
          <p:nvPr/>
        </p:nvSpPr>
        <p:spPr>
          <a:xfrm>
            <a:off x="1188342" y="1324896"/>
            <a:ext cx="4626138" cy="461665"/>
          </a:xfrm>
          <a:prstGeom prst="rect">
            <a:avLst/>
          </a:prstGeom>
          <a:noFill/>
        </p:spPr>
        <p:txBody>
          <a:bodyPr wrap="none" rtlCol="0">
            <a:spAutoFit/>
          </a:bodyPr>
          <a:lstStyle/>
          <a:p>
            <a:r>
              <a:rPr lang="en-US" sz="2400" b="1" dirty="0"/>
              <a:t>Comparison between study groups</a:t>
            </a:r>
          </a:p>
        </p:txBody>
      </p:sp>
    </p:spTree>
    <p:extLst>
      <p:ext uri="{BB962C8B-B14F-4D97-AF65-F5344CB8AC3E}">
        <p14:creationId xmlns:p14="http://schemas.microsoft.com/office/powerpoint/2010/main" val="196019482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ABFA-5CBB-C8D3-3D99-7175646F155E}"/>
              </a:ext>
            </a:extLst>
          </p:cNvPr>
          <p:cNvSpPr>
            <a:spLocks noGrp="1"/>
          </p:cNvSpPr>
          <p:nvPr>
            <p:ph type="title"/>
          </p:nvPr>
        </p:nvSpPr>
        <p:spPr>
          <a:xfrm>
            <a:off x="1692276" y="675555"/>
            <a:ext cx="8536605" cy="970366"/>
          </a:xfrm>
        </p:spPr>
        <p:txBody>
          <a:bodyPr>
            <a:noAutofit/>
          </a:bodyPr>
          <a:lstStyle/>
          <a:p>
            <a:pPr algn="just"/>
            <a:r>
              <a:rPr lang="en-US" sz="2800" b="1" dirty="0">
                <a:solidFill>
                  <a:srgbClr val="3D1FF1"/>
                </a:solidFill>
              </a:rPr>
              <a:t>Example: Case-control study to identify factors associated with induced abortion in Addis Ababa</a:t>
            </a:r>
          </a:p>
        </p:txBody>
      </p:sp>
      <p:sp>
        <p:nvSpPr>
          <p:cNvPr id="3" name="Content Placeholder 2">
            <a:extLst>
              <a:ext uri="{FF2B5EF4-FFF2-40B4-BE49-F238E27FC236}">
                <a16:creationId xmlns:a16="http://schemas.microsoft.com/office/drawing/2014/main" id="{788A399F-74A7-648B-A228-AEF34F0A7D81}"/>
              </a:ext>
            </a:extLst>
          </p:cNvPr>
          <p:cNvSpPr>
            <a:spLocks noGrp="1"/>
          </p:cNvSpPr>
          <p:nvPr>
            <p:ph idx="1"/>
          </p:nvPr>
        </p:nvSpPr>
        <p:spPr>
          <a:xfrm>
            <a:off x="1394847" y="1645921"/>
            <a:ext cx="9205994" cy="3868614"/>
          </a:xfrm>
        </p:spPr>
        <p:txBody>
          <a:bodyPr>
            <a:normAutofit/>
          </a:bodyPr>
          <a:lstStyle/>
          <a:p>
            <a:pPr algn="just"/>
            <a:r>
              <a:rPr lang="en-US" sz="2000" b="1" dirty="0">
                <a:solidFill>
                  <a:srgbClr val="FF0000"/>
                </a:solidFill>
                <a:latin typeface="Arial" panose="020B0604020202020204" pitchFamily="34" charset="0"/>
                <a:cs typeface="Arial" panose="020B0604020202020204" pitchFamily="34" charset="0"/>
              </a:rPr>
              <a:t>Cases</a:t>
            </a:r>
            <a:r>
              <a:rPr lang="en-US" sz="2000" b="1" dirty="0">
                <a:latin typeface="Arial" panose="020B0604020202020204" pitchFamily="34" charset="0"/>
                <a:cs typeface="Arial" panose="020B0604020202020204" pitchFamily="34" charset="0"/>
              </a:rPr>
              <a:t>: </a:t>
            </a:r>
            <a:r>
              <a:rPr lang="en-US" sz="2000" b="1" dirty="0">
                <a:effectLst/>
                <a:latin typeface="Arial" panose="020B0604020202020204" pitchFamily="34" charset="0"/>
                <a:cs typeface="Arial" panose="020B0604020202020204" pitchFamily="34" charset="0"/>
              </a:rPr>
              <a:t>147 women of reproductive age who underwent</a:t>
            </a:r>
            <a:br>
              <a:rPr lang="en-US" sz="2000" b="1" dirty="0">
                <a:latin typeface="Arial" panose="020B0604020202020204" pitchFamily="34" charset="0"/>
                <a:cs typeface="Arial" panose="020B0604020202020204" pitchFamily="34" charset="0"/>
              </a:rPr>
            </a:br>
            <a:r>
              <a:rPr lang="en-US" sz="2000" b="1" dirty="0">
                <a:effectLst/>
                <a:latin typeface="Arial" panose="020B0604020202020204" pitchFamily="34" charset="0"/>
                <a:cs typeface="Arial" panose="020B0604020202020204" pitchFamily="34" charset="0"/>
              </a:rPr>
              <a:t>abortion in a health facility or presented with complications due to induced abortion conducted elsewhere. </a:t>
            </a:r>
          </a:p>
          <a:p>
            <a:pPr algn="just"/>
            <a:r>
              <a:rPr lang="en-US" sz="2000" b="1" dirty="0">
                <a:solidFill>
                  <a:srgbClr val="FF0000"/>
                </a:solidFill>
                <a:latin typeface="Arial" panose="020B0604020202020204" pitchFamily="34" charset="0"/>
                <a:cs typeface="Arial" panose="020B0604020202020204" pitchFamily="34" charset="0"/>
              </a:rPr>
              <a:t>C</a:t>
            </a:r>
            <a:r>
              <a:rPr lang="en-US" sz="2000" b="1" dirty="0">
                <a:solidFill>
                  <a:srgbClr val="FF0000"/>
                </a:solidFill>
                <a:effectLst/>
                <a:latin typeface="Arial" panose="020B0604020202020204" pitchFamily="34" charset="0"/>
                <a:cs typeface="Arial" panose="020B0604020202020204" pitchFamily="34" charset="0"/>
              </a:rPr>
              <a:t>ontrols</a:t>
            </a:r>
            <a:r>
              <a:rPr lang="en-US" sz="2000" b="1" dirty="0">
                <a:effectLst/>
                <a:latin typeface="Arial" panose="020B0604020202020204" pitchFamily="34" charset="0"/>
                <a:cs typeface="Arial" panose="020B0604020202020204" pitchFamily="34" charset="0"/>
              </a:rPr>
              <a:t>: 295 women who came for ANC and who reported never having had an induced abortion. </a:t>
            </a:r>
          </a:p>
          <a:p>
            <a:pPr algn="just"/>
            <a:r>
              <a:rPr lang="en-US" sz="2000" b="1" dirty="0">
                <a:latin typeface="Arial" panose="020B0604020202020204" pitchFamily="34" charset="0"/>
                <a:cs typeface="Arial" panose="020B0604020202020204" pitchFamily="34" charset="0"/>
              </a:rPr>
              <a:t>Studied  factors</a:t>
            </a:r>
          </a:p>
          <a:p>
            <a:pPr lvl="1" algn="just"/>
            <a:r>
              <a:rPr lang="en-US" sz="2000" b="1" dirty="0">
                <a:latin typeface="Arial" panose="020B0604020202020204" pitchFamily="34" charset="0"/>
                <a:cs typeface="Arial" panose="020B0604020202020204" pitchFamily="34" charset="0"/>
              </a:rPr>
              <a:t> </a:t>
            </a:r>
            <a:r>
              <a:rPr lang="en-US" sz="2000" b="1" dirty="0">
                <a:effectLst/>
                <a:latin typeface="Arial" panose="020B0604020202020204" pitchFamily="34" charset="0"/>
                <a:cs typeface="Arial" panose="020B0604020202020204" pitchFamily="34" charset="0"/>
              </a:rPr>
              <a:t>Socio-demographic characteristics</a:t>
            </a:r>
          </a:p>
          <a:p>
            <a:pPr lvl="1" algn="just"/>
            <a:r>
              <a:rPr lang="en-US" sz="2000" b="1" dirty="0">
                <a:latin typeface="Arial" panose="020B0604020202020204" pitchFamily="34" charset="0"/>
                <a:cs typeface="Arial" panose="020B0604020202020204" pitchFamily="34" charset="0"/>
              </a:rPr>
              <a:t> R</a:t>
            </a:r>
            <a:r>
              <a:rPr lang="en-US" sz="2000" b="1" dirty="0">
                <a:effectLst/>
                <a:latin typeface="Arial" panose="020B0604020202020204" pitchFamily="34" charset="0"/>
                <a:cs typeface="Arial" panose="020B0604020202020204" pitchFamily="34" charset="0"/>
              </a:rPr>
              <a:t>eproductive health behaviors, </a:t>
            </a:r>
          </a:p>
          <a:p>
            <a:pPr lvl="1" algn="just"/>
            <a:r>
              <a:rPr lang="en-US" sz="2000" b="1" dirty="0"/>
              <a:t> Reasons for abortion, </a:t>
            </a:r>
            <a:r>
              <a:rPr lang="en-US" sz="2000" b="1" dirty="0">
                <a:effectLst/>
                <a:latin typeface="Arial" panose="020B0604020202020204" pitchFamily="34" charset="0"/>
                <a:cs typeface="Arial" panose="020B0604020202020204" pitchFamily="34" charset="0"/>
              </a:rPr>
              <a:t>and</a:t>
            </a:r>
          </a:p>
          <a:p>
            <a:pPr lvl="1" algn="just"/>
            <a:r>
              <a:rPr lang="en-US" sz="2000" b="1" dirty="0">
                <a:effectLst/>
                <a:latin typeface="Arial" panose="020B0604020202020204" pitchFamily="34" charset="0"/>
                <a:cs typeface="Arial" panose="020B0604020202020204" pitchFamily="34" charset="0"/>
              </a:rPr>
              <a:t> Contraceptive use.</a:t>
            </a:r>
            <a:endParaRPr lang="en-US" sz="20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AF3417D-6CA8-471E-EFE1-CC5F939B3935}"/>
              </a:ext>
            </a:extLst>
          </p:cNvPr>
          <p:cNvSpPr txBox="1"/>
          <p:nvPr/>
        </p:nvSpPr>
        <p:spPr>
          <a:xfrm>
            <a:off x="1220491" y="5359919"/>
            <a:ext cx="9380350" cy="923330"/>
          </a:xfrm>
          <a:prstGeom prst="rect">
            <a:avLst/>
          </a:prstGeom>
          <a:noFill/>
        </p:spPr>
        <p:txBody>
          <a:bodyPr wrap="square">
            <a:spAutoFit/>
          </a:bodyPr>
          <a:lstStyle/>
          <a:p>
            <a:r>
              <a:rPr lang="en-US" dirty="0" err="1"/>
              <a:t>Megersa</a:t>
            </a:r>
            <a:r>
              <a:rPr lang="en-US" dirty="0"/>
              <a:t> et al. Factors associated with induced abortion among women of reproductive age attending selected health facilities in Addis Ababa, Ethiopia: a case control study. BMC </a:t>
            </a:r>
            <a:r>
              <a:rPr lang="en-US" dirty="0" err="1"/>
              <a:t>Womens</a:t>
            </a:r>
            <a:r>
              <a:rPr lang="en-US" dirty="0"/>
              <a:t> Health. 2020;20(1):188. </a:t>
            </a:r>
          </a:p>
        </p:txBody>
      </p:sp>
    </p:spTree>
    <p:extLst>
      <p:ext uri="{BB962C8B-B14F-4D97-AF65-F5344CB8AC3E}">
        <p14:creationId xmlns:p14="http://schemas.microsoft.com/office/powerpoint/2010/main" val="297959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580C2-215A-77F3-6365-C7F0F8540B6B}"/>
              </a:ext>
            </a:extLst>
          </p:cNvPr>
          <p:cNvSpPr>
            <a:spLocks noGrp="1"/>
          </p:cNvSpPr>
          <p:nvPr>
            <p:ph type="title"/>
          </p:nvPr>
        </p:nvSpPr>
        <p:spPr>
          <a:xfrm>
            <a:off x="697425" y="1059410"/>
            <a:ext cx="10895308" cy="657457"/>
          </a:xfrm>
        </p:spPr>
        <p:txBody>
          <a:bodyPr lIns="91440" tIns="45720" rIns="91440" bIns="45720" anchor="t">
            <a:noAutofit/>
          </a:bodyPr>
          <a:lstStyle/>
          <a:p>
            <a:r>
              <a:rPr lang="en-US" altLang="en-US" sz="4400" b="1" dirty="0">
                <a:solidFill>
                  <a:srgbClr val="0000FF"/>
                </a:solidFill>
                <a:latin typeface="Arial"/>
                <a:cs typeface="Arial"/>
              </a:rPr>
              <a:t>How does a research process </a:t>
            </a:r>
            <a:r>
              <a:rPr lang="en-US" altLang="en-US" sz="4400" dirty="0">
                <a:solidFill>
                  <a:srgbClr val="0000FF"/>
                </a:solidFill>
                <a:latin typeface="Arial"/>
                <a:cs typeface="Arial"/>
              </a:rPr>
              <a:t>begin</a:t>
            </a:r>
            <a:r>
              <a:rPr lang="en-US" altLang="en-US" sz="4400" b="1" dirty="0">
                <a:solidFill>
                  <a:srgbClr val="0000FF"/>
                </a:solidFill>
                <a:latin typeface="Arial"/>
                <a:cs typeface="Arial"/>
              </a:rPr>
              <a:t>?</a:t>
            </a:r>
            <a:endParaRPr lang="en-US" dirty="0">
              <a:latin typeface="Arial"/>
              <a:cs typeface="Arial"/>
            </a:endParaRPr>
          </a:p>
        </p:txBody>
      </p:sp>
      <p:sp>
        <p:nvSpPr>
          <p:cNvPr id="3" name="Content Placeholder 2">
            <a:extLst>
              <a:ext uri="{FF2B5EF4-FFF2-40B4-BE49-F238E27FC236}">
                <a16:creationId xmlns:a16="http://schemas.microsoft.com/office/drawing/2014/main" id="{37CFB2E8-F0EA-9C46-433B-0F32640644F3}"/>
              </a:ext>
            </a:extLst>
          </p:cNvPr>
          <p:cNvSpPr>
            <a:spLocks noGrp="1"/>
          </p:cNvSpPr>
          <p:nvPr>
            <p:ph idx="1"/>
          </p:nvPr>
        </p:nvSpPr>
        <p:spPr>
          <a:xfrm>
            <a:off x="894471" y="1964157"/>
            <a:ext cx="10155821" cy="4351338"/>
          </a:xfrm>
        </p:spPr>
        <p:txBody>
          <a:bodyPr/>
          <a:lstStyle/>
          <a:p>
            <a:pPr algn="just"/>
            <a:r>
              <a:rPr lang="en-US" altLang="en-US" sz="2400" b="1" dirty="0"/>
              <a:t>Generation of a research question is the priority task.</a:t>
            </a:r>
          </a:p>
          <a:p>
            <a:pPr lvl="1" algn="just"/>
            <a:r>
              <a:rPr lang="en-US" altLang="en-US" sz="2400" b="1" dirty="0"/>
              <a:t>“Inquiry/Inquisition”</a:t>
            </a:r>
          </a:p>
          <a:p>
            <a:pPr algn="just"/>
            <a:r>
              <a:rPr lang="en-US" altLang="en-US" sz="2400" b="1" dirty="0"/>
              <a:t>There may be several avenues and sources of research problem question generation.</a:t>
            </a:r>
          </a:p>
          <a:p>
            <a:pPr lvl="2" algn="just"/>
            <a:r>
              <a:rPr lang="en-US" sz="2400" b="1" dirty="0"/>
              <a:t>Experience, </a:t>
            </a:r>
            <a:r>
              <a:rPr lang="en-US" sz="2400" b="1" i="0" u="none" strike="noStrike" baseline="0" dirty="0"/>
              <a:t>knowledge, work and attitudes of researchers</a:t>
            </a:r>
          </a:p>
          <a:p>
            <a:pPr algn="just"/>
            <a:r>
              <a:rPr lang="en-US" sz="2400" b="1" i="0" u="none" strike="noStrike" baseline="0" dirty="0"/>
              <a:t>Searching the literature</a:t>
            </a:r>
            <a:endParaRPr lang="en-US" sz="2400" b="1" dirty="0"/>
          </a:p>
          <a:p>
            <a:pPr algn="just"/>
            <a:r>
              <a:rPr lang="en-US" sz="2400" b="1" i="0" u="none" strike="noStrike" baseline="0" dirty="0"/>
              <a:t>Whatever research topic is selected, it must be </a:t>
            </a:r>
            <a:r>
              <a:rPr lang="en-US" sz="2400" b="1" i="0" u="sng" strike="noStrike" baseline="0" dirty="0">
                <a:solidFill>
                  <a:srgbClr val="1F05BB"/>
                </a:solidFill>
              </a:rPr>
              <a:t>feasible</a:t>
            </a:r>
            <a:r>
              <a:rPr lang="en-US" sz="2400" b="1" i="0" u="none" strike="noStrike" baseline="0" dirty="0"/>
              <a:t>, </a:t>
            </a:r>
            <a:r>
              <a:rPr lang="en-US" sz="2400" b="1" i="0" u="sng" strike="noStrike" baseline="0" dirty="0">
                <a:solidFill>
                  <a:srgbClr val="1F05BB"/>
                </a:solidFill>
              </a:rPr>
              <a:t>interesting</a:t>
            </a:r>
            <a:r>
              <a:rPr lang="en-US" sz="2400" b="1" i="0" u="none" strike="noStrike" baseline="0" dirty="0"/>
              <a:t>, </a:t>
            </a:r>
            <a:r>
              <a:rPr lang="en-US" sz="2400" b="1" i="0" u="sng" strike="noStrike" baseline="0" dirty="0">
                <a:solidFill>
                  <a:srgbClr val="1F05BB"/>
                </a:solidFill>
              </a:rPr>
              <a:t>novel</a:t>
            </a:r>
            <a:r>
              <a:rPr lang="en-US" sz="2400" b="1" i="0" u="none" strike="noStrike" baseline="0" dirty="0"/>
              <a:t>, </a:t>
            </a:r>
            <a:r>
              <a:rPr lang="en-US" sz="2400" b="1" i="0" u="sng" strike="noStrike" baseline="0" dirty="0">
                <a:solidFill>
                  <a:srgbClr val="1F05BB"/>
                </a:solidFill>
              </a:rPr>
              <a:t>ethical</a:t>
            </a:r>
            <a:r>
              <a:rPr lang="en-US" sz="2400" b="1" i="0" u="none" strike="noStrike" baseline="0" dirty="0"/>
              <a:t> and </a:t>
            </a:r>
            <a:r>
              <a:rPr lang="en-US" sz="2400" b="1" i="0" u="sng" strike="noStrike" baseline="0" dirty="0">
                <a:solidFill>
                  <a:srgbClr val="1F05BB"/>
                </a:solidFill>
              </a:rPr>
              <a:t>relevant </a:t>
            </a:r>
            <a:r>
              <a:rPr lang="en-US" sz="2400" b="1" i="0" strike="noStrike" baseline="0" dirty="0">
                <a:solidFill>
                  <a:srgbClr val="1F05BB"/>
                </a:solidFill>
              </a:rPr>
              <a:t>= FINER criteria</a:t>
            </a:r>
            <a:r>
              <a:rPr lang="en-US" sz="2400" b="1" i="0" u="none" strike="noStrike" baseline="0" dirty="0"/>
              <a:t>.</a:t>
            </a:r>
            <a:endParaRPr lang="en-US" altLang="en-US" sz="2400" b="1" dirty="0"/>
          </a:p>
          <a:p>
            <a:pPr marL="0" indent="0" algn="just">
              <a:buNone/>
            </a:pPr>
            <a:endParaRPr lang="en-US" sz="2400" b="1" dirty="0"/>
          </a:p>
        </p:txBody>
      </p:sp>
    </p:spTree>
    <p:extLst>
      <p:ext uri="{BB962C8B-B14F-4D97-AF65-F5344CB8AC3E}">
        <p14:creationId xmlns:p14="http://schemas.microsoft.com/office/powerpoint/2010/main" val="23683875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814C453-BA54-8267-64E3-3FFB4EB436F1}"/>
              </a:ext>
            </a:extLst>
          </p:cNvPr>
          <p:cNvSpPr>
            <a:spLocks noGrp="1" noChangeArrowheads="1"/>
          </p:cNvSpPr>
          <p:nvPr>
            <p:ph type="title"/>
          </p:nvPr>
        </p:nvSpPr>
        <p:spPr>
          <a:xfrm>
            <a:off x="2275668" y="719380"/>
            <a:ext cx="4911969" cy="489488"/>
          </a:xfrm>
        </p:spPr>
        <p:txBody>
          <a:bodyPr>
            <a:noAutofit/>
          </a:bodyPr>
          <a:lstStyle/>
          <a:p>
            <a:pPr eaLnBrk="1" hangingPunct="1"/>
            <a:r>
              <a:rPr lang="en-US" altLang="en-US" sz="3000" b="1" dirty="0">
                <a:solidFill>
                  <a:srgbClr val="3D1FF1"/>
                </a:solidFill>
                <a:latin typeface="Arial Black" panose="020B0A04020102020204" pitchFamily="34" charset="0"/>
              </a:rPr>
              <a:t>Data collection</a:t>
            </a:r>
          </a:p>
        </p:txBody>
      </p:sp>
      <p:sp>
        <p:nvSpPr>
          <p:cNvPr id="3" name="TextBox 2">
            <a:extLst>
              <a:ext uri="{FF2B5EF4-FFF2-40B4-BE49-F238E27FC236}">
                <a16:creationId xmlns:a16="http://schemas.microsoft.com/office/drawing/2014/main" id="{142D10FA-60C2-6F82-E181-D4B3A046F6BF}"/>
              </a:ext>
            </a:extLst>
          </p:cNvPr>
          <p:cNvSpPr txBox="1"/>
          <p:nvPr/>
        </p:nvSpPr>
        <p:spPr>
          <a:xfrm>
            <a:off x="648206" y="1349767"/>
            <a:ext cx="9937136" cy="4001095"/>
          </a:xfrm>
          <a:prstGeom prst="rect">
            <a:avLst/>
          </a:prstGeom>
          <a:noFill/>
        </p:spPr>
        <p:txBody>
          <a:bodyPr wrap="square">
            <a:spAutoFit/>
          </a:bodyPr>
          <a:lstStyle/>
          <a:p>
            <a:pPr marL="285750" indent="-285750" algn="just">
              <a:buFont typeface="Wingdings" panose="05000000000000000000" pitchFamily="2" charset="2"/>
              <a:buChar char="§"/>
            </a:pPr>
            <a:r>
              <a:rPr lang="en-US" sz="2000" b="1" i="0" u="none" strike="noStrike" baseline="0" dirty="0">
                <a:latin typeface="Arial" panose="020B0604020202020204" pitchFamily="34" charset="0"/>
                <a:cs typeface="Arial" panose="020B0604020202020204" pitchFamily="34" charset="0"/>
              </a:rPr>
              <a:t>After clearly defining cases and controls, decide on the data to be collected; the same data must be collected in the same way from both groups.</a:t>
            </a:r>
          </a:p>
          <a:p>
            <a:pPr marL="285750" indent="-285750" algn="just">
              <a:buFont typeface="Wingdings" panose="05000000000000000000" pitchFamily="2" charset="2"/>
              <a:buChar char="§"/>
            </a:pPr>
            <a:endParaRPr lang="en-US" b="1" i="0" u="none" strike="noStrike" baseline="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2000" b="1" i="0" u="none" strike="noStrike" baseline="0" dirty="0">
                <a:latin typeface="Arial" panose="020B0604020202020204" pitchFamily="34" charset="0"/>
                <a:cs typeface="Arial" panose="020B0604020202020204" pitchFamily="34" charset="0"/>
              </a:rPr>
              <a:t>Care must be taken to be objective in the search for past risk factors, especially since the outcome is already known.</a:t>
            </a:r>
          </a:p>
          <a:p>
            <a:pPr marL="285750" indent="-285750" algn="just">
              <a:buFont typeface="Wingdings" panose="05000000000000000000" pitchFamily="2" charset="2"/>
              <a:buChar char="§"/>
            </a:pPr>
            <a:endParaRPr lang="en-US" b="1" i="0" u="none" strike="noStrike" baseline="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2000" b="1" i="0" u="none" strike="noStrike" baseline="0" dirty="0">
                <a:latin typeface="Arial" panose="020B0604020202020204" pitchFamily="34" charset="0"/>
                <a:cs typeface="Arial" panose="020B0604020202020204" pitchFamily="34" charset="0"/>
              </a:rPr>
              <a:t>Sometimes it will be necessary to interview patients about potential factors (such as the history of smoking, diet, use of medicines, sexual behavior, etc.) in their past. It may be difficult for some people to recall/report all these details accurately.</a:t>
            </a:r>
          </a:p>
          <a:p>
            <a:pPr marL="285750" indent="-285750" algn="just">
              <a:buFont typeface="Wingdings" panose="05000000000000000000" pitchFamily="2" charset="2"/>
              <a:buChar char="§"/>
            </a:pPr>
            <a:endParaRPr lang="en-US" b="1" i="0" u="none" strike="noStrike" baseline="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2000" b="1" i="0" u="none" strike="noStrike" baseline="0" dirty="0">
                <a:latin typeface="Arial" panose="020B0604020202020204" pitchFamily="34" charset="0"/>
                <a:cs typeface="Arial" panose="020B0604020202020204" pitchFamily="34" charset="0"/>
              </a:rPr>
              <a:t>Participants who have the outcome (cases) are likely to scrutinize the past, remembering details of exposures more clearly than controls.</a:t>
            </a:r>
            <a:endParaRPr lang="en-US" sz="2000" b="1" dirty="0">
              <a:latin typeface="Arial" panose="020B0604020202020204" pitchFamily="34" charset="0"/>
              <a:cs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840D72D-CBFA-459D-3742-3D4B18E05B98}"/>
              </a:ext>
            </a:extLst>
          </p:cNvPr>
          <p:cNvSpPr>
            <a:spLocks noGrp="1" noChangeArrowheads="1"/>
          </p:cNvSpPr>
          <p:nvPr>
            <p:ph type="title"/>
          </p:nvPr>
        </p:nvSpPr>
        <p:spPr>
          <a:xfrm>
            <a:off x="1657027" y="867906"/>
            <a:ext cx="6563751" cy="914400"/>
          </a:xfrm>
        </p:spPr>
        <p:txBody>
          <a:bodyPr>
            <a:normAutofit/>
          </a:bodyPr>
          <a:lstStyle/>
          <a:p>
            <a:pPr eaLnBrk="1" hangingPunct="1"/>
            <a:r>
              <a:rPr lang="en-US" altLang="en-US" sz="4000" b="1" dirty="0">
                <a:solidFill>
                  <a:srgbClr val="3D1FF1"/>
                </a:solidFill>
              </a:rPr>
              <a:t>Case-control studies</a:t>
            </a:r>
          </a:p>
        </p:txBody>
      </p:sp>
      <p:sp>
        <p:nvSpPr>
          <p:cNvPr id="30723" name="Rectangle 3">
            <a:extLst>
              <a:ext uri="{FF2B5EF4-FFF2-40B4-BE49-F238E27FC236}">
                <a16:creationId xmlns:a16="http://schemas.microsoft.com/office/drawing/2014/main" id="{C8EFDABF-389F-F447-B45D-CF82015295AD}"/>
              </a:ext>
            </a:extLst>
          </p:cNvPr>
          <p:cNvSpPr>
            <a:spLocks noGrp="1" noChangeArrowheads="1"/>
          </p:cNvSpPr>
          <p:nvPr>
            <p:ph type="body" idx="1"/>
          </p:nvPr>
        </p:nvSpPr>
        <p:spPr>
          <a:xfrm>
            <a:off x="1210962" y="1790055"/>
            <a:ext cx="9366422" cy="3324386"/>
          </a:xfrm>
        </p:spPr>
        <p:txBody>
          <a:bodyPr lIns="91440" tIns="45720" rIns="91440" bIns="45720" anchor="t">
            <a:noAutofit/>
          </a:bodyPr>
          <a:lstStyle/>
          <a:p>
            <a:pPr eaLnBrk="1" hangingPunct="1"/>
            <a:r>
              <a:rPr lang="en-US" altLang="en-US" sz="2000" b="1" dirty="0">
                <a:solidFill>
                  <a:srgbClr val="FF0000"/>
                </a:solidFill>
              </a:rPr>
              <a:t>Advantages</a:t>
            </a:r>
          </a:p>
          <a:p>
            <a:pPr lvl="1" eaLnBrk="1" hangingPunct="1"/>
            <a:r>
              <a:rPr lang="en-US" altLang="en-US" sz="2000" b="1" dirty="0"/>
              <a:t>Rare disease/condition, e.g., cancer of a specific organ</a:t>
            </a:r>
          </a:p>
          <a:p>
            <a:pPr lvl="1" eaLnBrk="1" hangingPunct="1"/>
            <a:r>
              <a:rPr lang="en-US" altLang="en-US" sz="2000" b="1" dirty="0">
                <a:latin typeface="Arial"/>
                <a:cs typeface="Arial"/>
              </a:rPr>
              <a:t>Suitable for the evaluation of diseases with long latency periods</a:t>
            </a:r>
          </a:p>
          <a:p>
            <a:pPr lvl="1" eaLnBrk="1" hangingPunct="1"/>
            <a:r>
              <a:rPr lang="en-US" altLang="en-US" sz="2000" b="1" dirty="0"/>
              <a:t>Quick and inexpensive</a:t>
            </a:r>
          </a:p>
          <a:p>
            <a:pPr lvl="1" eaLnBrk="1" hangingPunct="1"/>
            <a:r>
              <a:rPr lang="en-US" altLang="en-US" sz="2000" b="1" dirty="0"/>
              <a:t>Relatively efficient, small sample size</a:t>
            </a:r>
          </a:p>
          <a:p>
            <a:pPr lvl="1" eaLnBrk="1" hangingPunct="1"/>
            <a:r>
              <a:rPr lang="en-US" altLang="en-US" sz="2000" b="1" dirty="0"/>
              <a:t>Little problem with attrition</a:t>
            </a:r>
          </a:p>
          <a:p>
            <a:pPr lvl="1" eaLnBrk="1" hangingPunct="1"/>
            <a:r>
              <a:rPr lang="en-US" altLang="en-US" sz="2000" b="1" dirty="0"/>
              <a:t>Can examine multiple etiologic exposures</a:t>
            </a:r>
          </a:p>
          <a:p>
            <a:pPr lvl="1" eaLnBrk="1" hangingPunct="1"/>
            <a:r>
              <a:rPr lang="en-US" altLang="en-US" sz="2000" b="1" dirty="0"/>
              <a:t>No ethical problems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1F9619E-90AC-169B-ABBC-60FD0A82F09E}"/>
              </a:ext>
            </a:extLst>
          </p:cNvPr>
          <p:cNvSpPr>
            <a:spLocks noGrp="1" noChangeArrowheads="1"/>
          </p:cNvSpPr>
          <p:nvPr>
            <p:ph type="title"/>
          </p:nvPr>
        </p:nvSpPr>
        <p:spPr>
          <a:xfrm>
            <a:off x="1215683" y="882747"/>
            <a:ext cx="6620022" cy="749105"/>
          </a:xfrm>
        </p:spPr>
        <p:txBody>
          <a:bodyPr>
            <a:normAutofit/>
          </a:bodyPr>
          <a:lstStyle/>
          <a:p>
            <a:pPr eaLnBrk="1" hangingPunct="1"/>
            <a:r>
              <a:rPr lang="en-US" altLang="en-US" sz="4000" b="1" dirty="0">
                <a:solidFill>
                  <a:srgbClr val="3D1FF1"/>
                </a:solidFill>
                <a:latin typeface="Arial Black" panose="020B0A04020102020204" pitchFamily="34" charset="0"/>
              </a:rPr>
              <a:t>Case-control studies</a:t>
            </a:r>
          </a:p>
        </p:txBody>
      </p:sp>
      <p:sp>
        <p:nvSpPr>
          <p:cNvPr id="31747" name="Rectangle 3">
            <a:extLst>
              <a:ext uri="{FF2B5EF4-FFF2-40B4-BE49-F238E27FC236}">
                <a16:creationId xmlns:a16="http://schemas.microsoft.com/office/drawing/2014/main" id="{450EC4B7-2CC7-5F85-3C24-355F05A32EDF}"/>
              </a:ext>
            </a:extLst>
          </p:cNvPr>
          <p:cNvSpPr>
            <a:spLocks noGrp="1" noChangeArrowheads="1"/>
          </p:cNvSpPr>
          <p:nvPr>
            <p:ph type="body" idx="1"/>
          </p:nvPr>
        </p:nvSpPr>
        <p:spPr>
          <a:xfrm>
            <a:off x="1099751" y="1600200"/>
            <a:ext cx="8230229" cy="3540211"/>
          </a:xfrm>
        </p:spPr>
        <p:txBody>
          <a:bodyPr/>
          <a:lstStyle/>
          <a:p>
            <a:pPr eaLnBrk="1" hangingPunct="1"/>
            <a:r>
              <a:rPr lang="en-US" altLang="en-US" sz="2800" b="1" dirty="0">
                <a:solidFill>
                  <a:srgbClr val="FF0000"/>
                </a:solidFill>
              </a:rPr>
              <a:t>Disadvantages</a:t>
            </a:r>
          </a:p>
          <a:p>
            <a:pPr lvl="1" eaLnBrk="1" hangingPunct="1"/>
            <a:r>
              <a:rPr lang="en-US" altLang="en-US" b="1" dirty="0"/>
              <a:t>Inefficient for rare exposures</a:t>
            </a:r>
          </a:p>
          <a:p>
            <a:pPr lvl="1" eaLnBrk="1" hangingPunct="1"/>
            <a:r>
              <a:rPr lang="en-US" altLang="en-US" b="1" dirty="0"/>
              <a:t>No calculation of rates and risks</a:t>
            </a:r>
          </a:p>
          <a:p>
            <a:pPr lvl="1" algn="just" eaLnBrk="1" hangingPunct="1"/>
            <a:r>
              <a:rPr lang="en-US" altLang="en-US" b="1" dirty="0"/>
              <a:t>In some situations, the temporal relationship between exposure and disease may be difficult to establish</a:t>
            </a:r>
          </a:p>
          <a:p>
            <a:pPr lvl="2" eaLnBrk="1" hangingPunct="1"/>
            <a:r>
              <a:rPr lang="en-US" altLang="en-US" sz="3600" b="1" dirty="0">
                <a:solidFill>
                  <a:srgbClr val="FF0000"/>
                </a:solidFill>
              </a:rPr>
              <a:t>Temporal E – D uncertainty</a:t>
            </a:r>
          </a:p>
          <a:p>
            <a:pPr lvl="1" eaLnBrk="1" hangingPunct="1"/>
            <a:r>
              <a:rPr lang="en-US" altLang="en-US" b="1" dirty="0"/>
              <a:t>Prone to selection and recall bias</a:t>
            </a:r>
          </a:p>
          <a:p>
            <a:pPr lvl="1" eaLnBrk="1" hangingPunct="1"/>
            <a:r>
              <a:rPr lang="en-US" altLang="en-US" b="1" dirty="0"/>
              <a:t>Selection of control difficult</a:t>
            </a:r>
          </a:p>
          <a:p>
            <a:pPr lvl="1" eaLnBrk="1" hangingPunct="1"/>
            <a:endParaRPr lang="en-US" altLang="en-US" dirty="0">
              <a:solidFill>
                <a:srgbClr val="0000F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EBDD5DC-46B0-7BEB-1B04-310B3514BCC9}"/>
              </a:ext>
            </a:extLst>
          </p:cNvPr>
          <p:cNvSpPr>
            <a:spLocks noGrp="1" noChangeArrowheads="1"/>
          </p:cNvSpPr>
          <p:nvPr>
            <p:ph type="title"/>
          </p:nvPr>
        </p:nvSpPr>
        <p:spPr>
          <a:xfrm>
            <a:off x="1905000" y="465594"/>
            <a:ext cx="6794157" cy="572791"/>
          </a:xfrm>
        </p:spPr>
        <p:txBody>
          <a:bodyPr/>
          <a:lstStyle/>
          <a:p>
            <a:pPr algn="ctr" eaLnBrk="1" hangingPunct="1"/>
            <a:r>
              <a:rPr lang="en-US" altLang="en-US" sz="4400" b="1" dirty="0">
                <a:solidFill>
                  <a:srgbClr val="3D1FF1"/>
                </a:solidFill>
                <a:latin typeface="Arial Black" panose="020B0A04020102020204" pitchFamily="34" charset="0"/>
              </a:rPr>
              <a:t>Cohort Study</a:t>
            </a:r>
          </a:p>
        </p:txBody>
      </p:sp>
      <p:sp>
        <p:nvSpPr>
          <p:cNvPr id="32771" name="Rectangle 3">
            <a:extLst>
              <a:ext uri="{FF2B5EF4-FFF2-40B4-BE49-F238E27FC236}">
                <a16:creationId xmlns:a16="http://schemas.microsoft.com/office/drawing/2014/main" id="{1F028014-10FA-B164-795F-282FF2315539}"/>
              </a:ext>
            </a:extLst>
          </p:cNvPr>
          <p:cNvSpPr>
            <a:spLocks noGrp="1" noChangeArrowheads="1"/>
          </p:cNvSpPr>
          <p:nvPr>
            <p:ph type="body" idx="1"/>
          </p:nvPr>
        </p:nvSpPr>
        <p:spPr>
          <a:xfrm>
            <a:off x="593124" y="1295400"/>
            <a:ext cx="10658645" cy="5105400"/>
          </a:xfrm>
        </p:spPr>
        <p:txBody>
          <a:bodyPr>
            <a:normAutofit/>
          </a:bodyPr>
          <a:lstStyle/>
          <a:p>
            <a:pPr algn="just" eaLnBrk="1" hangingPunct="1">
              <a:buClr>
                <a:srgbClr val="FF0066"/>
              </a:buClr>
              <a:buFont typeface="Wingdings" panose="05000000000000000000" pitchFamily="2" charset="2"/>
              <a:buChar char="§"/>
            </a:pPr>
            <a:r>
              <a:rPr lang="en-US" altLang="en-US" sz="2400" b="1" dirty="0"/>
              <a:t>Cohort: A group of individuals who have characteristics in common</a:t>
            </a:r>
          </a:p>
          <a:p>
            <a:pPr lvl="1">
              <a:buClr>
                <a:srgbClr val="FF0066"/>
              </a:buClr>
              <a:buFont typeface="Wingdings" panose="05000000000000000000" pitchFamily="2" charset="2"/>
              <a:buChar char="§"/>
            </a:pPr>
            <a:r>
              <a:rPr lang="en-US" altLang="en-US" sz="2400" b="1" dirty="0"/>
              <a:t>Birth cohort,  marriage cohort, same batch, etc.</a:t>
            </a:r>
          </a:p>
          <a:p>
            <a:pPr algn="just"/>
            <a:r>
              <a:rPr lang="en-US" sz="2400" b="1" i="0" u="none" strike="noStrike" baseline="0" dirty="0">
                <a:solidFill>
                  <a:srgbClr val="0000CD"/>
                </a:solidFill>
                <a:latin typeface="Arial" panose="020B0604020202020204" pitchFamily="34" charset="0"/>
              </a:rPr>
              <a:t>Definition: A study in which two or more groups of individuals who are free of disease and those who differ according to the extent of exposure to a factor of interest, are followed over a period of time to see how their exposures affect their outcomes.</a:t>
            </a:r>
          </a:p>
          <a:p>
            <a:pPr lvl="1">
              <a:buClr>
                <a:srgbClr val="FF0066"/>
              </a:buClr>
              <a:buFont typeface="Wingdings" panose="05000000000000000000" pitchFamily="2" charset="2"/>
              <a:buChar char="§"/>
            </a:pPr>
            <a:r>
              <a:rPr lang="en-GB" altLang="en-US" sz="2800" b="1" dirty="0"/>
              <a:t>Identify a group of </a:t>
            </a:r>
          </a:p>
          <a:p>
            <a:pPr lvl="2">
              <a:buClr>
                <a:srgbClr val="FF0066"/>
              </a:buClr>
            </a:pPr>
            <a:r>
              <a:rPr lang="en-GB" altLang="en-US" sz="2400" b="1" i="1" dirty="0"/>
              <a:t>exposed subjects</a:t>
            </a:r>
          </a:p>
          <a:p>
            <a:pPr lvl="2">
              <a:buClr>
                <a:srgbClr val="FF0066"/>
              </a:buClr>
            </a:pPr>
            <a:r>
              <a:rPr lang="en-GB" altLang="en-US" sz="2400" b="1" i="1" dirty="0"/>
              <a:t>unexposed subjects</a:t>
            </a:r>
          </a:p>
          <a:p>
            <a:pPr eaLnBrk="1" hangingPunct="1">
              <a:buClr>
                <a:srgbClr val="FF0066"/>
              </a:buClr>
              <a:buFont typeface="Wingdings" panose="05000000000000000000" pitchFamily="2" charset="2"/>
              <a:buChar char="§"/>
            </a:pPr>
            <a:r>
              <a:rPr lang="en-GB" altLang="en-US" b="1" dirty="0"/>
              <a:t>Both exposed and unexposed groups are followed prospectively for a specified period of time for the occurrence of the outcome</a:t>
            </a:r>
          </a:p>
          <a:p>
            <a:pPr algn="just" eaLnBrk="1" hangingPunct="1">
              <a:buClr>
                <a:srgbClr val="FF0066"/>
              </a:buClr>
              <a:buFont typeface="Wingdings" panose="05000000000000000000" pitchFamily="2" charset="2"/>
              <a:buChar char="§"/>
            </a:pPr>
            <a:r>
              <a:rPr lang="en-US" altLang="en-US" b="1" dirty="0"/>
              <a:t>Measure and compare the </a:t>
            </a:r>
            <a:r>
              <a:rPr lang="en-US" altLang="en-US" b="1" dirty="0">
                <a:solidFill>
                  <a:srgbClr val="C00000"/>
                </a:solidFill>
              </a:rPr>
              <a:t>incidence of outcome </a:t>
            </a:r>
            <a:r>
              <a:rPr lang="en-US" altLang="en-US" b="1" dirty="0"/>
              <a:t>between the two groups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9F64B-C3C8-A50A-CE85-4BB41D1CBE3E}"/>
              </a:ext>
            </a:extLst>
          </p:cNvPr>
          <p:cNvSpPr>
            <a:spLocks noGrp="1"/>
          </p:cNvSpPr>
          <p:nvPr>
            <p:ph type="title"/>
          </p:nvPr>
        </p:nvSpPr>
        <p:spPr>
          <a:xfrm>
            <a:off x="2594919" y="556054"/>
            <a:ext cx="6709720" cy="801780"/>
          </a:xfrm>
        </p:spPr>
        <p:txBody>
          <a:bodyPr/>
          <a:lstStyle/>
          <a:p>
            <a:r>
              <a:rPr lang="en-US" altLang="en-US" sz="4000" b="1" dirty="0">
                <a:solidFill>
                  <a:srgbClr val="3D1FF1"/>
                </a:solidFill>
                <a:latin typeface="Arial Black" panose="020B0A04020102020204" pitchFamily="34" charset="0"/>
              </a:rPr>
              <a:t>Cohort study design</a:t>
            </a:r>
            <a:endParaRPr lang="en-US" sz="4000" dirty="0">
              <a:solidFill>
                <a:srgbClr val="3D1FF1"/>
              </a:solidFill>
            </a:endParaRPr>
          </a:p>
        </p:txBody>
      </p:sp>
      <p:pic>
        <p:nvPicPr>
          <p:cNvPr id="4" name="Picture 3">
            <a:extLst>
              <a:ext uri="{FF2B5EF4-FFF2-40B4-BE49-F238E27FC236}">
                <a16:creationId xmlns:a16="http://schemas.microsoft.com/office/drawing/2014/main" id="{4AE25FDF-2903-0AB6-8193-E53FB8810D7D}"/>
              </a:ext>
            </a:extLst>
          </p:cNvPr>
          <p:cNvPicPr>
            <a:picLocks noChangeAspect="1"/>
          </p:cNvPicPr>
          <p:nvPr/>
        </p:nvPicPr>
        <p:blipFill>
          <a:blip r:embed="rId2"/>
          <a:stretch>
            <a:fillRect/>
          </a:stretch>
        </p:blipFill>
        <p:spPr>
          <a:xfrm>
            <a:off x="2199503" y="1357834"/>
            <a:ext cx="7290485" cy="4877881"/>
          </a:xfrm>
          <a:prstGeom prst="rect">
            <a:avLst/>
          </a:prstGeom>
        </p:spPr>
      </p:pic>
    </p:spTree>
    <p:extLst>
      <p:ext uri="{BB962C8B-B14F-4D97-AF65-F5344CB8AC3E}">
        <p14:creationId xmlns:p14="http://schemas.microsoft.com/office/powerpoint/2010/main" val="13592021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92715-A5C8-7EDB-E4D7-98238B3A6B53}"/>
              </a:ext>
            </a:extLst>
          </p:cNvPr>
          <p:cNvSpPr>
            <a:spLocks noGrp="1"/>
          </p:cNvSpPr>
          <p:nvPr>
            <p:ph type="title"/>
          </p:nvPr>
        </p:nvSpPr>
        <p:spPr>
          <a:xfrm>
            <a:off x="1800765" y="839671"/>
            <a:ext cx="7601415" cy="657457"/>
          </a:xfrm>
        </p:spPr>
        <p:txBody>
          <a:bodyPr/>
          <a:lstStyle/>
          <a:p>
            <a:r>
              <a:rPr lang="en-US" altLang="en-US" sz="3600" b="1" dirty="0">
                <a:solidFill>
                  <a:srgbClr val="3D1FF1"/>
                </a:solidFill>
                <a:latin typeface="Arial Black" panose="020B0A04020102020204" pitchFamily="34" charset="0"/>
              </a:rPr>
              <a:t>Types of cohort studies</a:t>
            </a:r>
            <a:endParaRPr lang="en-US" sz="3600" dirty="0">
              <a:solidFill>
                <a:srgbClr val="3D1FF1"/>
              </a:solidFill>
            </a:endParaRPr>
          </a:p>
        </p:txBody>
      </p:sp>
      <p:sp>
        <p:nvSpPr>
          <p:cNvPr id="3" name="Content Placeholder 2">
            <a:extLst>
              <a:ext uri="{FF2B5EF4-FFF2-40B4-BE49-F238E27FC236}">
                <a16:creationId xmlns:a16="http://schemas.microsoft.com/office/drawing/2014/main" id="{B7E670DB-5CBE-7E63-6335-50A924DC258E}"/>
              </a:ext>
            </a:extLst>
          </p:cNvPr>
          <p:cNvSpPr>
            <a:spLocks noGrp="1"/>
          </p:cNvSpPr>
          <p:nvPr>
            <p:ph idx="1"/>
          </p:nvPr>
        </p:nvSpPr>
        <p:spPr>
          <a:xfrm>
            <a:off x="825843" y="1754659"/>
            <a:ext cx="10023389" cy="4854790"/>
          </a:xfrm>
        </p:spPr>
        <p:txBody>
          <a:bodyPr/>
          <a:lstStyle/>
          <a:p>
            <a:pPr algn="just"/>
            <a:r>
              <a:rPr lang="en-US" sz="2400" b="1" dirty="0">
                <a:solidFill>
                  <a:srgbClr val="FF0000"/>
                </a:solidFill>
              </a:rPr>
              <a:t>Prospective</a:t>
            </a:r>
            <a:r>
              <a:rPr lang="en-US" sz="2400" b="1" dirty="0"/>
              <a:t> cohort studies</a:t>
            </a:r>
          </a:p>
          <a:p>
            <a:pPr algn="just"/>
            <a:r>
              <a:rPr lang="en-US" sz="2400" b="1" dirty="0">
                <a:solidFill>
                  <a:srgbClr val="FF0000"/>
                </a:solidFill>
              </a:rPr>
              <a:t>Retrospective </a:t>
            </a:r>
            <a:r>
              <a:rPr lang="en-US" sz="2400" b="1" dirty="0"/>
              <a:t>cohort studies</a:t>
            </a:r>
          </a:p>
          <a:p>
            <a:pPr algn="just"/>
            <a:r>
              <a:rPr lang="en-US" sz="2400" b="1" i="0" u="none" strike="noStrike" baseline="0" dirty="0">
                <a:latin typeface="Arial" panose="020B0604020202020204" pitchFamily="34" charset="0"/>
              </a:rPr>
              <a:t>Classification is based on the temporal relationship between the initiation of the study (sample defined) and occurrence of the outcome, i.e. outcome before initiation (retrospective)</a:t>
            </a:r>
          </a:p>
          <a:p>
            <a:pPr algn="just"/>
            <a:r>
              <a:rPr lang="en-US" sz="2400" b="1" i="0" u="none" strike="noStrike" baseline="0" dirty="0">
                <a:latin typeface="Arial" panose="020B0604020202020204" pitchFamily="34" charset="0"/>
              </a:rPr>
              <a:t>Both start by identifying subjects based upon the presence or absence of the exposure of interest, without knowing the outcome at the time their exposure status is defined.</a:t>
            </a:r>
            <a:endParaRPr lang="en-US" sz="2400" b="1" dirty="0"/>
          </a:p>
        </p:txBody>
      </p:sp>
    </p:spTree>
    <p:extLst>
      <p:ext uri="{BB962C8B-B14F-4D97-AF65-F5344CB8AC3E}">
        <p14:creationId xmlns:p14="http://schemas.microsoft.com/office/powerpoint/2010/main" val="23989018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6C73EA2-00AB-93DF-34C4-D41B4D11BDF7}"/>
              </a:ext>
            </a:extLst>
          </p:cNvPr>
          <p:cNvSpPr>
            <a:spLocks noChangeArrowheads="1"/>
          </p:cNvSpPr>
          <p:nvPr/>
        </p:nvSpPr>
        <p:spPr bwMode="auto">
          <a:xfrm>
            <a:off x="1752600" y="1600200"/>
            <a:ext cx="8382000" cy="2362200"/>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33795" name="Line 3">
            <a:extLst>
              <a:ext uri="{FF2B5EF4-FFF2-40B4-BE49-F238E27FC236}">
                <a16:creationId xmlns:a16="http://schemas.microsoft.com/office/drawing/2014/main" id="{9DD23078-B4DC-82F0-AC3F-8F09B3FC4E97}"/>
              </a:ext>
            </a:extLst>
          </p:cNvPr>
          <p:cNvSpPr>
            <a:spLocks noChangeShapeType="1"/>
          </p:cNvSpPr>
          <p:nvPr/>
        </p:nvSpPr>
        <p:spPr bwMode="auto">
          <a:xfrm>
            <a:off x="2133600" y="3140075"/>
            <a:ext cx="7924800" cy="0"/>
          </a:xfrm>
          <a:prstGeom prst="line">
            <a:avLst/>
          </a:prstGeom>
          <a:noFill/>
          <a:ln w="76200">
            <a:solidFill>
              <a:srgbClr val="FF33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6" name="Rectangle 4">
            <a:extLst>
              <a:ext uri="{FF2B5EF4-FFF2-40B4-BE49-F238E27FC236}">
                <a16:creationId xmlns:a16="http://schemas.microsoft.com/office/drawing/2014/main" id="{1E549B53-75CA-AD13-CEC7-C18C1DD5FD5B}"/>
              </a:ext>
            </a:extLst>
          </p:cNvPr>
          <p:cNvSpPr>
            <a:spLocks noChangeArrowheads="1"/>
          </p:cNvSpPr>
          <p:nvPr/>
        </p:nvSpPr>
        <p:spPr bwMode="auto">
          <a:xfrm>
            <a:off x="2008189" y="3124201"/>
            <a:ext cx="750205"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en-US" sz="2400" i="1">
                <a:solidFill>
                  <a:srgbClr val="FF3300"/>
                </a:solidFill>
                <a:latin typeface="Calibri" panose="020F0502020204030204" pitchFamily="34" charset="0"/>
              </a:rPr>
              <a:t>time</a:t>
            </a:r>
            <a:endParaRPr lang="fr-FR" altLang="en-US" sz="2400" i="1">
              <a:latin typeface="Calibri" panose="020F0502020204030204" pitchFamily="34" charset="0"/>
            </a:endParaRPr>
          </a:p>
        </p:txBody>
      </p:sp>
      <p:sp>
        <p:nvSpPr>
          <p:cNvPr id="33797" name="Rectangle 5">
            <a:extLst>
              <a:ext uri="{FF2B5EF4-FFF2-40B4-BE49-F238E27FC236}">
                <a16:creationId xmlns:a16="http://schemas.microsoft.com/office/drawing/2014/main" id="{C54146C1-92E6-337D-9818-DFB4E17EC2D5}"/>
              </a:ext>
            </a:extLst>
          </p:cNvPr>
          <p:cNvSpPr>
            <a:spLocks noChangeArrowheads="1"/>
          </p:cNvSpPr>
          <p:nvPr/>
        </p:nvSpPr>
        <p:spPr bwMode="auto">
          <a:xfrm>
            <a:off x="2667000" y="1676400"/>
            <a:ext cx="1141146"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en-US" sz="2000" dirty="0" err="1">
                <a:solidFill>
                  <a:srgbClr val="0033CC"/>
                </a:solidFill>
                <a:latin typeface="Calibri" panose="020F0502020204030204" pitchFamily="34" charset="0"/>
              </a:rPr>
              <a:t>Exposure</a:t>
            </a:r>
            <a:endParaRPr lang="fr-FR" altLang="en-US" sz="2000" dirty="0">
              <a:solidFill>
                <a:srgbClr val="0033CC"/>
              </a:solidFill>
              <a:latin typeface="Calibri" panose="020F0502020204030204" pitchFamily="34" charset="0"/>
            </a:endParaRPr>
          </a:p>
        </p:txBody>
      </p:sp>
      <p:sp>
        <p:nvSpPr>
          <p:cNvPr id="33798" name="Line 6">
            <a:extLst>
              <a:ext uri="{FF2B5EF4-FFF2-40B4-BE49-F238E27FC236}">
                <a16:creationId xmlns:a16="http://schemas.microsoft.com/office/drawing/2014/main" id="{0A2D1E50-7656-73E0-AED1-CA9D93E9556B}"/>
              </a:ext>
            </a:extLst>
          </p:cNvPr>
          <p:cNvSpPr>
            <a:spLocks noChangeShapeType="1"/>
          </p:cNvSpPr>
          <p:nvPr/>
        </p:nvSpPr>
        <p:spPr bwMode="auto">
          <a:xfrm>
            <a:off x="2971800" y="3687763"/>
            <a:ext cx="0" cy="838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type="none" w="sm" len="sm"/>
                <a:tailEnd type="stealth" w="med" len="lg"/>
              </a14:hiddenLine>
            </a:ext>
          </a:extLst>
        </p:spPr>
        <p:txBody>
          <a:bodyPr wrap="none" anchor="ctr"/>
          <a:lstStyle/>
          <a:p>
            <a:endParaRPr lang="en-US"/>
          </a:p>
        </p:txBody>
      </p:sp>
      <p:sp>
        <p:nvSpPr>
          <p:cNvPr id="33799" name="Line 7">
            <a:extLst>
              <a:ext uri="{FF2B5EF4-FFF2-40B4-BE49-F238E27FC236}">
                <a16:creationId xmlns:a16="http://schemas.microsoft.com/office/drawing/2014/main" id="{8FD84F4B-C136-9BA2-E116-5EA9F75C87B2}"/>
              </a:ext>
            </a:extLst>
          </p:cNvPr>
          <p:cNvSpPr>
            <a:spLocks noChangeShapeType="1"/>
          </p:cNvSpPr>
          <p:nvPr/>
        </p:nvSpPr>
        <p:spPr bwMode="auto">
          <a:xfrm>
            <a:off x="3330575" y="2058988"/>
            <a:ext cx="0" cy="990600"/>
          </a:xfrm>
          <a:prstGeom prst="line">
            <a:avLst/>
          </a:prstGeom>
          <a:noFill/>
          <a:ln w="57150">
            <a:solidFill>
              <a:srgbClr val="00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0" name="Line 8">
            <a:extLst>
              <a:ext uri="{FF2B5EF4-FFF2-40B4-BE49-F238E27FC236}">
                <a16:creationId xmlns:a16="http://schemas.microsoft.com/office/drawing/2014/main" id="{587AE377-F214-BA25-90A3-4F4B5B1F4116}"/>
              </a:ext>
            </a:extLst>
          </p:cNvPr>
          <p:cNvSpPr>
            <a:spLocks noChangeShapeType="1"/>
          </p:cNvSpPr>
          <p:nvPr/>
        </p:nvSpPr>
        <p:spPr bwMode="auto">
          <a:xfrm>
            <a:off x="8534400" y="2133600"/>
            <a:ext cx="0" cy="990600"/>
          </a:xfrm>
          <a:prstGeom prst="line">
            <a:avLst/>
          </a:prstGeom>
          <a:noFill/>
          <a:ln w="57150">
            <a:solidFill>
              <a:srgbClr val="00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3801" name="Group 9">
            <a:extLst>
              <a:ext uri="{FF2B5EF4-FFF2-40B4-BE49-F238E27FC236}">
                <a16:creationId xmlns:a16="http://schemas.microsoft.com/office/drawing/2014/main" id="{4ABFD915-D045-277D-5C4A-FB728A8CB831}"/>
              </a:ext>
            </a:extLst>
          </p:cNvPr>
          <p:cNvGrpSpPr>
            <a:grpSpLocks/>
          </p:cNvGrpSpPr>
          <p:nvPr/>
        </p:nvGrpSpPr>
        <p:grpSpPr bwMode="auto">
          <a:xfrm>
            <a:off x="4572000" y="1676400"/>
            <a:ext cx="1416050" cy="1373188"/>
            <a:chOff x="1920" y="1056"/>
            <a:chExt cx="892" cy="865"/>
          </a:xfrm>
        </p:grpSpPr>
        <p:sp>
          <p:nvSpPr>
            <p:cNvPr id="33808" name="Line 10">
              <a:extLst>
                <a:ext uri="{FF2B5EF4-FFF2-40B4-BE49-F238E27FC236}">
                  <a16:creationId xmlns:a16="http://schemas.microsoft.com/office/drawing/2014/main" id="{78D491B4-CDC5-8444-4125-08B08647C5DF}"/>
                </a:ext>
              </a:extLst>
            </p:cNvPr>
            <p:cNvSpPr>
              <a:spLocks noChangeShapeType="1"/>
            </p:cNvSpPr>
            <p:nvPr/>
          </p:nvSpPr>
          <p:spPr bwMode="auto">
            <a:xfrm>
              <a:off x="2448" y="1344"/>
              <a:ext cx="0" cy="57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9" name="Rectangle 11">
              <a:extLst>
                <a:ext uri="{FF2B5EF4-FFF2-40B4-BE49-F238E27FC236}">
                  <a16:creationId xmlns:a16="http://schemas.microsoft.com/office/drawing/2014/main" id="{8061D907-3579-89A6-B77E-11CF0B125970}"/>
                </a:ext>
              </a:extLst>
            </p:cNvPr>
            <p:cNvSpPr>
              <a:spLocks noChangeArrowheads="1"/>
            </p:cNvSpPr>
            <p:nvPr/>
          </p:nvSpPr>
          <p:spPr bwMode="auto">
            <a:xfrm>
              <a:off x="1920" y="1056"/>
              <a:ext cx="892" cy="25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en-US" sz="2000">
                  <a:solidFill>
                    <a:srgbClr val="0033CC"/>
                  </a:solidFill>
                  <a:latin typeface="Calibri" panose="020F0502020204030204" pitchFamily="34" charset="0"/>
                </a:rPr>
                <a:t>Study starts</a:t>
              </a:r>
            </a:p>
          </p:txBody>
        </p:sp>
      </p:grpSp>
      <p:sp>
        <p:nvSpPr>
          <p:cNvPr id="33802" name="Rectangle 12">
            <a:extLst>
              <a:ext uri="{FF2B5EF4-FFF2-40B4-BE49-F238E27FC236}">
                <a16:creationId xmlns:a16="http://schemas.microsoft.com/office/drawing/2014/main" id="{688BADAD-85AA-A3F8-F58D-C537076E7246}"/>
              </a:ext>
            </a:extLst>
          </p:cNvPr>
          <p:cNvSpPr>
            <a:spLocks noChangeArrowheads="1"/>
          </p:cNvSpPr>
          <p:nvPr/>
        </p:nvSpPr>
        <p:spPr bwMode="auto">
          <a:xfrm>
            <a:off x="7874714" y="1524000"/>
            <a:ext cx="134953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en-US" sz="2000">
                <a:solidFill>
                  <a:srgbClr val="0033CC"/>
                </a:solidFill>
                <a:latin typeface="Calibri" panose="020F0502020204030204" pitchFamily="34" charset="0"/>
              </a:rPr>
              <a:t>Outcome</a:t>
            </a:r>
          </a:p>
          <a:p>
            <a:pPr algn="ctr"/>
            <a:r>
              <a:rPr lang="fr-FR" altLang="en-US" sz="2000">
                <a:solidFill>
                  <a:srgbClr val="0033CC"/>
                </a:solidFill>
                <a:latin typeface="Calibri" panose="020F0502020204030204" pitchFamily="34" charset="0"/>
              </a:rPr>
              <a:t>occurrence</a:t>
            </a:r>
          </a:p>
        </p:txBody>
      </p:sp>
      <p:sp>
        <p:nvSpPr>
          <p:cNvPr id="33803" name="Rectangle 13">
            <a:extLst>
              <a:ext uri="{FF2B5EF4-FFF2-40B4-BE49-F238E27FC236}">
                <a16:creationId xmlns:a16="http://schemas.microsoft.com/office/drawing/2014/main" id="{5ED68D09-F47B-2DC6-B370-2237ED4DA5AD}"/>
              </a:ext>
            </a:extLst>
          </p:cNvPr>
          <p:cNvSpPr>
            <a:spLocks noGrp="1" noChangeArrowheads="1"/>
          </p:cNvSpPr>
          <p:nvPr>
            <p:ph type="title"/>
          </p:nvPr>
        </p:nvSpPr>
        <p:spPr>
          <a:xfrm>
            <a:off x="1981200" y="759417"/>
            <a:ext cx="7054312" cy="718547"/>
          </a:xfrm>
        </p:spPr>
        <p:txBody>
          <a:bodyPr>
            <a:normAutofit/>
          </a:bodyPr>
          <a:lstStyle/>
          <a:p>
            <a:pPr eaLnBrk="1" hangingPunct="1"/>
            <a:r>
              <a:rPr lang="en-US" altLang="en-US" b="1" dirty="0">
                <a:solidFill>
                  <a:srgbClr val="3D1FF1"/>
                </a:solidFill>
                <a:latin typeface="Arial Black" panose="020B0A04020102020204" pitchFamily="34" charset="0"/>
              </a:rPr>
              <a:t>Prospective cohort study</a:t>
            </a:r>
            <a:endParaRPr lang="en-GB" altLang="en-US" b="1" dirty="0">
              <a:solidFill>
                <a:srgbClr val="3D1FF1"/>
              </a:solidFill>
            </a:endParaRPr>
          </a:p>
        </p:txBody>
      </p:sp>
      <p:sp>
        <p:nvSpPr>
          <p:cNvPr id="33804" name="Rectangle 26">
            <a:extLst>
              <a:ext uri="{FF2B5EF4-FFF2-40B4-BE49-F238E27FC236}">
                <a16:creationId xmlns:a16="http://schemas.microsoft.com/office/drawing/2014/main" id="{BE6A6630-6A84-96F0-E120-8B5E21736A38}"/>
              </a:ext>
            </a:extLst>
          </p:cNvPr>
          <p:cNvSpPr>
            <a:spLocks noChangeArrowheads="1"/>
          </p:cNvSpPr>
          <p:nvPr/>
        </p:nvSpPr>
        <p:spPr bwMode="auto">
          <a:xfrm>
            <a:off x="1518834" y="4038600"/>
            <a:ext cx="4469215" cy="43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6" tIns="46034" rIns="92066" bIns="4603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CH" altLang="en-US" sz="2200" b="1" i="1" dirty="0" err="1">
                <a:solidFill>
                  <a:srgbClr val="FF0000"/>
                </a:solidFill>
                <a:latin typeface="Calibri" panose="020F0502020204030204" pitchFamily="34" charset="0"/>
              </a:rPr>
              <a:t>Selection</a:t>
            </a:r>
            <a:r>
              <a:rPr lang="fr-CH" altLang="en-US" sz="2200" b="1" i="1" dirty="0">
                <a:solidFill>
                  <a:srgbClr val="FF0000"/>
                </a:solidFill>
                <a:latin typeface="Calibri" panose="020F0502020204030204" pitchFamily="34" charset="0"/>
              </a:rPr>
              <a:t> </a:t>
            </a:r>
            <a:r>
              <a:rPr lang="fr-CH" altLang="en-US" sz="2200" b="1" i="1" dirty="0" err="1">
                <a:solidFill>
                  <a:srgbClr val="FF0000"/>
                </a:solidFill>
                <a:latin typeface="Calibri" panose="020F0502020204030204" pitchFamily="34" charset="0"/>
              </a:rPr>
              <a:t>based</a:t>
            </a:r>
            <a:r>
              <a:rPr lang="fr-CH" altLang="en-US" sz="2200" b="1" i="1" dirty="0">
                <a:solidFill>
                  <a:srgbClr val="FF0000"/>
                </a:solidFill>
                <a:latin typeface="Calibri" panose="020F0502020204030204" pitchFamily="34" charset="0"/>
              </a:rPr>
              <a:t> on </a:t>
            </a:r>
            <a:r>
              <a:rPr lang="fr-CH" altLang="en-US" sz="2200" b="1" i="1" dirty="0" err="1">
                <a:solidFill>
                  <a:srgbClr val="FF0000"/>
                </a:solidFill>
                <a:latin typeface="Calibri" panose="020F0502020204030204" pitchFamily="34" charset="0"/>
              </a:rPr>
              <a:t>exposure</a:t>
            </a:r>
            <a:endParaRPr lang="en-GB" altLang="en-US" sz="2200" b="1" i="1" dirty="0">
              <a:solidFill>
                <a:srgbClr val="FF0000"/>
              </a:solidFill>
              <a:latin typeface="Calibri" panose="020F0502020204030204" pitchFamily="34" charset="0"/>
            </a:endParaRPr>
          </a:p>
        </p:txBody>
      </p:sp>
      <p:sp>
        <p:nvSpPr>
          <p:cNvPr id="33805" name="Rectangle 27">
            <a:extLst>
              <a:ext uri="{FF2B5EF4-FFF2-40B4-BE49-F238E27FC236}">
                <a16:creationId xmlns:a16="http://schemas.microsoft.com/office/drawing/2014/main" id="{FEC4B868-031D-A6FD-C326-647296191409}"/>
              </a:ext>
            </a:extLst>
          </p:cNvPr>
          <p:cNvSpPr>
            <a:spLocks noChangeArrowheads="1"/>
          </p:cNvSpPr>
          <p:nvPr/>
        </p:nvSpPr>
        <p:spPr bwMode="auto">
          <a:xfrm>
            <a:off x="6120714" y="4089912"/>
            <a:ext cx="4868562" cy="43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6" tIns="46034" rIns="92066" bIns="4603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CH" altLang="en-US" sz="2200" b="1" i="1" dirty="0">
                <a:solidFill>
                  <a:srgbClr val="FF0000"/>
                </a:solidFill>
                <a:latin typeface="Calibri" panose="020F0502020204030204" pitchFamily="34" charset="0"/>
              </a:rPr>
              <a:t>Prospective </a:t>
            </a:r>
            <a:r>
              <a:rPr lang="fr-CH" altLang="en-US" sz="2200" b="1" i="1" dirty="0" err="1">
                <a:solidFill>
                  <a:srgbClr val="FF0000"/>
                </a:solidFill>
                <a:latin typeface="Calibri" panose="020F0502020204030204" pitchFamily="34" charset="0"/>
              </a:rPr>
              <a:t>assessment</a:t>
            </a:r>
            <a:r>
              <a:rPr lang="fr-CH" altLang="en-US" sz="2200" b="1" i="1" dirty="0">
                <a:solidFill>
                  <a:srgbClr val="FF0000"/>
                </a:solidFill>
                <a:latin typeface="Calibri" panose="020F0502020204030204" pitchFamily="34" charset="0"/>
              </a:rPr>
              <a:t> of </a:t>
            </a:r>
            <a:r>
              <a:rPr lang="fr-CH" altLang="en-US" sz="2200" b="1" i="1" dirty="0" err="1">
                <a:solidFill>
                  <a:srgbClr val="FF0000"/>
                </a:solidFill>
                <a:latin typeface="Calibri" panose="020F0502020204030204" pitchFamily="34" charset="0"/>
              </a:rPr>
              <a:t>outcome</a:t>
            </a:r>
            <a:endParaRPr lang="en-GB" altLang="en-US" sz="2200" b="1" i="1" dirty="0">
              <a:solidFill>
                <a:srgbClr val="FF0000"/>
              </a:solidFill>
              <a:latin typeface="Calibri" panose="020F0502020204030204" pitchFamily="34" charset="0"/>
            </a:endParaRPr>
          </a:p>
        </p:txBody>
      </p:sp>
      <p:pic>
        <p:nvPicPr>
          <p:cNvPr id="33806" name="Picture 15" descr="j0240719">
            <a:extLst>
              <a:ext uri="{FF2B5EF4-FFF2-40B4-BE49-F238E27FC236}">
                <a16:creationId xmlns:a16="http://schemas.microsoft.com/office/drawing/2014/main" id="{0FFD377B-ED95-CA01-2C83-E4039BABC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00200"/>
            <a:ext cx="91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6873816B-2FD4-FC76-18EC-0DFE5E8EC7D1}"/>
              </a:ext>
            </a:extLst>
          </p:cNvPr>
          <p:cNvSpPr/>
          <p:nvPr/>
        </p:nvSpPr>
        <p:spPr>
          <a:xfrm>
            <a:off x="1532772" y="4540623"/>
            <a:ext cx="8820096" cy="1371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just">
              <a:buFont typeface="Arial" pitchFamily="34" charset="0"/>
              <a:buChar char="•"/>
              <a:defRPr/>
            </a:pPr>
            <a:r>
              <a:rPr lang="en-US" b="1" i="1" dirty="0">
                <a:solidFill>
                  <a:schemeClr val="tx1"/>
                </a:solidFill>
              </a:rPr>
              <a:t>Exposure status is determined by genetics or biology or occupation (i.e., sex, presence or absence of genetic disease, </a:t>
            </a:r>
            <a:r>
              <a:rPr lang="en-US" b="1" i="1" dirty="0" err="1">
                <a:solidFill>
                  <a:schemeClr val="tx1"/>
                </a:solidFill>
              </a:rPr>
              <a:t>etc</a:t>
            </a:r>
            <a:r>
              <a:rPr lang="en-US" b="1" i="1" dirty="0">
                <a:solidFill>
                  <a:schemeClr val="tx1"/>
                </a:solidFill>
              </a:rPr>
              <a:t>) or subjects' choice (smoking, contraceptive use, sexual behavior, food consumption, etc) or urban/rural differences, SES, etc.</a:t>
            </a:r>
          </a:p>
          <a:p>
            <a:pPr algn="just">
              <a:buFont typeface="Arial" pitchFamily="34" charset="0"/>
              <a:buChar char="•"/>
              <a:defRPr/>
            </a:pPr>
            <a:r>
              <a:rPr lang="en-US" b="1" i="1" dirty="0">
                <a:solidFill>
                  <a:schemeClr val="tx1"/>
                </a:solidFill>
              </a:rPr>
              <a:t>Exposure occurred at the start of the study</a:t>
            </a:r>
          </a:p>
        </p:txBody>
      </p:sp>
      <p:sp>
        <p:nvSpPr>
          <p:cNvPr id="3" name="TextBox 2">
            <a:extLst>
              <a:ext uri="{FF2B5EF4-FFF2-40B4-BE49-F238E27FC236}">
                <a16:creationId xmlns:a16="http://schemas.microsoft.com/office/drawing/2014/main" id="{4AB95CF3-3B3E-E16D-B6C8-2D404C585100}"/>
              </a:ext>
            </a:extLst>
          </p:cNvPr>
          <p:cNvSpPr txBox="1"/>
          <p:nvPr/>
        </p:nvSpPr>
        <p:spPr>
          <a:xfrm>
            <a:off x="941522" y="6027003"/>
            <a:ext cx="9411346" cy="584775"/>
          </a:xfrm>
          <a:prstGeom prst="rect">
            <a:avLst/>
          </a:prstGeom>
          <a:noFill/>
        </p:spPr>
        <p:txBody>
          <a:bodyPr wrap="square">
            <a:spAutoFit/>
          </a:bodyPr>
          <a:lstStyle/>
          <a:p>
            <a:r>
              <a:rPr lang="en-US" sz="1600" dirty="0" err="1"/>
              <a:t>Simmelink</a:t>
            </a:r>
            <a:r>
              <a:rPr lang="en-US" sz="1600" dirty="0"/>
              <a:t> et al. Assessment of the lifetime prevalence and incidence of induced abortion and correlates among female sex workers in Mombasa, Kenya: a secondary cohort analysis. BMJ Open. 2022;12(10):e053218.</a:t>
            </a:r>
          </a:p>
        </p:txBody>
      </p:sp>
    </p:spTree>
    <p:extLst>
      <p:ext uri="{BB962C8B-B14F-4D97-AF65-F5344CB8AC3E}">
        <p14:creationId xmlns:p14="http://schemas.microsoft.com/office/powerpoint/2010/main" val="13850319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A342DD-70F9-6182-391A-8FF2AB4F19E1}"/>
              </a:ext>
            </a:extLst>
          </p:cNvPr>
          <p:cNvSpPr>
            <a:spLocks noGrp="1"/>
          </p:cNvSpPr>
          <p:nvPr>
            <p:ph type="title"/>
          </p:nvPr>
        </p:nvSpPr>
        <p:spPr>
          <a:xfrm>
            <a:off x="2686652" y="455733"/>
            <a:ext cx="5523471" cy="667266"/>
          </a:xfrm>
        </p:spPr>
        <p:txBody>
          <a:bodyPr>
            <a:normAutofit/>
          </a:bodyPr>
          <a:lstStyle/>
          <a:p>
            <a:pPr algn="ctr"/>
            <a:r>
              <a:rPr lang="en-US" altLang="en-US" sz="4000" b="1" dirty="0">
                <a:solidFill>
                  <a:srgbClr val="3D1FF1"/>
                </a:solidFill>
              </a:rPr>
              <a:t>Cohort studies</a:t>
            </a:r>
            <a:endParaRPr lang="en-US" sz="4000" dirty="0">
              <a:solidFill>
                <a:srgbClr val="3D1FF1"/>
              </a:solidFill>
            </a:endParaRPr>
          </a:p>
        </p:txBody>
      </p:sp>
      <p:sp>
        <p:nvSpPr>
          <p:cNvPr id="5" name="Content Placeholder 4">
            <a:extLst>
              <a:ext uri="{FF2B5EF4-FFF2-40B4-BE49-F238E27FC236}">
                <a16:creationId xmlns:a16="http://schemas.microsoft.com/office/drawing/2014/main" id="{7F07C9FC-CC75-EAFD-2294-C6499ABE1160}"/>
              </a:ext>
            </a:extLst>
          </p:cNvPr>
          <p:cNvSpPr>
            <a:spLocks noGrp="1"/>
          </p:cNvSpPr>
          <p:nvPr>
            <p:ph sz="half" idx="1"/>
          </p:nvPr>
        </p:nvSpPr>
        <p:spPr>
          <a:xfrm>
            <a:off x="838200" y="1235676"/>
            <a:ext cx="5181600" cy="4941287"/>
          </a:xfrm>
        </p:spPr>
        <p:txBody>
          <a:bodyPr>
            <a:normAutofit/>
          </a:bodyPr>
          <a:lstStyle/>
          <a:p>
            <a:r>
              <a:rPr lang="en-US" b="1" dirty="0">
                <a:solidFill>
                  <a:srgbClr val="FF0000"/>
                </a:solidFill>
              </a:rPr>
              <a:t>Advantages</a:t>
            </a:r>
          </a:p>
          <a:p>
            <a:pPr algn="l"/>
            <a:r>
              <a:rPr lang="en-US" sz="1800" b="1" i="0" u="none" strike="noStrike" baseline="0" dirty="0">
                <a:latin typeface="Arial" panose="020B0604020202020204" pitchFamily="34" charset="0"/>
              </a:rPr>
              <a:t>Gold standard for studying the association between risk factor and outcome</a:t>
            </a:r>
          </a:p>
          <a:p>
            <a:pPr algn="l"/>
            <a:r>
              <a:rPr lang="en-US" sz="1800" b="1" i="0" u="none" strike="noStrike" baseline="0" dirty="0">
                <a:latin typeface="Arial" panose="020B0604020202020204" pitchFamily="34" charset="0"/>
              </a:rPr>
              <a:t>Can evaluate multiple outcomes/diseases</a:t>
            </a:r>
          </a:p>
          <a:p>
            <a:pPr algn="l"/>
            <a:r>
              <a:rPr lang="en-US" sz="1800" b="1" i="0" u="none" strike="noStrike" baseline="0" dirty="0">
                <a:latin typeface="Arial" panose="020B0604020202020204" pitchFamily="34" charset="0"/>
              </a:rPr>
              <a:t>Clear time sequence (temporal relationship between exposure and outcome) strengthens the inference about cause</a:t>
            </a:r>
          </a:p>
          <a:p>
            <a:pPr algn="l"/>
            <a:r>
              <a:rPr lang="en-US" sz="1800" b="1" i="0" u="none" strike="noStrike" baseline="0" dirty="0">
                <a:latin typeface="Arial" panose="020B0604020202020204" pitchFamily="34" charset="0"/>
              </a:rPr>
              <a:t>Less bias due to prospective evaluation of exposures</a:t>
            </a:r>
          </a:p>
          <a:p>
            <a:pPr algn="l"/>
            <a:r>
              <a:rPr lang="en-US" sz="1800" b="1" i="0" u="none" strike="noStrike" baseline="0" dirty="0">
                <a:latin typeface="Arial" panose="020B0604020202020204" pitchFamily="34" charset="0"/>
              </a:rPr>
              <a:t>Efficient for rare exposures</a:t>
            </a:r>
          </a:p>
          <a:p>
            <a:pPr algn="l"/>
            <a:r>
              <a:rPr lang="en-US" sz="1800" b="1" i="0" u="none" strike="noStrike" baseline="0" dirty="0">
                <a:latin typeface="Arial" panose="020B0604020202020204" pitchFamily="34" charset="0"/>
              </a:rPr>
              <a:t>Cause-effect relationship</a:t>
            </a:r>
          </a:p>
          <a:p>
            <a:pPr algn="l"/>
            <a:r>
              <a:rPr lang="en-US" sz="1800" b="1" dirty="0">
                <a:latin typeface="Arial" panose="020B0604020202020204" pitchFamily="34" charset="0"/>
              </a:rPr>
              <a:t>Relative risk</a:t>
            </a:r>
            <a:endParaRPr lang="en-US" b="1" dirty="0"/>
          </a:p>
        </p:txBody>
      </p:sp>
      <p:sp>
        <p:nvSpPr>
          <p:cNvPr id="6" name="Content Placeholder 5">
            <a:extLst>
              <a:ext uri="{FF2B5EF4-FFF2-40B4-BE49-F238E27FC236}">
                <a16:creationId xmlns:a16="http://schemas.microsoft.com/office/drawing/2014/main" id="{47EB4A5F-1D60-1C4A-C820-79E3D70A2256}"/>
              </a:ext>
            </a:extLst>
          </p:cNvPr>
          <p:cNvSpPr>
            <a:spLocks noGrp="1"/>
          </p:cNvSpPr>
          <p:nvPr>
            <p:ph sz="half" idx="2"/>
          </p:nvPr>
        </p:nvSpPr>
        <p:spPr>
          <a:xfrm>
            <a:off x="6011562" y="1331354"/>
            <a:ext cx="5875638" cy="4351338"/>
          </a:xfrm>
        </p:spPr>
        <p:txBody>
          <a:bodyPr>
            <a:normAutofit/>
          </a:bodyPr>
          <a:lstStyle/>
          <a:p>
            <a:r>
              <a:rPr lang="en-US" b="1" dirty="0">
                <a:solidFill>
                  <a:srgbClr val="FF0000"/>
                </a:solidFill>
              </a:rPr>
              <a:t>Disadvantages</a:t>
            </a:r>
          </a:p>
          <a:p>
            <a:pPr algn="l"/>
            <a:r>
              <a:rPr lang="en-US" sz="1800" b="1" i="0" u="none" strike="noStrike" baseline="0" dirty="0"/>
              <a:t>Time-consuming and expensive</a:t>
            </a:r>
          </a:p>
          <a:p>
            <a:r>
              <a:rPr lang="en-US" sz="1800" b="1" i="0" u="none" strike="noStrike" baseline="0" dirty="0"/>
              <a:t>Financial problems: lack of funding and the high costs of record keeping</a:t>
            </a:r>
            <a:endParaRPr lang="en-US" sz="1800" b="1" dirty="0"/>
          </a:p>
          <a:p>
            <a:pPr algn="l"/>
            <a:r>
              <a:rPr lang="en-US" sz="1800" b="1" i="0" u="none" strike="noStrike" baseline="0" dirty="0"/>
              <a:t>Unsuitable for rare outcomes</a:t>
            </a:r>
          </a:p>
          <a:p>
            <a:pPr algn="l"/>
            <a:r>
              <a:rPr lang="en-US" sz="1800" b="1" i="0" u="none" strike="noStrike" baseline="0" dirty="0"/>
              <a:t>The problem of attrition: lost to follow-up</a:t>
            </a:r>
          </a:p>
          <a:p>
            <a:pPr algn="l"/>
            <a:r>
              <a:rPr lang="en-US" sz="1800" b="1" i="0" u="none" strike="noStrike" baseline="0" dirty="0"/>
              <a:t>Unexpected changes over time:</a:t>
            </a:r>
          </a:p>
          <a:p>
            <a:pPr lvl="1"/>
            <a:r>
              <a:rPr lang="en-US" sz="1800" b="1" i="0" u="none" strike="noStrike" baseline="0" dirty="0"/>
              <a:t>Changes to the environment can influence the association of disease and possible cause</a:t>
            </a:r>
          </a:p>
          <a:p>
            <a:pPr lvl="1"/>
            <a:r>
              <a:rPr lang="en-US" sz="1800" b="1" i="0" u="none" strike="noStrike" baseline="0" dirty="0"/>
              <a:t>Changes in diagnostic criteria and methods</a:t>
            </a:r>
          </a:p>
          <a:p>
            <a:pPr lvl="1"/>
            <a:r>
              <a:rPr lang="en-US" sz="1800" b="1" i="0" u="none" strike="noStrike" baseline="0" dirty="0"/>
              <a:t>Changes in staff</a:t>
            </a:r>
          </a:p>
        </p:txBody>
      </p:sp>
    </p:spTree>
    <p:extLst>
      <p:ext uri="{BB962C8B-B14F-4D97-AF65-F5344CB8AC3E}">
        <p14:creationId xmlns:p14="http://schemas.microsoft.com/office/powerpoint/2010/main" val="30932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4C8766F-324D-8FEF-4E28-83758875A332}"/>
              </a:ext>
            </a:extLst>
          </p:cNvPr>
          <p:cNvSpPr>
            <a:spLocks noChangeArrowheads="1"/>
          </p:cNvSpPr>
          <p:nvPr/>
        </p:nvSpPr>
        <p:spPr bwMode="auto">
          <a:xfrm>
            <a:off x="1828800" y="784654"/>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en-US" sz="3000" b="1" dirty="0" err="1">
                <a:solidFill>
                  <a:srgbClr val="3D1FF1"/>
                </a:solidFill>
                <a:latin typeface="Tahoma" panose="020B0604030504040204" pitchFamily="34" charset="0"/>
              </a:rPr>
              <a:t>Retrospective</a:t>
            </a:r>
            <a:r>
              <a:rPr lang="fr-FR" altLang="en-US" sz="3000" b="1" dirty="0">
                <a:solidFill>
                  <a:srgbClr val="3D1FF1"/>
                </a:solidFill>
                <a:latin typeface="Tahoma" panose="020B0604030504040204" pitchFamily="34" charset="0"/>
              </a:rPr>
              <a:t> (or </a:t>
            </a:r>
            <a:r>
              <a:rPr lang="fr-FR" altLang="en-US" sz="3000" b="1" dirty="0" err="1">
                <a:solidFill>
                  <a:srgbClr val="3D1FF1"/>
                </a:solidFill>
                <a:latin typeface="Tahoma" panose="020B0604030504040204" pitchFamily="34" charset="0"/>
              </a:rPr>
              <a:t>historical</a:t>
            </a:r>
            <a:r>
              <a:rPr lang="fr-FR" altLang="en-US" sz="3000" b="1" dirty="0">
                <a:solidFill>
                  <a:srgbClr val="3D1FF1"/>
                </a:solidFill>
                <a:latin typeface="Tahoma" panose="020B0604030504040204" pitchFamily="34" charset="0"/>
              </a:rPr>
              <a:t>) </a:t>
            </a:r>
            <a:r>
              <a:rPr lang="fr-FR" altLang="en-US" sz="3000" b="1" dirty="0" err="1">
                <a:solidFill>
                  <a:srgbClr val="3D1FF1"/>
                </a:solidFill>
                <a:latin typeface="Tahoma" panose="020B0604030504040204" pitchFamily="34" charset="0"/>
              </a:rPr>
              <a:t>cohort</a:t>
            </a:r>
            <a:r>
              <a:rPr lang="fr-FR" altLang="en-US" sz="3000" b="1" dirty="0">
                <a:solidFill>
                  <a:srgbClr val="3D1FF1"/>
                </a:solidFill>
                <a:latin typeface="Tahoma" panose="020B0604030504040204" pitchFamily="34" charset="0"/>
              </a:rPr>
              <a:t> </a:t>
            </a:r>
            <a:r>
              <a:rPr lang="fr-FR" altLang="en-US" sz="3000" b="1" dirty="0" err="1">
                <a:solidFill>
                  <a:srgbClr val="3D1FF1"/>
                </a:solidFill>
                <a:latin typeface="Tahoma" panose="020B0604030504040204" pitchFamily="34" charset="0"/>
              </a:rPr>
              <a:t>studies</a:t>
            </a:r>
            <a:endParaRPr lang="fr-FR" altLang="en-US" sz="3000" b="1" dirty="0">
              <a:solidFill>
                <a:srgbClr val="3D1FF1"/>
              </a:solidFill>
              <a:latin typeface="Tahoma" panose="020B0604030504040204" pitchFamily="34" charset="0"/>
            </a:endParaRPr>
          </a:p>
        </p:txBody>
      </p:sp>
      <p:sp>
        <p:nvSpPr>
          <p:cNvPr id="36867" name="Line 3">
            <a:extLst>
              <a:ext uri="{FF2B5EF4-FFF2-40B4-BE49-F238E27FC236}">
                <a16:creationId xmlns:a16="http://schemas.microsoft.com/office/drawing/2014/main" id="{80161C19-B35C-F373-0191-02B3F122962E}"/>
              </a:ext>
            </a:extLst>
          </p:cNvPr>
          <p:cNvSpPr>
            <a:spLocks noChangeShapeType="1"/>
          </p:cNvSpPr>
          <p:nvPr/>
        </p:nvSpPr>
        <p:spPr bwMode="auto">
          <a:xfrm>
            <a:off x="2971800" y="3687763"/>
            <a:ext cx="0" cy="838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type="none" w="sm" len="sm"/>
                <a:tailEnd type="stealth" w="med" len="lg"/>
              </a14:hiddenLine>
            </a:ext>
          </a:extLst>
        </p:spPr>
        <p:txBody>
          <a:bodyPr wrap="none" anchor="ctr"/>
          <a:lstStyle/>
          <a:p>
            <a:endParaRPr lang="en-US"/>
          </a:p>
        </p:txBody>
      </p:sp>
      <p:sp>
        <p:nvSpPr>
          <p:cNvPr id="36868" name="Rectangle 4">
            <a:extLst>
              <a:ext uri="{FF2B5EF4-FFF2-40B4-BE49-F238E27FC236}">
                <a16:creationId xmlns:a16="http://schemas.microsoft.com/office/drawing/2014/main" id="{348A6063-6549-20E1-B2C2-FBD8E8C11403}"/>
              </a:ext>
            </a:extLst>
          </p:cNvPr>
          <p:cNvSpPr>
            <a:spLocks noChangeArrowheads="1"/>
          </p:cNvSpPr>
          <p:nvPr/>
        </p:nvSpPr>
        <p:spPr bwMode="auto">
          <a:xfrm>
            <a:off x="1676400" y="1828800"/>
            <a:ext cx="8763000" cy="2362200"/>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69" name="Line 5">
            <a:extLst>
              <a:ext uri="{FF2B5EF4-FFF2-40B4-BE49-F238E27FC236}">
                <a16:creationId xmlns:a16="http://schemas.microsoft.com/office/drawing/2014/main" id="{2854C37F-6796-DC47-2085-5ABDD9F6345F}"/>
              </a:ext>
            </a:extLst>
          </p:cNvPr>
          <p:cNvSpPr>
            <a:spLocks noChangeShapeType="1"/>
          </p:cNvSpPr>
          <p:nvPr/>
        </p:nvSpPr>
        <p:spPr bwMode="auto">
          <a:xfrm>
            <a:off x="2133600" y="3611563"/>
            <a:ext cx="7924800" cy="0"/>
          </a:xfrm>
          <a:prstGeom prst="line">
            <a:avLst/>
          </a:prstGeom>
          <a:noFill/>
          <a:ln w="76200">
            <a:solidFill>
              <a:srgbClr val="FF33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0" name="Rectangle 6">
            <a:extLst>
              <a:ext uri="{FF2B5EF4-FFF2-40B4-BE49-F238E27FC236}">
                <a16:creationId xmlns:a16="http://schemas.microsoft.com/office/drawing/2014/main" id="{6D589BEA-B992-FCA2-D9CE-57C9B7AF8C50}"/>
              </a:ext>
            </a:extLst>
          </p:cNvPr>
          <p:cNvSpPr>
            <a:spLocks noChangeArrowheads="1"/>
          </p:cNvSpPr>
          <p:nvPr/>
        </p:nvSpPr>
        <p:spPr bwMode="auto">
          <a:xfrm>
            <a:off x="2667000" y="2149475"/>
            <a:ext cx="126957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en-US" sz="2000">
                <a:solidFill>
                  <a:srgbClr val="0033CC"/>
                </a:solidFill>
              </a:rPr>
              <a:t>Exposure</a:t>
            </a:r>
          </a:p>
        </p:txBody>
      </p:sp>
      <p:sp>
        <p:nvSpPr>
          <p:cNvPr id="36871" name="Line 7">
            <a:extLst>
              <a:ext uri="{FF2B5EF4-FFF2-40B4-BE49-F238E27FC236}">
                <a16:creationId xmlns:a16="http://schemas.microsoft.com/office/drawing/2014/main" id="{50638FDB-CA19-1FF0-07F7-B6D7667E772D}"/>
              </a:ext>
            </a:extLst>
          </p:cNvPr>
          <p:cNvSpPr>
            <a:spLocks noChangeShapeType="1"/>
          </p:cNvSpPr>
          <p:nvPr/>
        </p:nvSpPr>
        <p:spPr bwMode="auto">
          <a:xfrm>
            <a:off x="3330575" y="2530475"/>
            <a:ext cx="0" cy="990600"/>
          </a:xfrm>
          <a:prstGeom prst="line">
            <a:avLst/>
          </a:prstGeom>
          <a:noFill/>
          <a:ln w="57150">
            <a:solidFill>
              <a:srgbClr val="00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2" name="Line 8">
            <a:extLst>
              <a:ext uri="{FF2B5EF4-FFF2-40B4-BE49-F238E27FC236}">
                <a16:creationId xmlns:a16="http://schemas.microsoft.com/office/drawing/2014/main" id="{54EB2A2F-DB07-6784-CB20-51D95D3445B8}"/>
              </a:ext>
            </a:extLst>
          </p:cNvPr>
          <p:cNvSpPr>
            <a:spLocks noChangeShapeType="1"/>
          </p:cNvSpPr>
          <p:nvPr/>
        </p:nvSpPr>
        <p:spPr bwMode="auto">
          <a:xfrm>
            <a:off x="5486400" y="2590800"/>
            <a:ext cx="0" cy="990600"/>
          </a:xfrm>
          <a:prstGeom prst="line">
            <a:avLst/>
          </a:prstGeom>
          <a:noFill/>
          <a:ln w="57150">
            <a:solidFill>
              <a:srgbClr val="00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3" name="Rectangle 9">
            <a:extLst>
              <a:ext uri="{FF2B5EF4-FFF2-40B4-BE49-F238E27FC236}">
                <a16:creationId xmlns:a16="http://schemas.microsoft.com/office/drawing/2014/main" id="{DEE7A4FD-9D1C-AAD3-1387-494F04F1F3E2}"/>
              </a:ext>
            </a:extLst>
          </p:cNvPr>
          <p:cNvSpPr>
            <a:spLocks noChangeArrowheads="1"/>
          </p:cNvSpPr>
          <p:nvPr/>
        </p:nvSpPr>
        <p:spPr bwMode="auto">
          <a:xfrm>
            <a:off x="1981201" y="3581401"/>
            <a:ext cx="767839"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en-US" sz="2400" i="1">
                <a:solidFill>
                  <a:srgbClr val="FF3300"/>
                </a:solidFill>
              </a:rPr>
              <a:t>time</a:t>
            </a:r>
            <a:endParaRPr lang="fr-FR" altLang="en-US" sz="2400" i="1"/>
          </a:p>
        </p:txBody>
      </p:sp>
      <p:sp>
        <p:nvSpPr>
          <p:cNvPr id="36874" name="Rectangle 10">
            <a:extLst>
              <a:ext uri="{FF2B5EF4-FFF2-40B4-BE49-F238E27FC236}">
                <a16:creationId xmlns:a16="http://schemas.microsoft.com/office/drawing/2014/main" id="{AA74CB8D-7794-658B-D1BE-9DE17D0F90CF}"/>
              </a:ext>
            </a:extLst>
          </p:cNvPr>
          <p:cNvSpPr>
            <a:spLocks noChangeArrowheads="1"/>
          </p:cNvSpPr>
          <p:nvPr/>
        </p:nvSpPr>
        <p:spPr bwMode="auto">
          <a:xfrm>
            <a:off x="4774519" y="1905000"/>
            <a:ext cx="1453924"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en-US" sz="2000">
                <a:solidFill>
                  <a:srgbClr val="0033CC"/>
                </a:solidFill>
              </a:rPr>
              <a:t>Outcome</a:t>
            </a:r>
          </a:p>
          <a:p>
            <a:pPr algn="ctr"/>
            <a:r>
              <a:rPr lang="fr-FR" altLang="en-US" sz="2000">
                <a:solidFill>
                  <a:srgbClr val="0033CC"/>
                </a:solidFill>
              </a:rPr>
              <a:t>occurrence</a:t>
            </a:r>
          </a:p>
        </p:txBody>
      </p:sp>
      <p:sp>
        <p:nvSpPr>
          <p:cNvPr id="220171" name="Text Box 11">
            <a:extLst>
              <a:ext uri="{FF2B5EF4-FFF2-40B4-BE49-F238E27FC236}">
                <a16:creationId xmlns:a16="http://schemas.microsoft.com/office/drawing/2014/main" id="{AFF3A1C7-7DCA-DB52-0657-A4DE224509DA}"/>
              </a:ext>
            </a:extLst>
          </p:cNvPr>
          <p:cNvSpPr txBox="1">
            <a:spLocks noChangeArrowheads="1"/>
          </p:cNvSpPr>
          <p:nvPr/>
        </p:nvSpPr>
        <p:spPr bwMode="auto">
          <a:xfrm>
            <a:off x="6391276" y="4983163"/>
            <a:ext cx="3819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400"/>
          </a:p>
        </p:txBody>
      </p:sp>
      <p:grpSp>
        <p:nvGrpSpPr>
          <p:cNvPr id="36876" name="Group 12">
            <a:extLst>
              <a:ext uri="{FF2B5EF4-FFF2-40B4-BE49-F238E27FC236}">
                <a16:creationId xmlns:a16="http://schemas.microsoft.com/office/drawing/2014/main" id="{6CF765E3-A788-9057-AA42-83D011528D39}"/>
              </a:ext>
            </a:extLst>
          </p:cNvPr>
          <p:cNvGrpSpPr>
            <a:grpSpLocks/>
          </p:cNvGrpSpPr>
          <p:nvPr/>
        </p:nvGrpSpPr>
        <p:grpSpPr bwMode="auto">
          <a:xfrm>
            <a:off x="6629400" y="2209800"/>
            <a:ext cx="1536700" cy="1373188"/>
            <a:chOff x="1920" y="1056"/>
            <a:chExt cx="968" cy="865"/>
          </a:xfrm>
        </p:grpSpPr>
        <p:sp>
          <p:nvSpPr>
            <p:cNvPr id="36880" name="Line 13">
              <a:extLst>
                <a:ext uri="{FF2B5EF4-FFF2-40B4-BE49-F238E27FC236}">
                  <a16:creationId xmlns:a16="http://schemas.microsoft.com/office/drawing/2014/main" id="{36D2BBE4-CDD2-D7AF-D86C-C771772879D1}"/>
                </a:ext>
              </a:extLst>
            </p:cNvPr>
            <p:cNvSpPr>
              <a:spLocks noChangeShapeType="1"/>
            </p:cNvSpPr>
            <p:nvPr/>
          </p:nvSpPr>
          <p:spPr bwMode="auto">
            <a:xfrm>
              <a:off x="2448" y="1344"/>
              <a:ext cx="0" cy="57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1" name="Rectangle 14">
              <a:extLst>
                <a:ext uri="{FF2B5EF4-FFF2-40B4-BE49-F238E27FC236}">
                  <a16:creationId xmlns:a16="http://schemas.microsoft.com/office/drawing/2014/main" id="{53465691-FB29-A882-7AFB-9AC75A365F00}"/>
                </a:ext>
              </a:extLst>
            </p:cNvPr>
            <p:cNvSpPr>
              <a:spLocks noChangeArrowheads="1"/>
            </p:cNvSpPr>
            <p:nvPr/>
          </p:nvSpPr>
          <p:spPr bwMode="auto">
            <a:xfrm>
              <a:off x="1920" y="1056"/>
              <a:ext cx="968" cy="25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en-US" sz="2000">
                  <a:solidFill>
                    <a:srgbClr val="0033CC"/>
                  </a:solidFill>
                </a:rPr>
                <a:t>Study starts</a:t>
              </a:r>
            </a:p>
          </p:txBody>
        </p:sp>
      </p:grpSp>
      <p:sp>
        <p:nvSpPr>
          <p:cNvPr id="36877" name="Text Box 15">
            <a:extLst>
              <a:ext uri="{FF2B5EF4-FFF2-40B4-BE49-F238E27FC236}">
                <a16:creationId xmlns:a16="http://schemas.microsoft.com/office/drawing/2014/main" id="{115117C1-4A65-6CA9-D2FF-434C237F2FFF}"/>
              </a:ext>
            </a:extLst>
          </p:cNvPr>
          <p:cNvSpPr txBox="1">
            <a:spLocks noChangeArrowheads="1"/>
          </p:cNvSpPr>
          <p:nvPr/>
        </p:nvSpPr>
        <p:spPr bwMode="auto">
          <a:xfrm>
            <a:off x="2236763" y="4354637"/>
            <a:ext cx="822959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lgn="l">
              <a:buFont typeface="Arial" panose="020B0604020202020204" pitchFamily="34" charset="0"/>
              <a:buChar char="•"/>
            </a:pPr>
            <a:r>
              <a:rPr lang="en-US" sz="1800" b="1" i="0" u="none" strike="noStrike" baseline="0" dirty="0">
                <a:latin typeface="Arial" panose="020B0604020202020204" pitchFamily="34" charset="0"/>
              </a:rPr>
              <a:t>Both exposure and disease have occurred at the start of study</a:t>
            </a:r>
            <a:endParaRPr lang="en-US" altLang="en-US" b="1" dirty="0"/>
          </a:p>
          <a:p>
            <a:pPr>
              <a:buFontTx/>
              <a:buChar char="•"/>
            </a:pPr>
            <a:r>
              <a:rPr lang="en-US" altLang="en-US" b="1" dirty="0"/>
              <a:t>   Example: </a:t>
            </a:r>
          </a:p>
          <a:p>
            <a:pPr lvl="1">
              <a:buFontTx/>
              <a:buChar char="•"/>
            </a:pPr>
            <a:r>
              <a:rPr lang="en-US" altLang="en-US" b="1" dirty="0"/>
              <a:t> BMI and the risk of miscarriage in the subsequent pregnancy</a:t>
            </a:r>
          </a:p>
          <a:p>
            <a:pPr lvl="1">
              <a:buFontTx/>
              <a:buChar char="•"/>
            </a:pPr>
            <a:r>
              <a:rPr lang="en-US" altLang="en-US" b="1" dirty="0"/>
              <a:t> The effect of birth weight on child mortality</a:t>
            </a:r>
          </a:p>
          <a:p>
            <a:pPr lvl="1">
              <a:buFontTx/>
              <a:buChar char="•"/>
            </a:pPr>
            <a:r>
              <a:rPr lang="en-US" altLang="en-US" b="1" dirty="0">
                <a:latin typeface="Arial"/>
                <a:cs typeface="Arial"/>
              </a:rPr>
              <a:t> HIV mortality after diagnosis</a:t>
            </a:r>
          </a:p>
          <a:p>
            <a:pPr lvl="1">
              <a:buFontTx/>
              <a:buChar char="•"/>
            </a:pPr>
            <a:r>
              <a:rPr lang="en-US" altLang="en-US" b="1" dirty="0">
                <a:latin typeface="Arial"/>
                <a:cs typeface="Arial"/>
              </a:rPr>
              <a:t> Disease outbreak following a gathering</a:t>
            </a:r>
          </a:p>
        </p:txBody>
      </p:sp>
      <p:sp>
        <p:nvSpPr>
          <p:cNvPr id="36878" name="Rectangle 16">
            <a:extLst>
              <a:ext uri="{FF2B5EF4-FFF2-40B4-BE49-F238E27FC236}">
                <a16:creationId xmlns:a16="http://schemas.microsoft.com/office/drawing/2014/main" id="{E47B9020-1610-10C7-387A-4324B477C43F}"/>
              </a:ext>
            </a:extLst>
          </p:cNvPr>
          <p:cNvSpPr>
            <a:spLocks noChangeArrowheads="1"/>
          </p:cNvSpPr>
          <p:nvPr/>
        </p:nvSpPr>
        <p:spPr bwMode="auto">
          <a:xfrm>
            <a:off x="4191000" y="3886200"/>
            <a:ext cx="5562600" cy="36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4" rIns="92066" bIns="4603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CH" altLang="en-US" i="1">
                <a:solidFill>
                  <a:srgbClr val="FF0000"/>
                </a:solidFill>
              </a:rPr>
              <a:t>Retrospective assessment of exposure and outcome</a:t>
            </a:r>
            <a:endParaRPr lang="en-GB" altLang="en-US" i="1">
              <a:solidFill>
                <a:srgbClr val="FF0000"/>
              </a:solidFill>
            </a:endParaRPr>
          </a:p>
        </p:txBody>
      </p:sp>
      <p:pic>
        <p:nvPicPr>
          <p:cNvPr id="36879" name="Picture 15" descr="j0240719">
            <a:extLst>
              <a:ext uri="{FF2B5EF4-FFF2-40B4-BE49-F238E27FC236}">
                <a16:creationId xmlns:a16="http://schemas.microsoft.com/office/drawing/2014/main" id="{2CC6D642-3F13-B0EA-61E1-D386E8D19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2057400"/>
            <a:ext cx="91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EBB2AA6-CCE3-2F9E-733E-22720233B568}"/>
              </a:ext>
            </a:extLst>
          </p:cNvPr>
          <p:cNvSpPr txBox="1"/>
          <p:nvPr/>
        </p:nvSpPr>
        <p:spPr>
          <a:xfrm>
            <a:off x="1096505" y="6127092"/>
            <a:ext cx="9597326" cy="369332"/>
          </a:xfrm>
          <a:prstGeom prst="rect">
            <a:avLst/>
          </a:prstGeom>
          <a:noFill/>
        </p:spPr>
        <p:txBody>
          <a:bodyPr wrap="square">
            <a:spAutoFit/>
          </a:bodyPr>
          <a:lstStyle/>
          <a:p>
            <a:r>
              <a:rPr lang="en-US" dirty="0" err="1"/>
              <a:t>Goyaux</a:t>
            </a:r>
            <a:r>
              <a:rPr lang="en-US" dirty="0"/>
              <a:t> et al. Abortion complications in Abidjan (Ivory Coast). Contraception. 1999 Aug;60(2):107-9.</a:t>
            </a:r>
          </a:p>
        </p:txBody>
      </p:sp>
    </p:spTree>
    <p:extLst>
      <p:ext uri="{BB962C8B-B14F-4D97-AF65-F5344CB8AC3E}">
        <p14:creationId xmlns:p14="http://schemas.microsoft.com/office/powerpoint/2010/main" val="3278781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220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71"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2C75-5057-6590-4302-BD73E80EE252}"/>
              </a:ext>
            </a:extLst>
          </p:cNvPr>
          <p:cNvSpPr>
            <a:spLocks noGrp="1"/>
          </p:cNvSpPr>
          <p:nvPr>
            <p:ph type="title"/>
          </p:nvPr>
        </p:nvSpPr>
        <p:spPr>
          <a:xfrm>
            <a:off x="838200" y="597600"/>
            <a:ext cx="9232557" cy="1006475"/>
          </a:xfrm>
        </p:spPr>
        <p:txBody>
          <a:bodyPr/>
          <a:lstStyle/>
          <a:p>
            <a:pPr algn="ctr"/>
            <a:r>
              <a:rPr lang="en-US" altLang="en-US" sz="3600" b="1" dirty="0">
                <a:solidFill>
                  <a:srgbClr val="3D1FF1"/>
                </a:solidFill>
                <a:latin typeface="Arial Black" panose="020B0A04020102020204" pitchFamily="34" charset="0"/>
              </a:rPr>
              <a:t>Retrospective cohort study</a:t>
            </a:r>
            <a:endParaRPr lang="en-US" sz="3600" dirty="0">
              <a:solidFill>
                <a:srgbClr val="3D1FF1"/>
              </a:solidFill>
            </a:endParaRPr>
          </a:p>
        </p:txBody>
      </p:sp>
      <p:sp>
        <p:nvSpPr>
          <p:cNvPr id="3" name="Content Placeholder 2">
            <a:extLst>
              <a:ext uri="{FF2B5EF4-FFF2-40B4-BE49-F238E27FC236}">
                <a16:creationId xmlns:a16="http://schemas.microsoft.com/office/drawing/2014/main" id="{81007B8D-85CD-83CA-C5BE-173B5A380F83}"/>
              </a:ext>
            </a:extLst>
          </p:cNvPr>
          <p:cNvSpPr>
            <a:spLocks noGrp="1"/>
          </p:cNvSpPr>
          <p:nvPr>
            <p:ph idx="1"/>
          </p:nvPr>
        </p:nvSpPr>
        <p:spPr>
          <a:xfrm>
            <a:off x="838200" y="1371600"/>
            <a:ext cx="10584766" cy="4805363"/>
          </a:xfrm>
        </p:spPr>
        <p:txBody>
          <a:bodyPr lIns="91440" tIns="45720" rIns="91440" bIns="45720" anchor="t">
            <a:normAutofit/>
          </a:bodyPr>
          <a:lstStyle/>
          <a:p>
            <a:pPr algn="l"/>
            <a:r>
              <a:rPr lang="en-US" sz="2400" b="1" i="0" u="none" strike="noStrike" baseline="0" dirty="0">
                <a:latin typeface="Arial"/>
                <a:cs typeface="Arial"/>
              </a:rPr>
              <a:t>Data already collected for other purposes</a:t>
            </a:r>
          </a:p>
          <a:p>
            <a:pPr algn="l"/>
            <a:r>
              <a:rPr lang="en-US" sz="2400" b="1" i="0" u="none" strike="noStrike" baseline="0" dirty="0">
                <a:latin typeface="Arial"/>
                <a:cs typeface="Arial"/>
              </a:rPr>
              <a:t>The cohort is followed up retrospectively</a:t>
            </a:r>
          </a:p>
          <a:p>
            <a:pPr algn="l"/>
            <a:r>
              <a:rPr lang="en-US" sz="2400" b="1" i="0" u="none" strike="noStrike" baseline="0" dirty="0">
                <a:latin typeface="Arial"/>
                <a:cs typeface="Arial"/>
              </a:rPr>
              <a:t>It depends on the availability of previous study factor information</a:t>
            </a:r>
          </a:p>
          <a:p>
            <a:r>
              <a:rPr lang="en-US" altLang="en-US" sz="2400" b="1" i="0" u="none" strike="noStrike" baseline="0" dirty="0">
                <a:latin typeface="Arial"/>
                <a:cs typeface="Arial"/>
              </a:rPr>
              <a:t>E</a:t>
            </a:r>
            <a:r>
              <a:rPr lang="en-US" sz="2400" b="1" i="0" u="none" strike="noStrike" baseline="0" dirty="0">
                <a:latin typeface="Arial"/>
                <a:cs typeface="Arial"/>
              </a:rPr>
              <a:t>xposure is identified through records of past exposure, e.g., a drug exposure recorded in medical records.</a:t>
            </a:r>
            <a:endParaRPr lang="en-GB" altLang="en-US" sz="2400" b="1" dirty="0">
              <a:latin typeface="Arial"/>
              <a:cs typeface="Arial"/>
            </a:endParaRPr>
          </a:p>
          <a:p>
            <a:r>
              <a:rPr lang="en-US" sz="2400" b="1" i="0" u="none" strike="noStrike" baseline="0" dirty="0">
                <a:latin typeface="Arial"/>
                <a:cs typeface="Arial"/>
              </a:rPr>
              <a:t>It is more feasible for studying disease with a long </a:t>
            </a:r>
            <a:r>
              <a:rPr lang="en-US" sz="2400" b="1" dirty="0">
                <a:latin typeface="Arial"/>
                <a:cs typeface="Arial"/>
              </a:rPr>
              <a:t>latency </a:t>
            </a:r>
            <a:r>
              <a:rPr lang="en-US" sz="2400" b="1" i="0" u="none" strike="noStrike" baseline="0" dirty="0">
                <a:latin typeface="Arial"/>
                <a:cs typeface="Arial"/>
              </a:rPr>
              <a:t>period</a:t>
            </a:r>
          </a:p>
          <a:p>
            <a:pPr algn="l"/>
            <a:r>
              <a:rPr lang="en-US" sz="2400" b="1" i="0" u="none" strike="noStrike" baseline="0" dirty="0"/>
              <a:t>The study period may be many years but the time to complete the study is only as long as it takes to collate and analyze the data.</a:t>
            </a:r>
            <a:endParaRPr lang="en-US" sz="2400" b="1" dirty="0"/>
          </a:p>
        </p:txBody>
      </p:sp>
    </p:spTree>
    <p:extLst>
      <p:ext uri="{BB962C8B-B14F-4D97-AF65-F5344CB8AC3E}">
        <p14:creationId xmlns:p14="http://schemas.microsoft.com/office/powerpoint/2010/main" val="107450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4C5D-59D4-2A9B-25AF-D6DAF13517BC}"/>
              </a:ext>
            </a:extLst>
          </p:cNvPr>
          <p:cNvSpPr>
            <a:spLocks noGrp="1"/>
          </p:cNvSpPr>
          <p:nvPr>
            <p:ph type="title"/>
          </p:nvPr>
        </p:nvSpPr>
        <p:spPr>
          <a:xfrm>
            <a:off x="2947639" y="340460"/>
            <a:ext cx="5576429" cy="657457"/>
          </a:xfrm>
        </p:spPr>
        <p:txBody>
          <a:bodyPr/>
          <a:lstStyle/>
          <a:p>
            <a:r>
              <a:rPr lang="en-US" sz="4800" dirty="0">
                <a:solidFill>
                  <a:srgbClr val="3D1FF1"/>
                </a:solidFill>
              </a:rPr>
              <a:t>FINER Criteria</a:t>
            </a:r>
          </a:p>
        </p:txBody>
      </p:sp>
      <p:graphicFrame>
        <p:nvGraphicFramePr>
          <p:cNvPr id="4" name="Table 4">
            <a:extLst>
              <a:ext uri="{FF2B5EF4-FFF2-40B4-BE49-F238E27FC236}">
                <a16:creationId xmlns:a16="http://schemas.microsoft.com/office/drawing/2014/main" id="{2E5D3DDF-5432-1617-7E5E-659161BB6004}"/>
              </a:ext>
            </a:extLst>
          </p:cNvPr>
          <p:cNvGraphicFramePr>
            <a:graphicFrameLocks noGrp="1"/>
          </p:cNvGraphicFramePr>
          <p:nvPr>
            <p:ph idx="1"/>
            <p:extLst>
              <p:ext uri="{D42A27DB-BD31-4B8C-83A1-F6EECF244321}">
                <p14:modId xmlns:p14="http://schemas.microsoft.com/office/powerpoint/2010/main" val="2021737179"/>
              </p:ext>
            </p:extLst>
          </p:nvPr>
        </p:nvGraphicFramePr>
        <p:xfrm>
          <a:off x="1038386" y="1205924"/>
          <a:ext cx="9732936" cy="4693920"/>
        </p:xfrm>
        <a:graphic>
          <a:graphicData uri="http://schemas.openxmlformats.org/drawingml/2006/table">
            <a:tbl>
              <a:tblPr firstRow="1" bandRow="1">
                <a:tableStyleId>{69CF1AB2-1976-4502-BF36-3FF5EA218861}</a:tableStyleId>
              </a:tblPr>
              <a:tblGrid>
                <a:gridCol w="2882685">
                  <a:extLst>
                    <a:ext uri="{9D8B030D-6E8A-4147-A177-3AD203B41FA5}">
                      <a16:colId xmlns:a16="http://schemas.microsoft.com/office/drawing/2014/main" val="2492647814"/>
                    </a:ext>
                  </a:extLst>
                </a:gridCol>
                <a:gridCol w="6850251">
                  <a:extLst>
                    <a:ext uri="{9D8B030D-6E8A-4147-A177-3AD203B41FA5}">
                      <a16:colId xmlns:a16="http://schemas.microsoft.com/office/drawing/2014/main" val="1268447530"/>
                    </a:ext>
                  </a:extLst>
                </a:gridCol>
              </a:tblGrid>
              <a:tr h="391434">
                <a:tc>
                  <a:txBody>
                    <a:bodyPr/>
                    <a:lstStyle/>
                    <a:p>
                      <a:r>
                        <a:rPr lang="en-US" sz="2800" b="1" dirty="0">
                          <a:latin typeface="Arial" panose="020B0604020202020204" pitchFamily="34" charset="0"/>
                          <a:cs typeface="Arial" panose="020B0604020202020204" pitchFamily="34" charset="0"/>
                        </a:rPr>
                        <a:t>Criteria</a:t>
                      </a:r>
                    </a:p>
                  </a:txBody>
                  <a:tcPr/>
                </a:tc>
                <a:tc>
                  <a:txBody>
                    <a:bodyPr/>
                    <a:lstStyle/>
                    <a:p>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2554240"/>
                  </a:ext>
                </a:extLst>
              </a:tr>
              <a:tr h="896219">
                <a:tc>
                  <a:txBody>
                    <a:bodyPr/>
                    <a:lstStyle/>
                    <a:p>
                      <a:r>
                        <a:rPr lang="en-US" sz="2800" b="1" dirty="0">
                          <a:latin typeface="Arial" panose="020B0604020202020204" pitchFamily="34" charset="0"/>
                          <a:cs typeface="Arial" panose="020B0604020202020204" pitchFamily="34" charset="0"/>
                        </a:rPr>
                        <a:t>Feasible (F)</a:t>
                      </a:r>
                    </a:p>
                  </a:txBody>
                  <a:tcPr/>
                </a:tc>
                <a:tc>
                  <a:txBody>
                    <a:bodyPr/>
                    <a:lstStyle/>
                    <a:p>
                      <a:r>
                        <a:rPr lang="en-US" sz="2000" b="1" i="0" u="none" strike="noStrike" kern="1200" baseline="0" dirty="0">
                          <a:solidFill>
                            <a:schemeClr val="dk1"/>
                          </a:solidFill>
                          <a:latin typeface="+mn-lt"/>
                          <a:ea typeface="+mn-ea"/>
                          <a:cs typeface="+mn-cs"/>
                        </a:rPr>
                        <a:t>• Adequate number of subjects</a:t>
                      </a:r>
                    </a:p>
                    <a:p>
                      <a:r>
                        <a:rPr lang="en-US" sz="2000" b="1" i="0" u="none" strike="noStrike" kern="1200" baseline="0" dirty="0">
                          <a:solidFill>
                            <a:schemeClr val="dk1"/>
                          </a:solidFill>
                          <a:latin typeface="+mn-lt"/>
                          <a:ea typeface="+mn-ea"/>
                          <a:cs typeface="+mn-cs"/>
                        </a:rPr>
                        <a:t>• Adequate technical expertise</a:t>
                      </a:r>
                    </a:p>
                    <a:p>
                      <a:r>
                        <a:rPr lang="en-US" sz="2000" b="1" i="0" u="none" strike="noStrike" kern="1200" baseline="0" dirty="0">
                          <a:solidFill>
                            <a:schemeClr val="dk1"/>
                          </a:solidFill>
                          <a:latin typeface="+mn-lt"/>
                          <a:ea typeface="+mn-ea"/>
                          <a:cs typeface="+mn-cs"/>
                        </a:rPr>
                        <a:t>• Affordable in time and money</a:t>
                      </a:r>
                    </a:p>
                    <a:p>
                      <a:r>
                        <a:rPr lang="en-US" sz="2000" b="1" i="0" u="none" strike="noStrike" kern="1200" baseline="0" dirty="0">
                          <a:solidFill>
                            <a:schemeClr val="dk1"/>
                          </a:solidFill>
                          <a:latin typeface="+mn-lt"/>
                          <a:ea typeface="+mn-ea"/>
                          <a:cs typeface="+mn-cs"/>
                        </a:rPr>
                        <a:t>• Manageable in scope</a:t>
                      </a:r>
                      <a:endParaRPr lang="en-US" sz="4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83745558"/>
                  </a:ext>
                </a:extLst>
              </a:tr>
              <a:tr h="687294">
                <a:tc>
                  <a:txBody>
                    <a:bodyPr/>
                    <a:lstStyle/>
                    <a:p>
                      <a:r>
                        <a:rPr lang="en-US" sz="2800" b="1" dirty="0">
                          <a:latin typeface="Arial" panose="020B0604020202020204" pitchFamily="34" charset="0"/>
                          <a:cs typeface="Arial" panose="020B0604020202020204" pitchFamily="34" charset="0"/>
                        </a:rPr>
                        <a:t>Interesting (I)</a:t>
                      </a:r>
                    </a:p>
                  </a:txBody>
                  <a:tcPr/>
                </a:tc>
                <a:tc>
                  <a:txBody>
                    <a:bodyPr/>
                    <a:lstStyle/>
                    <a:p>
                      <a:pPr marL="285750" indent="-285750">
                        <a:buFont typeface="Arial" panose="020B0604020202020204" pitchFamily="34" charset="0"/>
                        <a:buChar char="•"/>
                      </a:pPr>
                      <a:r>
                        <a:rPr lang="en-US" sz="2000" b="1" i="0" u="none" strike="noStrike" kern="1200" baseline="0" dirty="0">
                          <a:solidFill>
                            <a:schemeClr val="dk1"/>
                          </a:solidFill>
                          <a:latin typeface="+mn-lt"/>
                          <a:ea typeface="+mn-ea"/>
                          <a:cs typeface="+mn-cs"/>
                        </a:rPr>
                        <a:t>Getting the answer engages the investigator, peers and community</a:t>
                      </a:r>
                      <a:endParaRPr lang="en-US" sz="4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3780571"/>
                  </a:ext>
                </a:extLst>
              </a:tr>
              <a:tr h="640080">
                <a:tc>
                  <a:txBody>
                    <a:bodyPr/>
                    <a:lstStyle/>
                    <a:p>
                      <a:r>
                        <a:rPr lang="en-US" sz="2800" b="1" dirty="0">
                          <a:latin typeface="Arial" panose="020B0604020202020204" pitchFamily="34" charset="0"/>
                          <a:cs typeface="Arial" panose="020B0604020202020204" pitchFamily="34" charset="0"/>
                        </a:rPr>
                        <a:t>Novel (N)</a:t>
                      </a:r>
                    </a:p>
                  </a:txBody>
                  <a:tcPr>
                    <a:lnB w="12700" cap="flat" cmpd="sng" algn="ctr">
                      <a:solidFill>
                        <a:schemeClr val="tx1"/>
                      </a:solidFill>
                      <a:prstDash val="solid"/>
                      <a:round/>
                      <a:headEnd type="none" w="med" len="med"/>
                      <a:tailEnd type="none" w="med" len="med"/>
                    </a:lnB>
                  </a:tcPr>
                </a:tc>
                <a:tc>
                  <a:txBody>
                    <a:bodyPr/>
                    <a:lstStyle/>
                    <a:p>
                      <a:r>
                        <a:rPr lang="en-US" sz="2000" b="1" i="0" u="none" strike="noStrike" kern="1200" baseline="0" dirty="0">
                          <a:solidFill>
                            <a:schemeClr val="dk1"/>
                          </a:solidFill>
                          <a:latin typeface="+mn-lt"/>
                          <a:ea typeface="+mn-ea"/>
                          <a:cs typeface="+mn-cs"/>
                        </a:rPr>
                        <a:t>• Confirms, refutes or extends previous findings</a:t>
                      </a:r>
                      <a:endParaRPr lang="en-US" sz="4000" b="1"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8009903"/>
                  </a:ext>
                </a:extLst>
              </a:tr>
              <a:tr h="431729">
                <a:tc>
                  <a:txBody>
                    <a:bodyPr/>
                    <a:lstStyle/>
                    <a:p>
                      <a:r>
                        <a:rPr lang="en-US" sz="2800" b="1" dirty="0">
                          <a:latin typeface="Arial" panose="020B0604020202020204" pitchFamily="34" charset="0"/>
                          <a:cs typeface="Arial" panose="020B0604020202020204" pitchFamily="34" charset="0"/>
                        </a:rPr>
                        <a:t>Ethical (E)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i="0" u="none" strike="noStrike" kern="1200" baseline="0" dirty="0">
                          <a:solidFill>
                            <a:schemeClr val="dk1"/>
                          </a:solidFill>
                          <a:latin typeface="+mn-lt"/>
                          <a:ea typeface="+mn-ea"/>
                          <a:cs typeface="+mn-cs"/>
                        </a:rPr>
                        <a:t>• Amenable to a study that IRB will approve</a:t>
                      </a:r>
                      <a:endParaRPr lang="en-US" sz="4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8626253"/>
                  </a:ext>
                </a:extLst>
              </a:tr>
              <a:tr h="640080">
                <a:tc>
                  <a:txBody>
                    <a:bodyPr/>
                    <a:lstStyle/>
                    <a:p>
                      <a:r>
                        <a:rPr lang="en-US" sz="2800" b="1" dirty="0">
                          <a:latin typeface="Arial" panose="020B0604020202020204" pitchFamily="34" charset="0"/>
                          <a:cs typeface="Arial" panose="020B0604020202020204" pitchFamily="34" charset="0"/>
                        </a:rPr>
                        <a:t>Relevant (R)</a:t>
                      </a:r>
                    </a:p>
                  </a:txBody>
                  <a:tcPr>
                    <a:lnT w="12700" cap="flat" cmpd="sng" algn="ctr">
                      <a:solidFill>
                        <a:schemeClr val="tx1"/>
                      </a:solidFill>
                      <a:prstDash val="solid"/>
                      <a:round/>
                      <a:headEnd type="none" w="med" len="med"/>
                      <a:tailEnd type="none" w="med" len="med"/>
                    </a:lnT>
                  </a:tcPr>
                </a:tc>
                <a:tc>
                  <a:txBody>
                    <a:bodyPr/>
                    <a:lstStyle/>
                    <a:p>
                      <a:r>
                        <a:rPr lang="en-US" sz="2000" b="1" i="0" u="none" strike="noStrike" kern="1200" baseline="0" dirty="0">
                          <a:solidFill>
                            <a:schemeClr val="dk1"/>
                          </a:solidFill>
                          <a:latin typeface="+mn-lt"/>
                          <a:ea typeface="+mn-ea"/>
                          <a:cs typeface="+mn-cs"/>
                        </a:rPr>
                        <a:t>• To scientific knowledge</a:t>
                      </a:r>
                    </a:p>
                    <a:p>
                      <a:r>
                        <a:rPr lang="en-US" sz="2000" b="1" i="0" u="none" strike="noStrike" kern="1200" baseline="0" dirty="0">
                          <a:solidFill>
                            <a:schemeClr val="dk1"/>
                          </a:solidFill>
                          <a:latin typeface="+mn-lt"/>
                          <a:ea typeface="+mn-ea"/>
                          <a:cs typeface="+mn-cs"/>
                        </a:rPr>
                        <a:t>• To clinical and health policy</a:t>
                      </a:r>
                    </a:p>
                    <a:p>
                      <a:r>
                        <a:rPr lang="en-US" sz="2000" b="1" i="0" u="none" strike="noStrike" kern="1200" baseline="0" dirty="0">
                          <a:solidFill>
                            <a:schemeClr val="dk1"/>
                          </a:solidFill>
                          <a:latin typeface="+mn-lt"/>
                          <a:ea typeface="+mn-ea"/>
                          <a:cs typeface="+mn-cs"/>
                        </a:rPr>
                        <a:t>• To future research</a:t>
                      </a:r>
                      <a:endParaRPr lang="en-US" sz="4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47642274"/>
                  </a:ext>
                </a:extLst>
              </a:tr>
            </a:tbl>
          </a:graphicData>
        </a:graphic>
      </p:graphicFrame>
      <p:sp>
        <p:nvSpPr>
          <p:cNvPr id="8" name="TextBox 7">
            <a:extLst>
              <a:ext uri="{FF2B5EF4-FFF2-40B4-BE49-F238E27FC236}">
                <a16:creationId xmlns:a16="http://schemas.microsoft.com/office/drawing/2014/main" id="{B6216754-C41E-85FA-11DC-98A7B24078EC}"/>
              </a:ext>
            </a:extLst>
          </p:cNvPr>
          <p:cNvSpPr txBox="1"/>
          <p:nvPr/>
        </p:nvSpPr>
        <p:spPr>
          <a:xfrm>
            <a:off x="910526" y="5935682"/>
            <a:ext cx="8961894" cy="646331"/>
          </a:xfrm>
          <a:prstGeom prst="rect">
            <a:avLst/>
          </a:prstGeom>
          <a:noFill/>
        </p:spPr>
        <p:txBody>
          <a:bodyPr wrap="square">
            <a:spAutoFit/>
          </a:bodyPr>
          <a:lstStyle/>
          <a:p>
            <a:r>
              <a:rPr lang="en-US" dirty="0"/>
              <a:t>Farrugia P, </a:t>
            </a:r>
            <a:r>
              <a:rPr lang="en-US" dirty="0" err="1"/>
              <a:t>Petrisor</a:t>
            </a:r>
            <a:r>
              <a:rPr lang="en-US" dirty="0"/>
              <a:t> BA, </a:t>
            </a:r>
            <a:r>
              <a:rPr lang="en-US" dirty="0" err="1"/>
              <a:t>Farrokhyar</a:t>
            </a:r>
            <a:r>
              <a:rPr lang="en-US" dirty="0"/>
              <a:t> F, Bhandari M. Practical tips for surgical research: Research questions, hypotheses and objectives. Can J Surg. 2010;53(4):278-81</a:t>
            </a:r>
          </a:p>
        </p:txBody>
      </p:sp>
    </p:spTree>
    <p:extLst>
      <p:ext uri="{BB962C8B-B14F-4D97-AF65-F5344CB8AC3E}">
        <p14:creationId xmlns:p14="http://schemas.microsoft.com/office/powerpoint/2010/main" val="8868892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7F1B-71F0-8D04-4BCF-FDD4C0BDF4FE}"/>
              </a:ext>
            </a:extLst>
          </p:cNvPr>
          <p:cNvSpPr>
            <a:spLocks noGrp="1"/>
          </p:cNvSpPr>
          <p:nvPr>
            <p:ph type="title"/>
          </p:nvPr>
        </p:nvSpPr>
        <p:spPr>
          <a:xfrm>
            <a:off x="1070675" y="991892"/>
            <a:ext cx="9839178" cy="867905"/>
          </a:xfrm>
        </p:spPr>
        <p:txBody>
          <a:bodyPr>
            <a:noAutofit/>
          </a:bodyPr>
          <a:lstStyle/>
          <a:p>
            <a:pPr algn="just"/>
            <a:r>
              <a:rPr lang="en-US" dirty="0">
                <a:latin typeface="Arial" panose="020B0604020202020204" pitchFamily="34" charset="0"/>
                <a:cs typeface="Arial" panose="020B0604020202020204" pitchFamily="34" charset="0"/>
              </a:rPr>
              <a:t>Example: Retrospective Cohort Study to Determine the Effect of BMI on the Risk of Miscarriage  in the Subsequent Pregnancy</a:t>
            </a:r>
          </a:p>
        </p:txBody>
      </p:sp>
      <p:sp>
        <p:nvSpPr>
          <p:cNvPr id="3" name="Content Placeholder 2">
            <a:extLst>
              <a:ext uri="{FF2B5EF4-FFF2-40B4-BE49-F238E27FC236}">
                <a16:creationId xmlns:a16="http://schemas.microsoft.com/office/drawing/2014/main" id="{820564E5-C000-F4B3-429E-62B194575C57}"/>
              </a:ext>
            </a:extLst>
          </p:cNvPr>
          <p:cNvSpPr>
            <a:spLocks noGrp="1"/>
          </p:cNvSpPr>
          <p:nvPr>
            <p:ph idx="1"/>
          </p:nvPr>
        </p:nvSpPr>
        <p:spPr>
          <a:xfrm>
            <a:off x="838200" y="1968285"/>
            <a:ext cx="10367076" cy="3409628"/>
          </a:xfrm>
        </p:spPr>
        <p:txBody>
          <a:bodyPr>
            <a:normAutofit/>
          </a:bodyPr>
          <a:lstStyle/>
          <a:p>
            <a:pPr algn="just"/>
            <a:r>
              <a:rPr lang="en-US" sz="2000" b="1" dirty="0">
                <a:effectLst/>
              </a:rPr>
              <a:t>A retrospective data from the recurrent miscarriage database at Sheffield Hospital, UK.</a:t>
            </a:r>
          </a:p>
          <a:p>
            <a:pPr algn="just"/>
            <a:r>
              <a:rPr lang="en-US" sz="2000" b="1" dirty="0">
                <a:effectLst/>
              </a:rPr>
              <a:t>A total of 844 pregnancies from 491 patients were included in the study</a:t>
            </a:r>
          </a:p>
          <a:p>
            <a:pPr algn="just"/>
            <a:r>
              <a:rPr lang="en-US" sz="2000" b="1" dirty="0">
                <a:effectLst/>
              </a:rPr>
              <a:t>Patients were classified into four groups: underweight (BMI&lt;19 kg/m</a:t>
            </a:r>
            <a:r>
              <a:rPr lang="en-US" sz="2000" b="1" baseline="30000" dirty="0">
                <a:effectLst/>
              </a:rPr>
              <a:t>2</a:t>
            </a:r>
            <a:r>
              <a:rPr lang="en-US" sz="2000" b="1" dirty="0">
                <a:effectLst/>
              </a:rPr>
              <a:t>), normal weight (BMI:19-24.9 kg/m</a:t>
            </a:r>
            <a:r>
              <a:rPr lang="en-US" sz="2000" b="1" baseline="30000" dirty="0">
                <a:effectLst/>
              </a:rPr>
              <a:t>2</a:t>
            </a:r>
            <a:r>
              <a:rPr lang="en-US" sz="2000" b="1" dirty="0">
                <a:effectLst/>
              </a:rPr>
              <a:t>), overweight (BMI:25-29.9 kg/m</a:t>
            </a:r>
            <a:r>
              <a:rPr lang="en-US" sz="2000" b="1" baseline="30000" dirty="0">
                <a:effectLst/>
              </a:rPr>
              <a:t>2</a:t>
            </a:r>
            <a:r>
              <a:rPr lang="en-US" sz="2000" b="1" dirty="0">
                <a:effectLst/>
              </a:rPr>
              <a:t>), and  obese (BMI≥30 kg/m</a:t>
            </a:r>
            <a:r>
              <a:rPr lang="en-US" sz="2000" b="1" baseline="30000" dirty="0">
                <a:effectLst/>
              </a:rPr>
              <a:t>2</a:t>
            </a:r>
            <a:r>
              <a:rPr lang="en-US" sz="2000" b="1" dirty="0">
                <a:effectLst/>
              </a:rPr>
              <a:t>). </a:t>
            </a:r>
          </a:p>
          <a:p>
            <a:pPr algn="just"/>
            <a:r>
              <a:rPr lang="en-US" sz="2000" b="1" dirty="0">
                <a:effectLst/>
              </a:rPr>
              <a:t>Conclusion: Compared to women with a normal BMI, obese and underweight patients had significantly higher odds of miscarriage in the subsequent pregnancy.</a:t>
            </a:r>
          </a:p>
        </p:txBody>
      </p:sp>
      <p:sp>
        <p:nvSpPr>
          <p:cNvPr id="6" name="TextBox 5">
            <a:extLst>
              <a:ext uri="{FF2B5EF4-FFF2-40B4-BE49-F238E27FC236}">
                <a16:creationId xmlns:a16="http://schemas.microsoft.com/office/drawing/2014/main" id="{5D909EB8-406C-3D74-A897-49B1A11490C2}"/>
              </a:ext>
            </a:extLst>
          </p:cNvPr>
          <p:cNvSpPr txBox="1"/>
          <p:nvPr/>
        </p:nvSpPr>
        <p:spPr>
          <a:xfrm>
            <a:off x="838200" y="5377913"/>
            <a:ext cx="10367076" cy="646331"/>
          </a:xfrm>
          <a:prstGeom prst="rect">
            <a:avLst/>
          </a:prstGeom>
          <a:noFill/>
        </p:spPr>
        <p:txBody>
          <a:bodyPr wrap="square">
            <a:spAutoFit/>
          </a:bodyPr>
          <a:lstStyle/>
          <a:p>
            <a:r>
              <a:rPr lang="en-US" dirty="0"/>
              <a:t>Zheng  et al. BMI is associated with miscarriage rate and perinatal outcomes in cycles with frozen-thawed single blastocyst transfer: a retrospective cohort study. BMC Pregnancy Childbirth. 2022 Feb 11;22(1):118. </a:t>
            </a:r>
          </a:p>
        </p:txBody>
      </p:sp>
    </p:spTree>
    <p:extLst>
      <p:ext uri="{BB962C8B-B14F-4D97-AF65-F5344CB8AC3E}">
        <p14:creationId xmlns:p14="http://schemas.microsoft.com/office/powerpoint/2010/main" val="29405680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A60C-3557-F2A2-BC55-F88F7E9A2840}"/>
              </a:ext>
            </a:extLst>
          </p:cNvPr>
          <p:cNvSpPr>
            <a:spLocks noGrp="1"/>
          </p:cNvSpPr>
          <p:nvPr>
            <p:ph type="title"/>
          </p:nvPr>
        </p:nvSpPr>
        <p:spPr>
          <a:xfrm>
            <a:off x="2947640" y="1168400"/>
            <a:ext cx="5653920" cy="657457"/>
          </a:xfrm>
        </p:spPr>
        <p:txBody>
          <a:bodyPr/>
          <a:lstStyle/>
          <a:p>
            <a:r>
              <a:rPr lang="en-US" dirty="0">
                <a:solidFill>
                  <a:srgbClr val="3D1FF1"/>
                </a:solidFill>
              </a:rPr>
              <a:t>Advantages and disadvantages</a:t>
            </a:r>
          </a:p>
        </p:txBody>
      </p:sp>
      <p:sp>
        <p:nvSpPr>
          <p:cNvPr id="3" name="Content Placeholder 2">
            <a:extLst>
              <a:ext uri="{FF2B5EF4-FFF2-40B4-BE49-F238E27FC236}">
                <a16:creationId xmlns:a16="http://schemas.microsoft.com/office/drawing/2014/main" id="{A70BFE50-3562-5570-DB80-ACC833E703AD}"/>
              </a:ext>
            </a:extLst>
          </p:cNvPr>
          <p:cNvSpPr>
            <a:spLocks noGrp="1"/>
          </p:cNvSpPr>
          <p:nvPr>
            <p:ph idx="1"/>
          </p:nvPr>
        </p:nvSpPr>
        <p:spPr>
          <a:xfrm>
            <a:off x="1828801" y="1825858"/>
            <a:ext cx="9407470" cy="3214494"/>
          </a:xfrm>
        </p:spPr>
        <p:txBody>
          <a:bodyPr/>
          <a:lstStyle/>
          <a:p>
            <a:pPr marL="0" indent="0">
              <a:buNone/>
            </a:pPr>
            <a:r>
              <a:rPr lang="en-US" sz="2000" b="1" dirty="0">
                <a:solidFill>
                  <a:srgbClr val="3D1FF1"/>
                </a:solidFill>
              </a:rPr>
              <a:t>Advantages</a:t>
            </a:r>
          </a:p>
          <a:p>
            <a:pPr>
              <a:buFont typeface="Arial" panose="020B0604020202020204" pitchFamily="34" charset="0"/>
              <a:buChar char="•"/>
            </a:pPr>
            <a:r>
              <a:rPr lang="en-US" sz="2000" b="1" dirty="0"/>
              <a:t>They are useful for rare exposures, e.g., unusual occupational exposures.</a:t>
            </a:r>
          </a:p>
          <a:p>
            <a:pPr>
              <a:buFont typeface="Arial" panose="020B0604020202020204" pitchFamily="34" charset="0"/>
              <a:buChar char="•"/>
            </a:pPr>
            <a:r>
              <a:rPr lang="en-US" sz="2000" b="1" dirty="0"/>
              <a:t>They are cheaper and faster than prospective cohort studies.</a:t>
            </a:r>
          </a:p>
          <a:p>
            <a:pPr>
              <a:buFont typeface="Arial" panose="020B0604020202020204" pitchFamily="34" charset="0"/>
              <a:buChar char="•"/>
            </a:pPr>
            <a:r>
              <a:rPr lang="en-US" sz="2000" b="1" dirty="0"/>
              <a:t>They are more efficient for diseases with a long latency period.</a:t>
            </a:r>
          </a:p>
          <a:p>
            <a:pPr marL="0" indent="0">
              <a:buNone/>
            </a:pPr>
            <a:r>
              <a:rPr lang="en-US" sz="2000" b="1" dirty="0">
                <a:solidFill>
                  <a:srgbClr val="3D1FF1"/>
                </a:solidFill>
              </a:rPr>
              <a:t>Disadvantages</a:t>
            </a:r>
          </a:p>
          <a:p>
            <a:r>
              <a:rPr lang="en-US" sz="2000" b="1" dirty="0"/>
              <a:t>Absence of data on potential confounding factors</a:t>
            </a:r>
          </a:p>
          <a:p>
            <a:r>
              <a:rPr lang="en-US" sz="2000" b="1" dirty="0"/>
              <a:t>Difficulty in defining appropriate exposure status</a:t>
            </a:r>
          </a:p>
          <a:p>
            <a:r>
              <a:rPr lang="en-US" sz="2000" b="1" dirty="0"/>
              <a:t>Data incompleteness</a:t>
            </a:r>
          </a:p>
        </p:txBody>
      </p:sp>
      <p:sp>
        <p:nvSpPr>
          <p:cNvPr id="5" name="TextBox 4">
            <a:extLst>
              <a:ext uri="{FF2B5EF4-FFF2-40B4-BE49-F238E27FC236}">
                <a16:creationId xmlns:a16="http://schemas.microsoft.com/office/drawing/2014/main" id="{0C3751D6-8BDA-8079-4127-9BC68971F261}"/>
              </a:ext>
            </a:extLst>
          </p:cNvPr>
          <p:cNvSpPr txBox="1"/>
          <p:nvPr/>
        </p:nvSpPr>
        <p:spPr>
          <a:xfrm>
            <a:off x="802038" y="5543928"/>
            <a:ext cx="8388458" cy="646331"/>
          </a:xfrm>
          <a:prstGeom prst="rect">
            <a:avLst/>
          </a:prstGeom>
          <a:noFill/>
        </p:spPr>
        <p:txBody>
          <a:bodyPr wrap="square">
            <a:spAutoFit/>
          </a:bodyPr>
          <a:lstStyle/>
          <a:p>
            <a:r>
              <a:rPr lang="en-US" b="1" i="1" dirty="0"/>
              <a:t>Retrospective cohort studies: advantages and disadvantages</a:t>
            </a:r>
          </a:p>
          <a:p>
            <a:r>
              <a:rPr lang="en-US" i="1" dirty="0"/>
              <a:t>BMJ 2014; 348 </a:t>
            </a:r>
            <a:r>
              <a:rPr lang="en-US" i="1" dirty="0" err="1"/>
              <a:t>doi</a:t>
            </a:r>
            <a:r>
              <a:rPr lang="en-US" i="1" dirty="0"/>
              <a:t>: </a:t>
            </a:r>
            <a:r>
              <a:rPr lang="en-US" i="1" dirty="0">
                <a:hlinkClick r:id="rId2">
                  <a:extLst>
                    <a:ext uri="{A12FA001-AC4F-418D-AE19-62706E023703}">
                      <ahyp:hlinkClr xmlns:ahyp="http://schemas.microsoft.com/office/drawing/2018/hyperlinkcolor" val="tx"/>
                    </a:ext>
                  </a:extLst>
                </a:hlinkClick>
              </a:rPr>
              <a:t>https://doi.org/10.1136/bmj.g1072</a:t>
            </a:r>
            <a:r>
              <a:rPr lang="en-US" i="1" dirty="0"/>
              <a:t> (Published 24 January 2014)</a:t>
            </a:r>
            <a:endParaRPr lang="en-US" dirty="0"/>
          </a:p>
        </p:txBody>
      </p:sp>
    </p:spTree>
    <p:extLst>
      <p:ext uri="{BB962C8B-B14F-4D97-AF65-F5344CB8AC3E}">
        <p14:creationId xmlns:p14="http://schemas.microsoft.com/office/powerpoint/2010/main" val="31052797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27981408-93AF-7024-C5D2-5BB42063CD69}"/>
              </a:ext>
            </a:extLst>
          </p:cNvPr>
          <p:cNvSpPr>
            <a:spLocks noGrp="1" noChangeArrowheads="1"/>
          </p:cNvSpPr>
          <p:nvPr>
            <p:ph type="title"/>
          </p:nvPr>
        </p:nvSpPr>
        <p:spPr>
          <a:xfrm>
            <a:off x="1456841" y="812370"/>
            <a:ext cx="8610600" cy="838200"/>
          </a:xfrm>
        </p:spPr>
        <p:txBody>
          <a:bodyPr>
            <a:normAutofit/>
          </a:bodyPr>
          <a:lstStyle/>
          <a:p>
            <a:pPr eaLnBrk="1" hangingPunct="1">
              <a:defRPr/>
            </a:pPr>
            <a:r>
              <a:rPr lang="en-US" sz="3400" b="1" dirty="0">
                <a:solidFill>
                  <a:srgbClr val="3D1FF1"/>
                </a:solidFill>
                <a:latin typeface="Arial Black" pitchFamily="34" charset="0"/>
              </a:rPr>
              <a:t>Experimental/intervention </a:t>
            </a:r>
            <a:r>
              <a:rPr lang="en-US" sz="3400" dirty="0">
                <a:solidFill>
                  <a:srgbClr val="3D1FF1"/>
                </a:solidFill>
                <a:latin typeface="Arial Black" pitchFamily="34" charset="0"/>
              </a:rPr>
              <a:t>s</a:t>
            </a:r>
            <a:r>
              <a:rPr lang="en-US" sz="3400" b="1" dirty="0">
                <a:solidFill>
                  <a:srgbClr val="3D1FF1"/>
                </a:solidFill>
                <a:latin typeface="Arial Black" pitchFamily="34" charset="0"/>
              </a:rPr>
              <a:t>tudies</a:t>
            </a:r>
          </a:p>
        </p:txBody>
      </p:sp>
      <p:sp>
        <p:nvSpPr>
          <p:cNvPr id="37891" name="Rectangle 3">
            <a:extLst>
              <a:ext uri="{FF2B5EF4-FFF2-40B4-BE49-F238E27FC236}">
                <a16:creationId xmlns:a16="http://schemas.microsoft.com/office/drawing/2014/main" id="{B82A31C9-ECF0-4DE3-B3BE-23CC0B76E1ED}"/>
              </a:ext>
            </a:extLst>
          </p:cNvPr>
          <p:cNvSpPr>
            <a:spLocks noGrp="1" noChangeArrowheads="1"/>
          </p:cNvSpPr>
          <p:nvPr>
            <p:ph type="body" idx="1"/>
          </p:nvPr>
        </p:nvSpPr>
        <p:spPr>
          <a:xfrm>
            <a:off x="1266092" y="1447801"/>
            <a:ext cx="9249508" cy="4678363"/>
          </a:xfrm>
        </p:spPr>
        <p:txBody>
          <a:bodyPr lIns="91440" tIns="45720" rIns="91440" bIns="45720" anchor="t">
            <a:noAutofit/>
          </a:bodyPr>
          <a:lstStyle/>
          <a:p>
            <a:pPr algn="just" eaLnBrk="1" hangingPunct="1">
              <a:buClr>
                <a:srgbClr val="0000FF"/>
              </a:buClr>
              <a:buFontTx/>
              <a:buChar char="o"/>
            </a:pPr>
            <a:r>
              <a:rPr lang="en-US" altLang="en-US" sz="2800" b="1" dirty="0">
                <a:solidFill>
                  <a:srgbClr val="FF0000"/>
                </a:solidFill>
                <a:latin typeface="Arial"/>
                <a:cs typeface="Arial"/>
              </a:rPr>
              <a:t>Investigator assigns</a:t>
            </a:r>
            <a:r>
              <a:rPr lang="en-US" altLang="en-US" sz="2800" b="1" dirty="0">
                <a:latin typeface="Arial"/>
                <a:cs typeface="Arial"/>
              </a:rPr>
              <a:t> subjects to exposure and non-exposure and makes follow-up to measure for the occurrence of a disease or course of the outcome.</a:t>
            </a:r>
          </a:p>
          <a:p>
            <a:pPr algn="just" eaLnBrk="1" hangingPunct="1">
              <a:buClr>
                <a:srgbClr val="0000FF"/>
              </a:buClr>
              <a:buFontTx/>
              <a:buChar char="o"/>
            </a:pPr>
            <a:r>
              <a:rPr lang="en-US" altLang="en-US" sz="2800" b="1" dirty="0"/>
              <a:t>It is usually </a:t>
            </a:r>
            <a:r>
              <a:rPr lang="en-US" altLang="en-US" sz="2800" b="1" dirty="0">
                <a:solidFill>
                  <a:srgbClr val="FF0000"/>
                </a:solidFill>
              </a:rPr>
              <a:t>prospective</a:t>
            </a:r>
            <a:r>
              <a:rPr lang="en-US" altLang="en-US" sz="2800" b="1" dirty="0"/>
              <a:t>.</a:t>
            </a:r>
          </a:p>
          <a:p>
            <a:pPr algn="just">
              <a:buClr>
                <a:srgbClr val="0000FF"/>
              </a:buClr>
              <a:buFontTx/>
              <a:buChar char="o"/>
            </a:pPr>
            <a:r>
              <a:rPr lang="en-US" altLang="en-US" sz="2800" b="1" dirty="0">
                <a:latin typeface="Arial"/>
                <a:cs typeface="Arial"/>
              </a:rPr>
              <a:t>Provide high-quality data (</a:t>
            </a:r>
            <a:r>
              <a:rPr lang="en-US" altLang="en-US" sz="2800" b="1" dirty="0">
                <a:solidFill>
                  <a:srgbClr val="FF0000"/>
                </a:solidFill>
                <a:latin typeface="Arial"/>
                <a:cs typeface="Arial"/>
              </a:rPr>
              <a:t>Gold standard</a:t>
            </a:r>
            <a:r>
              <a:rPr lang="en-US" altLang="en-US" sz="2800" b="1" dirty="0">
                <a:latin typeface="Arial"/>
                <a:cs typeface="Arial"/>
              </a:rPr>
              <a:t>)</a:t>
            </a:r>
          </a:p>
          <a:p>
            <a:pPr algn="just" eaLnBrk="1" hangingPunct="1">
              <a:buClr>
                <a:srgbClr val="0000FF"/>
              </a:buClr>
              <a:buFontTx/>
              <a:buChar char="o"/>
            </a:pPr>
            <a:r>
              <a:rPr lang="en-US" altLang="en-US" sz="2800" b="1" dirty="0">
                <a:latin typeface="Arial"/>
                <a:cs typeface="Arial"/>
              </a:rPr>
              <a:t>Random allocation</a:t>
            </a:r>
          </a:p>
          <a:p>
            <a:pPr lvl="1" algn="just" eaLnBrk="1" hangingPunct="1">
              <a:buClr>
                <a:srgbClr val="0000FF"/>
              </a:buClr>
              <a:buFontTx/>
              <a:buChar char="o"/>
            </a:pPr>
            <a:r>
              <a:rPr lang="en-US" altLang="en-US" sz="2800" b="1" dirty="0"/>
              <a:t>Assign </a:t>
            </a:r>
            <a:r>
              <a:rPr lang="en-US" altLang="en-US" sz="2800" b="1" dirty="0">
                <a:solidFill>
                  <a:srgbClr val="FF0000"/>
                </a:solidFill>
              </a:rPr>
              <a:t>E</a:t>
            </a:r>
            <a:r>
              <a:rPr lang="en-US" altLang="en-US" sz="2800" b="1" dirty="0"/>
              <a:t> randomly, follow for </a:t>
            </a:r>
            <a:r>
              <a:rPr lang="en-US" altLang="en-US" sz="2800" b="1" dirty="0">
                <a:solidFill>
                  <a:srgbClr val="FF0000"/>
                </a:solidFill>
              </a:rPr>
              <a:t>Outcome</a:t>
            </a:r>
          </a:p>
          <a:p>
            <a:pPr algn="just" eaLnBrk="1" hangingPunct="1">
              <a:buClr>
                <a:srgbClr val="6666FF"/>
              </a:buClr>
              <a:buFontTx/>
              <a:buNone/>
            </a:pPr>
            <a:endParaRPr lang="en-US" altLang="en-US" dirty="0"/>
          </a:p>
          <a:p>
            <a:pPr algn="just" eaLnBrk="1" hangingPunct="1"/>
            <a:endParaRPr lang="en-US"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E2B512CF-ADA2-6FF1-7A08-A73022722483}"/>
              </a:ext>
            </a:extLst>
          </p:cNvPr>
          <p:cNvSpPr>
            <a:spLocks noGrp="1"/>
          </p:cNvSpPr>
          <p:nvPr>
            <p:ph type="title"/>
          </p:nvPr>
        </p:nvSpPr>
        <p:spPr>
          <a:xfrm>
            <a:off x="1981200" y="533401"/>
            <a:ext cx="7101016" cy="792163"/>
          </a:xfrm>
        </p:spPr>
        <p:txBody>
          <a:bodyPr/>
          <a:lstStyle/>
          <a:p>
            <a:pPr eaLnBrk="1" hangingPunct="1"/>
            <a:r>
              <a:rPr lang="en-US" altLang="en-US" sz="3600" b="1" dirty="0">
                <a:solidFill>
                  <a:srgbClr val="3D1FF1"/>
                </a:solidFill>
                <a:latin typeface="+mn-lt"/>
              </a:rPr>
              <a:t>Randomized Control Trials (RCTs)</a:t>
            </a:r>
            <a:endParaRPr lang="en-US" altLang="en-US" sz="3600" dirty="0">
              <a:solidFill>
                <a:srgbClr val="3D1FF1"/>
              </a:solidFill>
              <a:latin typeface="+mn-lt"/>
            </a:endParaRPr>
          </a:p>
        </p:txBody>
      </p:sp>
      <p:sp>
        <p:nvSpPr>
          <p:cNvPr id="38915" name="Content Placeholder 2">
            <a:extLst>
              <a:ext uri="{FF2B5EF4-FFF2-40B4-BE49-F238E27FC236}">
                <a16:creationId xmlns:a16="http://schemas.microsoft.com/office/drawing/2014/main" id="{17EF6FCF-1786-B0DD-33D7-FC426830D69D}"/>
              </a:ext>
            </a:extLst>
          </p:cNvPr>
          <p:cNvSpPr>
            <a:spLocks noGrp="1"/>
          </p:cNvSpPr>
          <p:nvPr>
            <p:ph idx="1"/>
          </p:nvPr>
        </p:nvSpPr>
        <p:spPr>
          <a:xfrm>
            <a:off x="1905000" y="1371600"/>
            <a:ext cx="8229600" cy="4800600"/>
          </a:xfrm>
        </p:spPr>
        <p:txBody>
          <a:bodyPr lIns="91440" tIns="45720" rIns="91440" bIns="45720" anchor="t">
            <a:normAutofit/>
          </a:bodyPr>
          <a:lstStyle/>
          <a:p>
            <a:pPr algn="just" eaLnBrk="1" hangingPunct="1">
              <a:buClr>
                <a:srgbClr val="0000FF"/>
              </a:buClr>
              <a:buFontTx/>
              <a:buChar char="o"/>
            </a:pPr>
            <a:r>
              <a:rPr lang="en-US" altLang="en-US" b="1" dirty="0">
                <a:solidFill>
                  <a:srgbClr val="FF0000"/>
                </a:solidFill>
              </a:rPr>
              <a:t>Experimental studies </a:t>
            </a:r>
            <a:r>
              <a:rPr lang="en-US" altLang="en-US" b="1" dirty="0"/>
              <a:t>= are generally termed </a:t>
            </a:r>
            <a:r>
              <a:rPr lang="en-US" altLang="en-US" b="1" dirty="0">
                <a:solidFill>
                  <a:srgbClr val="FF0000"/>
                </a:solidFill>
              </a:rPr>
              <a:t>Randomized Controlled Trials (RCT)</a:t>
            </a:r>
          </a:p>
          <a:p>
            <a:pPr algn="l"/>
            <a:r>
              <a:rPr lang="en-US" sz="2800" b="0" i="0" u="none" strike="noStrike" baseline="0" dirty="0">
                <a:latin typeface="Times New Roman" panose="02020603050405020304" pitchFamily="18" charset="0"/>
              </a:rPr>
              <a:t>All the participants in the study are assigned to either the treatment group or the comparison group</a:t>
            </a:r>
          </a:p>
          <a:p>
            <a:pPr algn="just" eaLnBrk="1" hangingPunct="1">
              <a:buClr>
                <a:srgbClr val="0000FF"/>
              </a:buClr>
              <a:buFontTx/>
              <a:buChar char="o"/>
            </a:pPr>
            <a:r>
              <a:rPr lang="en-US" altLang="en-US" b="1" dirty="0">
                <a:solidFill>
                  <a:srgbClr val="0000FF"/>
                </a:solidFill>
                <a:latin typeface="Arial"/>
                <a:cs typeface="Arial"/>
              </a:rPr>
              <a:t>RCTs</a:t>
            </a:r>
            <a:r>
              <a:rPr lang="en-US" altLang="en-US" b="1" dirty="0">
                <a:latin typeface="Arial"/>
                <a:cs typeface="Arial"/>
              </a:rPr>
              <a:t> are studies that randomly assign individuals to an intervention group or to a control group, in order to measure the effects of the intervention</a:t>
            </a:r>
          </a:p>
          <a:p>
            <a:pPr algn="just" eaLnBrk="1" hangingPunct="1">
              <a:buClr>
                <a:srgbClr val="0000FF"/>
              </a:buClr>
              <a:buFontTx/>
              <a:buChar char="o"/>
            </a:pPr>
            <a:r>
              <a:rPr lang="en-US" altLang="en-US" b="1" dirty="0"/>
              <a:t>Randomization</a:t>
            </a:r>
          </a:p>
          <a:p>
            <a:pPr lvl="1" algn="just" eaLnBrk="1" hangingPunct="1">
              <a:buClr>
                <a:srgbClr val="0000FF"/>
              </a:buClr>
              <a:buFontTx/>
              <a:buChar char="o"/>
            </a:pPr>
            <a:r>
              <a:rPr lang="en-US" altLang="en-US" b="1" dirty="0"/>
              <a:t>Assign </a:t>
            </a:r>
            <a:r>
              <a:rPr lang="en-US" altLang="en-US" b="1" dirty="0">
                <a:solidFill>
                  <a:srgbClr val="CC0000"/>
                </a:solidFill>
              </a:rPr>
              <a:t>E</a:t>
            </a:r>
            <a:r>
              <a:rPr lang="en-US" altLang="en-US" b="1" dirty="0"/>
              <a:t> randomly, follow for </a:t>
            </a:r>
            <a:r>
              <a:rPr lang="en-US" altLang="en-US" b="1" dirty="0">
                <a:solidFill>
                  <a:srgbClr val="FF0000"/>
                </a:solidFill>
              </a:rPr>
              <a:t>D (outcome)</a:t>
            </a:r>
          </a:p>
          <a:p>
            <a:pPr eaLnBrk="1" hangingPunct="1"/>
            <a:endParaRPr lang="en-US"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4DAAFCC-30B7-5F64-3DB4-40B8FB70CE4A}"/>
              </a:ext>
            </a:extLst>
          </p:cNvPr>
          <p:cNvSpPr>
            <a:spLocks noGrp="1" noChangeArrowheads="1"/>
          </p:cNvSpPr>
          <p:nvPr>
            <p:ph type="title"/>
          </p:nvPr>
        </p:nvSpPr>
        <p:spPr>
          <a:xfrm>
            <a:off x="2961467" y="332300"/>
            <a:ext cx="6726265" cy="792162"/>
          </a:xfrm>
        </p:spPr>
        <p:txBody>
          <a:bodyPr/>
          <a:lstStyle/>
          <a:p>
            <a:pPr algn="ctr" eaLnBrk="1" hangingPunct="1"/>
            <a:r>
              <a:rPr lang="en-US" altLang="en-US" sz="3600" b="1" dirty="0">
                <a:solidFill>
                  <a:srgbClr val="3D1FF1"/>
                </a:solidFill>
              </a:rPr>
              <a:t>Structure of a RCT design</a:t>
            </a:r>
          </a:p>
        </p:txBody>
      </p:sp>
      <p:sp>
        <p:nvSpPr>
          <p:cNvPr id="40963" name="Rectangle 4">
            <a:extLst>
              <a:ext uri="{FF2B5EF4-FFF2-40B4-BE49-F238E27FC236}">
                <a16:creationId xmlns:a16="http://schemas.microsoft.com/office/drawing/2014/main" id="{1457E3DA-1E9E-7BCB-FCF7-22A8CE8AEFC4}"/>
              </a:ext>
            </a:extLst>
          </p:cNvPr>
          <p:cNvSpPr>
            <a:spLocks noChangeArrowheads="1"/>
          </p:cNvSpPr>
          <p:nvPr/>
        </p:nvSpPr>
        <p:spPr bwMode="auto">
          <a:xfrm>
            <a:off x="4648200" y="1219200"/>
            <a:ext cx="3352800" cy="838200"/>
          </a:xfrm>
          <a:prstGeom prst="rect">
            <a:avLst/>
          </a:prstGeom>
          <a:solidFill>
            <a:srgbClr val="3D1FF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chemeClr val="bg1"/>
                </a:solidFill>
              </a:rPr>
              <a:t>Identify population</a:t>
            </a:r>
          </a:p>
          <a:p>
            <a:pPr algn="ctr" eaLnBrk="1" hangingPunct="1"/>
            <a:r>
              <a:rPr lang="en-US" altLang="en-US" b="1" dirty="0">
                <a:solidFill>
                  <a:schemeClr val="bg1"/>
                </a:solidFill>
              </a:rPr>
              <a:t>of interest through suitable</a:t>
            </a:r>
          </a:p>
          <a:p>
            <a:pPr algn="ctr" eaLnBrk="1" hangingPunct="1"/>
            <a:r>
              <a:rPr lang="en-US" altLang="en-US" b="1" dirty="0">
                <a:solidFill>
                  <a:schemeClr val="bg1"/>
                </a:solidFill>
              </a:rPr>
              <a:t>sampling</a:t>
            </a:r>
          </a:p>
        </p:txBody>
      </p:sp>
      <p:sp>
        <p:nvSpPr>
          <p:cNvPr id="40964" name="Rectangle 5">
            <a:extLst>
              <a:ext uri="{FF2B5EF4-FFF2-40B4-BE49-F238E27FC236}">
                <a16:creationId xmlns:a16="http://schemas.microsoft.com/office/drawing/2014/main" id="{2584B507-0F98-5627-D5C1-E2E952D1DE50}"/>
              </a:ext>
            </a:extLst>
          </p:cNvPr>
          <p:cNvSpPr>
            <a:spLocks noChangeArrowheads="1"/>
          </p:cNvSpPr>
          <p:nvPr/>
        </p:nvSpPr>
        <p:spPr bwMode="auto">
          <a:xfrm>
            <a:off x="4953000" y="2514600"/>
            <a:ext cx="2895600" cy="533400"/>
          </a:xfrm>
          <a:prstGeom prst="rect">
            <a:avLst/>
          </a:prstGeom>
          <a:solidFill>
            <a:srgbClr val="3D1FF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chemeClr val="bg1"/>
                </a:solidFill>
              </a:rPr>
              <a:t>Baseline measurement</a:t>
            </a:r>
          </a:p>
        </p:txBody>
      </p:sp>
      <p:sp>
        <p:nvSpPr>
          <p:cNvPr id="40965" name="Rectangle 6">
            <a:extLst>
              <a:ext uri="{FF2B5EF4-FFF2-40B4-BE49-F238E27FC236}">
                <a16:creationId xmlns:a16="http://schemas.microsoft.com/office/drawing/2014/main" id="{BCC89E5C-0802-9D19-7F6B-6ED8D7BDA67E}"/>
              </a:ext>
            </a:extLst>
          </p:cNvPr>
          <p:cNvSpPr>
            <a:spLocks noChangeArrowheads="1"/>
          </p:cNvSpPr>
          <p:nvPr/>
        </p:nvSpPr>
        <p:spPr bwMode="auto">
          <a:xfrm>
            <a:off x="5105400" y="3581400"/>
            <a:ext cx="2667000" cy="533400"/>
          </a:xfrm>
          <a:prstGeom prst="rect">
            <a:avLst/>
          </a:prstGeom>
          <a:solidFill>
            <a:srgbClr val="3D1FF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chemeClr val="bg1"/>
                </a:solidFill>
              </a:rPr>
              <a:t>Random allocation</a:t>
            </a:r>
          </a:p>
        </p:txBody>
      </p:sp>
      <p:sp>
        <p:nvSpPr>
          <p:cNvPr id="40966" name="Rectangle 7">
            <a:extLst>
              <a:ext uri="{FF2B5EF4-FFF2-40B4-BE49-F238E27FC236}">
                <a16:creationId xmlns:a16="http://schemas.microsoft.com/office/drawing/2014/main" id="{25D0654B-3EB7-C673-4CD0-740F9A60CC3E}"/>
              </a:ext>
            </a:extLst>
          </p:cNvPr>
          <p:cNvSpPr>
            <a:spLocks noChangeArrowheads="1"/>
          </p:cNvSpPr>
          <p:nvPr/>
        </p:nvSpPr>
        <p:spPr bwMode="auto">
          <a:xfrm>
            <a:off x="3962400" y="4495800"/>
            <a:ext cx="2514600" cy="533400"/>
          </a:xfrm>
          <a:prstGeom prst="rect">
            <a:avLst/>
          </a:prstGeom>
          <a:solidFill>
            <a:srgbClr val="3D1FF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chemeClr val="bg1"/>
                </a:solidFill>
              </a:rPr>
              <a:t>Group A: Intervention</a:t>
            </a:r>
          </a:p>
        </p:txBody>
      </p:sp>
      <p:sp>
        <p:nvSpPr>
          <p:cNvPr id="40967" name="Rectangle 8">
            <a:extLst>
              <a:ext uri="{FF2B5EF4-FFF2-40B4-BE49-F238E27FC236}">
                <a16:creationId xmlns:a16="http://schemas.microsoft.com/office/drawing/2014/main" id="{4699055E-DFA8-D41F-CD0B-478C2609F94D}"/>
              </a:ext>
            </a:extLst>
          </p:cNvPr>
          <p:cNvSpPr>
            <a:spLocks noChangeArrowheads="1"/>
          </p:cNvSpPr>
          <p:nvPr/>
        </p:nvSpPr>
        <p:spPr bwMode="auto">
          <a:xfrm>
            <a:off x="6781800" y="4495800"/>
            <a:ext cx="2057400" cy="533400"/>
          </a:xfrm>
          <a:prstGeom prst="rect">
            <a:avLst/>
          </a:prstGeom>
          <a:solidFill>
            <a:srgbClr val="3D1FF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rPr>
              <a:t>Group B: Control</a:t>
            </a:r>
          </a:p>
        </p:txBody>
      </p:sp>
      <p:sp>
        <p:nvSpPr>
          <p:cNvPr id="40968" name="Rectangle 9">
            <a:extLst>
              <a:ext uri="{FF2B5EF4-FFF2-40B4-BE49-F238E27FC236}">
                <a16:creationId xmlns:a16="http://schemas.microsoft.com/office/drawing/2014/main" id="{0DB17457-FBAE-4A41-B419-FF98933A7586}"/>
              </a:ext>
            </a:extLst>
          </p:cNvPr>
          <p:cNvSpPr>
            <a:spLocks noChangeArrowheads="1"/>
          </p:cNvSpPr>
          <p:nvPr/>
        </p:nvSpPr>
        <p:spPr bwMode="auto">
          <a:xfrm>
            <a:off x="4191000" y="5867400"/>
            <a:ext cx="4572000" cy="381000"/>
          </a:xfrm>
          <a:prstGeom prst="rect">
            <a:avLst/>
          </a:prstGeom>
          <a:solidFill>
            <a:srgbClr val="3D1FF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chemeClr val="bg1"/>
                </a:solidFill>
              </a:rPr>
              <a:t>Outcome measurement and analysis</a:t>
            </a:r>
          </a:p>
        </p:txBody>
      </p:sp>
      <p:sp>
        <p:nvSpPr>
          <p:cNvPr id="40969" name="Line 10">
            <a:extLst>
              <a:ext uri="{FF2B5EF4-FFF2-40B4-BE49-F238E27FC236}">
                <a16:creationId xmlns:a16="http://schemas.microsoft.com/office/drawing/2014/main" id="{F7A5E4E7-4B07-0438-8A92-9BE26E8D2186}"/>
              </a:ext>
            </a:extLst>
          </p:cNvPr>
          <p:cNvSpPr>
            <a:spLocks noChangeShapeType="1"/>
          </p:cNvSpPr>
          <p:nvPr/>
        </p:nvSpPr>
        <p:spPr bwMode="auto">
          <a:xfrm>
            <a:off x="5105400" y="5029200"/>
            <a:ext cx="0" cy="838200"/>
          </a:xfrm>
          <a:prstGeom prst="line">
            <a:avLst/>
          </a:prstGeom>
          <a:noFill/>
          <a:ln w="76200" cmpd="tri">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0" name="Line 11">
            <a:extLst>
              <a:ext uri="{FF2B5EF4-FFF2-40B4-BE49-F238E27FC236}">
                <a16:creationId xmlns:a16="http://schemas.microsoft.com/office/drawing/2014/main" id="{940EC6C5-A582-475F-A5ED-3FC774DF4C2C}"/>
              </a:ext>
            </a:extLst>
          </p:cNvPr>
          <p:cNvSpPr>
            <a:spLocks noChangeShapeType="1"/>
          </p:cNvSpPr>
          <p:nvPr/>
        </p:nvSpPr>
        <p:spPr bwMode="auto">
          <a:xfrm>
            <a:off x="7772400" y="5029200"/>
            <a:ext cx="0" cy="838200"/>
          </a:xfrm>
          <a:prstGeom prst="line">
            <a:avLst/>
          </a:prstGeom>
          <a:noFill/>
          <a:ln w="76200" cmpd="tri">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1" name="Line 12">
            <a:extLst>
              <a:ext uri="{FF2B5EF4-FFF2-40B4-BE49-F238E27FC236}">
                <a16:creationId xmlns:a16="http://schemas.microsoft.com/office/drawing/2014/main" id="{BD0D582D-6212-850E-552D-44FA519A527B}"/>
              </a:ext>
            </a:extLst>
          </p:cNvPr>
          <p:cNvSpPr>
            <a:spLocks noChangeShapeType="1"/>
          </p:cNvSpPr>
          <p:nvPr/>
        </p:nvSpPr>
        <p:spPr bwMode="auto">
          <a:xfrm flipH="1">
            <a:off x="5410200" y="4114800"/>
            <a:ext cx="762000" cy="381000"/>
          </a:xfrm>
          <a:prstGeom prst="line">
            <a:avLst/>
          </a:prstGeom>
          <a:noFill/>
          <a:ln w="76200" cmpd="tri">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2" name="Line 13">
            <a:extLst>
              <a:ext uri="{FF2B5EF4-FFF2-40B4-BE49-F238E27FC236}">
                <a16:creationId xmlns:a16="http://schemas.microsoft.com/office/drawing/2014/main" id="{565C9B8E-976B-1172-374C-579EF1823627}"/>
              </a:ext>
            </a:extLst>
          </p:cNvPr>
          <p:cNvSpPr>
            <a:spLocks noChangeShapeType="1"/>
          </p:cNvSpPr>
          <p:nvPr/>
        </p:nvSpPr>
        <p:spPr bwMode="auto">
          <a:xfrm>
            <a:off x="6629400" y="4114800"/>
            <a:ext cx="914400" cy="381000"/>
          </a:xfrm>
          <a:prstGeom prst="line">
            <a:avLst/>
          </a:prstGeom>
          <a:noFill/>
          <a:ln w="76200" cmpd="tri">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3" name="Line 14">
            <a:extLst>
              <a:ext uri="{FF2B5EF4-FFF2-40B4-BE49-F238E27FC236}">
                <a16:creationId xmlns:a16="http://schemas.microsoft.com/office/drawing/2014/main" id="{2862F5A7-075A-0841-E2AE-585AB7CF1CB6}"/>
              </a:ext>
            </a:extLst>
          </p:cNvPr>
          <p:cNvSpPr>
            <a:spLocks noChangeShapeType="1"/>
          </p:cNvSpPr>
          <p:nvPr/>
        </p:nvSpPr>
        <p:spPr bwMode="auto">
          <a:xfrm>
            <a:off x="6324600" y="3048000"/>
            <a:ext cx="0" cy="533400"/>
          </a:xfrm>
          <a:prstGeom prst="line">
            <a:avLst/>
          </a:prstGeom>
          <a:noFill/>
          <a:ln w="76200" cmpd="tri">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4" name="Line 15">
            <a:extLst>
              <a:ext uri="{FF2B5EF4-FFF2-40B4-BE49-F238E27FC236}">
                <a16:creationId xmlns:a16="http://schemas.microsoft.com/office/drawing/2014/main" id="{2EF301B4-8C79-D336-7B0E-CD2E735A83C5}"/>
              </a:ext>
            </a:extLst>
          </p:cNvPr>
          <p:cNvSpPr>
            <a:spLocks noChangeShapeType="1"/>
          </p:cNvSpPr>
          <p:nvPr/>
        </p:nvSpPr>
        <p:spPr bwMode="auto">
          <a:xfrm>
            <a:off x="6324600" y="2057400"/>
            <a:ext cx="0" cy="457200"/>
          </a:xfrm>
          <a:prstGeom prst="line">
            <a:avLst/>
          </a:prstGeom>
          <a:noFill/>
          <a:ln w="76200" cmpd="tri">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5" name="Rectangle 16">
            <a:extLst>
              <a:ext uri="{FF2B5EF4-FFF2-40B4-BE49-F238E27FC236}">
                <a16:creationId xmlns:a16="http://schemas.microsoft.com/office/drawing/2014/main" id="{A9D9F13B-63F5-A4A3-DF53-1E9F08F3910E}"/>
              </a:ext>
            </a:extLst>
          </p:cNvPr>
          <p:cNvSpPr>
            <a:spLocks noChangeArrowheads="1"/>
          </p:cNvSpPr>
          <p:nvPr/>
        </p:nvSpPr>
        <p:spPr bwMode="auto">
          <a:xfrm rot="10800000">
            <a:off x="2895600" y="4419600"/>
            <a:ext cx="76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rPr>
              <a:t>START</a:t>
            </a:r>
          </a:p>
          <a:p>
            <a:pPr algn="ctr" eaLnBrk="1" hangingPunct="1"/>
            <a:r>
              <a:rPr lang="en-US" altLang="en-US" b="1">
                <a:solidFill>
                  <a:srgbClr val="3333CC"/>
                </a:solidFill>
              </a:rPr>
              <a:t>FOLLOW-UP</a:t>
            </a:r>
          </a:p>
        </p:txBody>
      </p:sp>
      <p:sp>
        <p:nvSpPr>
          <p:cNvPr id="40976" name="Line 17">
            <a:extLst>
              <a:ext uri="{FF2B5EF4-FFF2-40B4-BE49-F238E27FC236}">
                <a16:creationId xmlns:a16="http://schemas.microsoft.com/office/drawing/2014/main" id="{9A1B00CC-12F7-C03F-60B7-F120DAB8D941}"/>
              </a:ext>
            </a:extLst>
          </p:cNvPr>
          <p:cNvSpPr>
            <a:spLocks noChangeShapeType="1"/>
          </p:cNvSpPr>
          <p:nvPr/>
        </p:nvSpPr>
        <p:spPr bwMode="auto">
          <a:xfrm>
            <a:off x="3581400" y="4648200"/>
            <a:ext cx="0" cy="1295400"/>
          </a:xfrm>
          <a:prstGeom prst="line">
            <a:avLst/>
          </a:prstGeom>
          <a:noFill/>
          <a:ln w="38100" cmpd="dbl">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7" name="Rectangle 18">
            <a:extLst>
              <a:ext uri="{FF2B5EF4-FFF2-40B4-BE49-F238E27FC236}">
                <a16:creationId xmlns:a16="http://schemas.microsoft.com/office/drawing/2014/main" id="{FE2A3958-DD66-3A03-386F-A20173119495}"/>
              </a:ext>
            </a:extLst>
          </p:cNvPr>
          <p:cNvSpPr>
            <a:spLocks noChangeArrowheads="1"/>
          </p:cNvSpPr>
          <p:nvPr/>
        </p:nvSpPr>
        <p:spPr bwMode="auto">
          <a:xfrm>
            <a:off x="5715000" y="5029200"/>
            <a:ext cx="1371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Tx/>
              <a:buChar char="•"/>
            </a:pPr>
            <a:r>
              <a:rPr lang="en-US" altLang="en-US" b="1"/>
              <a:t> Loss to follow-up</a:t>
            </a:r>
          </a:p>
          <a:p>
            <a:pPr algn="ctr" eaLnBrk="1" hangingPunct="1">
              <a:buFontTx/>
              <a:buChar char="•"/>
            </a:pPr>
            <a:r>
              <a:rPr lang="en-US" altLang="en-US" b="1"/>
              <a:t> Non-participation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57E6B7E-3468-02D4-D5F7-12401FFC80C0}"/>
              </a:ext>
            </a:extLst>
          </p:cNvPr>
          <p:cNvSpPr>
            <a:spLocks noGrp="1" noChangeArrowheads="1"/>
          </p:cNvSpPr>
          <p:nvPr>
            <p:ph type="title"/>
          </p:nvPr>
        </p:nvSpPr>
        <p:spPr>
          <a:xfrm>
            <a:off x="1178391" y="771997"/>
            <a:ext cx="8725026" cy="825843"/>
          </a:xfrm>
        </p:spPr>
        <p:txBody>
          <a:bodyPr>
            <a:noAutofit/>
          </a:bodyPr>
          <a:lstStyle/>
          <a:p>
            <a:pPr eaLnBrk="1" hangingPunct="1"/>
            <a:r>
              <a:rPr lang="en-US" altLang="en-US" sz="3800" b="1" dirty="0">
                <a:solidFill>
                  <a:srgbClr val="3D1FF1"/>
                </a:solidFill>
                <a:latin typeface="+mn-lt"/>
              </a:rPr>
              <a:t>When to choose an experimental design?</a:t>
            </a:r>
          </a:p>
        </p:txBody>
      </p:sp>
      <p:sp>
        <p:nvSpPr>
          <p:cNvPr id="41987" name="Rectangle 3">
            <a:extLst>
              <a:ext uri="{FF2B5EF4-FFF2-40B4-BE49-F238E27FC236}">
                <a16:creationId xmlns:a16="http://schemas.microsoft.com/office/drawing/2014/main" id="{98719F50-FC1B-C7C7-866B-44EC8A0EC53C}"/>
              </a:ext>
            </a:extLst>
          </p:cNvPr>
          <p:cNvSpPr>
            <a:spLocks noGrp="1" noChangeArrowheads="1"/>
          </p:cNvSpPr>
          <p:nvPr>
            <p:ph type="body" idx="1"/>
          </p:nvPr>
        </p:nvSpPr>
        <p:spPr>
          <a:xfrm>
            <a:off x="1062680" y="1495169"/>
            <a:ext cx="9218141" cy="3991232"/>
          </a:xfrm>
        </p:spPr>
        <p:txBody>
          <a:bodyPr/>
          <a:lstStyle/>
          <a:p>
            <a:pPr eaLnBrk="1" hangingPunct="1">
              <a:lnSpc>
                <a:spcPct val="90000"/>
              </a:lnSpc>
            </a:pPr>
            <a:r>
              <a:rPr lang="en-US" altLang="en-US" sz="2400" b="1" dirty="0">
                <a:solidFill>
                  <a:srgbClr val="3D1FF1"/>
                </a:solidFill>
              </a:rPr>
              <a:t>When:</a:t>
            </a:r>
          </a:p>
          <a:p>
            <a:pPr lvl="1" eaLnBrk="1" hangingPunct="1">
              <a:lnSpc>
                <a:spcPct val="90000"/>
              </a:lnSpc>
            </a:pPr>
            <a:r>
              <a:rPr lang="en-US" altLang="en-US" sz="2000" b="1" dirty="0"/>
              <a:t>the research question cannot be answered by </a:t>
            </a:r>
            <a:r>
              <a:rPr lang="en-US" altLang="en-US" sz="2000" b="1" i="1" dirty="0">
                <a:solidFill>
                  <a:srgbClr val="FF0000"/>
                </a:solidFill>
              </a:rPr>
              <a:t>observational studies</a:t>
            </a:r>
            <a:r>
              <a:rPr lang="en-US" altLang="en-US" sz="2000" b="1" dirty="0">
                <a:solidFill>
                  <a:srgbClr val="FF0000"/>
                </a:solidFill>
              </a:rPr>
              <a:t> </a:t>
            </a:r>
          </a:p>
          <a:p>
            <a:pPr lvl="1" eaLnBrk="1" hangingPunct="1">
              <a:lnSpc>
                <a:spcPct val="90000"/>
              </a:lnSpc>
            </a:pPr>
            <a:r>
              <a:rPr lang="en-US" altLang="en-US" sz="2000" b="1" dirty="0"/>
              <a:t>earlier observational studies have not answered the research question </a:t>
            </a:r>
          </a:p>
          <a:p>
            <a:pPr lvl="1" eaLnBrk="1" hangingPunct="1">
              <a:lnSpc>
                <a:spcPct val="90000"/>
              </a:lnSpc>
            </a:pPr>
            <a:r>
              <a:rPr lang="en-US" altLang="en-US" sz="2000" b="1" dirty="0"/>
              <a:t>existing knowledge is not sufficient to determine clinical or public health policy </a:t>
            </a:r>
          </a:p>
          <a:p>
            <a:pPr lvl="1" eaLnBrk="1" hangingPunct="1">
              <a:lnSpc>
                <a:spcPct val="90000"/>
              </a:lnSpc>
            </a:pPr>
            <a:r>
              <a:rPr lang="en-US" altLang="en-US" sz="2000" b="1" dirty="0"/>
              <a:t>an experiment is likely to provide an important extension of this knowledge</a:t>
            </a:r>
          </a:p>
          <a:p>
            <a:pPr lvl="1" eaLnBrk="1" hangingPunct="1">
              <a:lnSpc>
                <a:spcPct val="90000"/>
              </a:lnSpc>
            </a:pPr>
            <a:r>
              <a:rPr lang="en-US" altLang="en-US" sz="2000" b="1" dirty="0"/>
              <a:t>Comparing health interventions</a:t>
            </a:r>
            <a:r>
              <a:rPr lang="en-US" altLang="en-US" sz="2000" dirty="0">
                <a:solidFill>
                  <a:srgbClr val="0000FF"/>
                </a:solidFill>
              </a:rPr>
              <a:t> </a:t>
            </a:r>
          </a:p>
        </p:txBody>
      </p:sp>
      <p:sp>
        <p:nvSpPr>
          <p:cNvPr id="2" name="TextBox 1">
            <a:extLst>
              <a:ext uri="{FF2B5EF4-FFF2-40B4-BE49-F238E27FC236}">
                <a16:creationId xmlns:a16="http://schemas.microsoft.com/office/drawing/2014/main" id="{B54DC657-2E07-6F35-3037-36FB0660DC39}"/>
              </a:ext>
            </a:extLst>
          </p:cNvPr>
          <p:cNvSpPr txBox="1"/>
          <p:nvPr/>
        </p:nvSpPr>
        <p:spPr>
          <a:xfrm>
            <a:off x="1062680" y="4627035"/>
            <a:ext cx="10372239" cy="646331"/>
          </a:xfrm>
          <a:prstGeom prst="rect">
            <a:avLst/>
          </a:prstGeom>
          <a:noFill/>
        </p:spPr>
        <p:txBody>
          <a:bodyPr wrap="square">
            <a:spAutoFit/>
          </a:bodyPr>
          <a:lstStyle/>
          <a:p>
            <a:r>
              <a:rPr lang="en-US" dirty="0" err="1"/>
              <a:t>Okonofua</a:t>
            </a:r>
            <a:r>
              <a:rPr lang="en-US" dirty="0"/>
              <a:t> et al, </a:t>
            </a:r>
            <a:r>
              <a:rPr lang="en-US" dirty="0" err="1"/>
              <a:t>Winikoff</a:t>
            </a:r>
            <a:r>
              <a:rPr lang="en-US" dirty="0"/>
              <a:t> B. Acceptability and feasibility of medical abortion with mifepristone and misoprostol in Nigeria. Int J </a:t>
            </a:r>
            <a:r>
              <a:rPr lang="en-US" dirty="0" err="1"/>
              <a:t>Gynaecol</a:t>
            </a:r>
            <a:r>
              <a:rPr lang="en-US" dirty="0"/>
              <a:t> Obstet. 2014;125(1):49-52.</a:t>
            </a:r>
          </a:p>
        </p:txBody>
      </p:sp>
      <p:sp>
        <p:nvSpPr>
          <p:cNvPr id="3" name="TextBox 2">
            <a:extLst>
              <a:ext uri="{FF2B5EF4-FFF2-40B4-BE49-F238E27FC236}">
                <a16:creationId xmlns:a16="http://schemas.microsoft.com/office/drawing/2014/main" id="{6AE65D5B-80A3-4331-D6FE-F78F73B162C6}"/>
              </a:ext>
            </a:extLst>
          </p:cNvPr>
          <p:cNvSpPr txBox="1"/>
          <p:nvPr/>
        </p:nvSpPr>
        <p:spPr>
          <a:xfrm>
            <a:off x="1062680" y="5273366"/>
            <a:ext cx="10372239" cy="923330"/>
          </a:xfrm>
          <a:prstGeom prst="rect">
            <a:avLst/>
          </a:prstGeom>
          <a:noFill/>
        </p:spPr>
        <p:txBody>
          <a:bodyPr wrap="square">
            <a:spAutoFit/>
          </a:bodyPr>
          <a:lstStyle/>
          <a:p>
            <a:r>
              <a:rPr lang="en-US" dirty="0" err="1"/>
              <a:t>Atuhairwe</a:t>
            </a:r>
            <a:r>
              <a:rPr lang="en-US" dirty="0"/>
              <a:t> et al. Comparison of the effectiveness and safety of treatment of incomplete second-trimester abortion with misoprostol provided by midwives and physicians: a </a:t>
            </a:r>
            <a:r>
              <a:rPr lang="en-US" dirty="0" err="1"/>
              <a:t>randomised</a:t>
            </a:r>
            <a:r>
              <a:rPr lang="en-US" dirty="0"/>
              <a:t>, controlled, equivalence trial in Uganda. Lancet Glob Health. 2022;10(10):e1505-e1513.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786E2BB-2AC6-00B6-6C90-1AAE791006C7}"/>
              </a:ext>
            </a:extLst>
          </p:cNvPr>
          <p:cNvSpPr>
            <a:spLocks noGrp="1" noChangeArrowheads="1"/>
          </p:cNvSpPr>
          <p:nvPr>
            <p:ph type="title"/>
          </p:nvPr>
        </p:nvSpPr>
        <p:spPr>
          <a:xfrm>
            <a:off x="1981200" y="825285"/>
            <a:ext cx="7348780" cy="774916"/>
          </a:xfrm>
        </p:spPr>
        <p:txBody>
          <a:bodyPr/>
          <a:lstStyle/>
          <a:p>
            <a:pPr eaLnBrk="1" hangingPunct="1"/>
            <a:r>
              <a:rPr lang="en-US" altLang="en-US" sz="3600" b="1" dirty="0">
                <a:solidFill>
                  <a:srgbClr val="3D1FF1"/>
                </a:solidFill>
                <a:latin typeface="+mn-lt"/>
              </a:rPr>
              <a:t>Advantages of experimental studies</a:t>
            </a:r>
          </a:p>
        </p:txBody>
      </p:sp>
      <p:sp>
        <p:nvSpPr>
          <p:cNvPr id="46083" name="Rectangle 3">
            <a:extLst>
              <a:ext uri="{FF2B5EF4-FFF2-40B4-BE49-F238E27FC236}">
                <a16:creationId xmlns:a16="http://schemas.microsoft.com/office/drawing/2014/main" id="{13593830-FA2A-ABA3-3FF3-1C43D12B343B}"/>
              </a:ext>
            </a:extLst>
          </p:cNvPr>
          <p:cNvSpPr>
            <a:spLocks noGrp="1" noChangeArrowheads="1"/>
          </p:cNvSpPr>
          <p:nvPr>
            <p:ph type="body" idx="1"/>
          </p:nvPr>
        </p:nvSpPr>
        <p:spPr>
          <a:xfrm>
            <a:off x="970671" y="1600201"/>
            <a:ext cx="10353821" cy="4525963"/>
          </a:xfrm>
        </p:spPr>
        <p:txBody>
          <a:bodyPr>
            <a:normAutofit fontScale="92500" lnSpcReduction="10000"/>
          </a:bodyPr>
          <a:lstStyle/>
          <a:p>
            <a:pPr eaLnBrk="1" hangingPunct="1">
              <a:lnSpc>
                <a:spcPct val="125000"/>
              </a:lnSpc>
            </a:pPr>
            <a:r>
              <a:rPr lang="en-US" altLang="en-US" sz="3000" b="1" dirty="0">
                <a:solidFill>
                  <a:srgbClr val="FF0000"/>
                </a:solidFill>
              </a:rPr>
              <a:t>GOLD STANDARD </a:t>
            </a:r>
            <a:r>
              <a:rPr lang="en-US" altLang="en-US" sz="3000" b="1" dirty="0">
                <a:solidFill>
                  <a:srgbClr val="0000FF"/>
                </a:solidFill>
              </a:rPr>
              <a:t>= </a:t>
            </a:r>
            <a:r>
              <a:rPr lang="en-US" altLang="en-US" sz="3000" b="1" dirty="0"/>
              <a:t>Randomized, placebo-controlled, blinded trials </a:t>
            </a:r>
          </a:p>
          <a:p>
            <a:pPr lvl="1"/>
            <a:r>
              <a:rPr lang="en-US" sz="2800" dirty="0">
                <a:latin typeface="Helvetica" panose="020B0604020202020204" pitchFamily="34" charset="0"/>
              </a:rPr>
              <a:t>S</a:t>
            </a:r>
            <a:r>
              <a:rPr lang="en-US" sz="2800" b="0" i="0" u="none" strike="noStrike" baseline="0" dirty="0">
                <a:latin typeface="Helvetica" panose="020B0604020202020204" pitchFamily="34" charset="0"/>
              </a:rPr>
              <a:t>tudy groups are comparable in regard to confounders, environmental exposures and important prognostic factors</a:t>
            </a:r>
          </a:p>
          <a:p>
            <a:pPr lvl="1"/>
            <a:r>
              <a:rPr lang="en-US" sz="2800" b="0" i="0" u="none" strike="noStrike" baseline="0" dirty="0">
                <a:latin typeface="Helvetica" panose="020B0604020202020204" pitchFamily="34" charset="0"/>
              </a:rPr>
              <a:t>Each subject has an equal chance to be assigned to a treatment or control group</a:t>
            </a:r>
          </a:p>
          <a:p>
            <a:pPr eaLnBrk="1" hangingPunct="1">
              <a:lnSpc>
                <a:spcPct val="125000"/>
              </a:lnSpc>
            </a:pPr>
            <a:r>
              <a:rPr lang="en-US" altLang="en-US" sz="3000" b="1" dirty="0"/>
              <a:t>The ability to assign exposure/intervention/treatment</a:t>
            </a:r>
          </a:p>
          <a:p>
            <a:pPr eaLnBrk="1" hangingPunct="1">
              <a:lnSpc>
                <a:spcPct val="125000"/>
              </a:lnSpc>
            </a:pPr>
            <a:r>
              <a:rPr lang="en-US" altLang="en-US" sz="3000" b="1" dirty="0"/>
              <a:t>The ability to control confounding by randomization</a:t>
            </a:r>
          </a:p>
          <a:p>
            <a:pPr eaLnBrk="1" hangingPunct="1">
              <a:lnSpc>
                <a:spcPct val="125000"/>
              </a:lnSpc>
            </a:pPr>
            <a:r>
              <a:rPr lang="en-US" altLang="en-US" sz="3000" b="1" dirty="0"/>
              <a:t>Findings can be replicated</a:t>
            </a:r>
            <a:r>
              <a:rPr lang="en-US" altLang="en-US" sz="3000" b="1" dirty="0">
                <a:solidFill>
                  <a:srgbClr val="0000FF"/>
                </a:solidFill>
              </a:rPr>
              <a:t> =</a:t>
            </a:r>
            <a:r>
              <a:rPr lang="en-US" altLang="en-US" sz="3000" b="1" dirty="0"/>
              <a:t> </a:t>
            </a:r>
            <a:r>
              <a:rPr lang="en-US" altLang="en-US" sz="3000" b="1" dirty="0">
                <a:solidFill>
                  <a:srgbClr val="FF0000"/>
                </a:solidFill>
              </a:rPr>
              <a:t>Generalizability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A53E264-F18B-AD16-C585-F42D6EC8EE33}"/>
              </a:ext>
            </a:extLst>
          </p:cNvPr>
          <p:cNvSpPr>
            <a:spLocks noGrp="1" noChangeArrowheads="1"/>
          </p:cNvSpPr>
          <p:nvPr>
            <p:ph type="title"/>
          </p:nvPr>
        </p:nvSpPr>
        <p:spPr>
          <a:xfrm>
            <a:off x="1905000" y="685800"/>
            <a:ext cx="8229600" cy="762000"/>
          </a:xfrm>
        </p:spPr>
        <p:txBody>
          <a:bodyPr/>
          <a:lstStyle/>
          <a:p>
            <a:pPr eaLnBrk="1" hangingPunct="1"/>
            <a:r>
              <a:rPr lang="en-US" altLang="en-US" sz="3600" b="1" dirty="0">
                <a:solidFill>
                  <a:srgbClr val="3D1FF1"/>
                </a:solidFill>
                <a:latin typeface="+mn-lt"/>
              </a:rPr>
              <a:t>Problems of experimental studies</a:t>
            </a:r>
          </a:p>
        </p:txBody>
      </p:sp>
      <p:sp>
        <p:nvSpPr>
          <p:cNvPr id="47107" name="Rectangle 3">
            <a:extLst>
              <a:ext uri="{FF2B5EF4-FFF2-40B4-BE49-F238E27FC236}">
                <a16:creationId xmlns:a16="http://schemas.microsoft.com/office/drawing/2014/main" id="{F2F442C2-41BD-2A0C-4929-54B9508784CD}"/>
              </a:ext>
            </a:extLst>
          </p:cNvPr>
          <p:cNvSpPr>
            <a:spLocks noGrp="1" noChangeArrowheads="1"/>
          </p:cNvSpPr>
          <p:nvPr>
            <p:ph type="body" idx="1"/>
          </p:nvPr>
        </p:nvSpPr>
        <p:spPr>
          <a:xfrm>
            <a:off x="1077097" y="1388076"/>
            <a:ext cx="9260272" cy="4811246"/>
          </a:xfrm>
        </p:spPr>
        <p:txBody>
          <a:bodyPr/>
          <a:lstStyle/>
          <a:p>
            <a:pPr eaLnBrk="1" hangingPunct="1"/>
            <a:r>
              <a:rPr lang="en-US" altLang="en-US" sz="2000" b="1" dirty="0"/>
              <a:t>More difficult to design and conduct</a:t>
            </a:r>
          </a:p>
          <a:p>
            <a:pPr eaLnBrk="1" hangingPunct="1"/>
            <a:r>
              <a:rPr lang="en-US" altLang="en-US" sz="2000" b="1" dirty="0"/>
              <a:t>Not good at measuring long-term outcomes</a:t>
            </a:r>
          </a:p>
          <a:p>
            <a:pPr eaLnBrk="1" hangingPunct="1"/>
            <a:r>
              <a:rPr lang="en-US" altLang="en-US" sz="2000" b="1" dirty="0"/>
              <a:t>Ethical issues: Humans are not experimental animals that could be manipulated</a:t>
            </a:r>
            <a:endParaRPr lang="en-US" altLang="en-US" sz="2000" b="1" dirty="0">
              <a:solidFill>
                <a:srgbClr val="0000FF"/>
              </a:solidFill>
            </a:endParaRPr>
          </a:p>
          <a:p>
            <a:pPr lvl="1" eaLnBrk="1" hangingPunct="1"/>
            <a:r>
              <a:rPr lang="en-US" altLang="en-US" sz="2000" b="1" dirty="0">
                <a:solidFill>
                  <a:srgbClr val="FF0000"/>
                </a:solidFill>
              </a:rPr>
              <a:t>Withholding: Beneficial exposure</a:t>
            </a:r>
          </a:p>
          <a:p>
            <a:pPr lvl="1" eaLnBrk="1" hangingPunct="1"/>
            <a:r>
              <a:rPr lang="en-US" altLang="en-US" sz="2000" b="1" dirty="0">
                <a:solidFill>
                  <a:srgbClr val="FF0000"/>
                </a:solidFill>
              </a:rPr>
              <a:t>Exposing: Harmful exposure </a:t>
            </a:r>
          </a:p>
          <a:p>
            <a:pPr eaLnBrk="1" hangingPunct="1"/>
            <a:r>
              <a:rPr lang="en-US" altLang="en-US" sz="2000" b="1" dirty="0"/>
              <a:t>Feasibility</a:t>
            </a:r>
          </a:p>
          <a:p>
            <a:pPr lvl="1" eaLnBrk="1" hangingPunct="1"/>
            <a:r>
              <a:rPr lang="en-US" altLang="en-US" sz="2000" b="1" dirty="0">
                <a:solidFill>
                  <a:srgbClr val="FF0000"/>
                </a:solidFill>
              </a:rPr>
              <a:t>Very large sample size required </a:t>
            </a:r>
            <a:r>
              <a:rPr lang="en-US" sz="2000" b="1" i="0" u="none" strike="noStrike" baseline="0" dirty="0"/>
              <a:t>to measure the effects of rare events (adverse or beneficial outcomes)</a:t>
            </a:r>
          </a:p>
          <a:p>
            <a:r>
              <a:rPr lang="en-US" altLang="en-US" sz="2000" b="1" dirty="0"/>
              <a:t>Cost</a:t>
            </a:r>
          </a:p>
          <a:p>
            <a:r>
              <a:rPr lang="en-US" altLang="en-US" sz="2000" b="1" dirty="0"/>
              <a:t>Loss to follow-up</a:t>
            </a:r>
          </a:p>
          <a:p>
            <a:r>
              <a:rPr lang="en-US" altLang="en-US" sz="2000" b="1" dirty="0"/>
              <a:t>Low compliance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F229917-4918-5A34-0D17-7471FBD150A3}"/>
              </a:ext>
            </a:extLst>
          </p:cNvPr>
          <p:cNvSpPr>
            <a:spLocks noGrp="1"/>
          </p:cNvSpPr>
          <p:nvPr>
            <p:ph type="title"/>
          </p:nvPr>
        </p:nvSpPr>
        <p:spPr>
          <a:xfrm>
            <a:off x="2198177" y="552735"/>
            <a:ext cx="3257227" cy="590266"/>
          </a:xfrm>
        </p:spPr>
        <p:txBody>
          <a:bodyPr/>
          <a:lstStyle/>
          <a:p>
            <a:r>
              <a:rPr lang="en-US" altLang="en-US" sz="3200" b="1" dirty="0">
                <a:solidFill>
                  <a:srgbClr val="0000FF"/>
                </a:solidFill>
              </a:rPr>
              <a:t>Sampling</a:t>
            </a:r>
          </a:p>
        </p:txBody>
      </p:sp>
      <p:sp>
        <p:nvSpPr>
          <p:cNvPr id="53251" name="Rectangle 3">
            <a:extLst>
              <a:ext uri="{FF2B5EF4-FFF2-40B4-BE49-F238E27FC236}">
                <a16:creationId xmlns:a16="http://schemas.microsoft.com/office/drawing/2014/main" id="{A5EA18ED-9325-9956-2A92-7388A82FDDEB}"/>
              </a:ext>
            </a:extLst>
          </p:cNvPr>
          <p:cNvSpPr>
            <a:spLocks noGrp="1"/>
          </p:cNvSpPr>
          <p:nvPr>
            <p:ph type="body" idx="1"/>
          </p:nvPr>
        </p:nvSpPr>
        <p:spPr>
          <a:xfrm>
            <a:off x="661182" y="1143001"/>
            <a:ext cx="9549618" cy="4983163"/>
          </a:xfrm>
        </p:spPr>
        <p:txBody>
          <a:bodyPr lIns="91440" tIns="45720" rIns="91440" bIns="45720" anchor="t">
            <a:noAutofit/>
          </a:bodyPr>
          <a:lstStyle/>
          <a:p>
            <a:pPr algn="just"/>
            <a:r>
              <a:rPr lang="en-US" altLang="en-US" sz="2400" b="1" dirty="0">
                <a:latin typeface="Arial"/>
                <a:cs typeface="Arial"/>
              </a:rPr>
              <a:t>Describe the study population and how they are selected</a:t>
            </a:r>
          </a:p>
          <a:p>
            <a:pPr lvl="1" algn="just"/>
            <a:r>
              <a:rPr lang="en-US" b="1" i="0" u="none" strike="noStrike" baseline="0" dirty="0"/>
              <a:t>Sampling addresses the questions “Who or what is in your study? Where are you getting your data or content?” Typically, discussions of sampling center around </a:t>
            </a:r>
            <a:r>
              <a:rPr lang="en-US" b="1" i="1" u="none" strike="noStrike" baseline="0" dirty="0"/>
              <a:t>who </a:t>
            </a:r>
            <a:r>
              <a:rPr lang="en-US" b="1" i="0" u="none" strike="noStrike" baseline="0" dirty="0"/>
              <a:t>is in your study—the subjects, respondents, participants,</a:t>
            </a:r>
            <a:endParaRPr lang="en-US" altLang="en-US" b="1" dirty="0"/>
          </a:p>
          <a:p>
            <a:pPr algn="just"/>
            <a:r>
              <a:rPr lang="en-US" sz="2400" b="1" i="0" u="none" strike="noStrike" baseline="0" dirty="0">
                <a:latin typeface="Arial"/>
                <a:cs typeface="Arial"/>
              </a:rPr>
              <a:t>A population is a group of elements about which you might later make claims.</a:t>
            </a:r>
            <a:r>
              <a:rPr lang="en-US" sz="2400" b="1" dirty="0">
                <a:latin typeface="Arial"/>
                <a:cs typeface="Arial"/>
              </a:rPr>
              <a:t> </a:t>
            </a:r>
          </a:p>
          <a:p>
            <a:pPr algn="just"/>
            <a:r>
              <a:rPr lang="en-US" sz="2400" b="1" i="0" u="none" strike="noStrike" baseline="0" dirty="0">
                <a:latin typeface="Arial"/>
                <a:cs typeface="Arial"/>
              </a:rPr>
              <a:t>The study population is the group of elements from which you actually draw your sample</a:t>
            </a:r>
            <a:r>
              <a:rPr lang="en-US" sz="2400" b="1" dirty="0">
                <a:latin typeface="Arial"/>
                <a:cs typeface="Arial"/>
              </a:rPr>
              <a:t>.</a:t>
            </a:r>
            <a:endParaRPr lang="en-US" altLang="en-US" sz="2400" b="1" dirty="0">
              <a:latin typeface="Arial"/>
              <a:cs typeface="Arial"/>
            </a:endParaRPr>
          </a:p>
          <a:p>
            <a:pPr algn="just">
              <a:buFont typeface="Arial" panose="020B0604020202020204" pitchFamily="34" charset="0"/>
              <a:buNone/>
            </a:pPr>
            <a:endParaRPr lang="en-US" altLang="en-US" sz="1600" b="1" dirty="0">
              <a:solidFill>
                <a:srgbClr val="0000FF"/>
              </a:solidFill>
            </a:endParaRPr>
          </a:p>
          <a:p>
            <a:pPr algn="just">
              <a:buNone/>
            </a:pPr>
            <a:r>
              <a:rPr lang="en-US" altLang="en-US" sz="2400" b="1" dirty="0">
                <a:solidFill>
                  <a:srgbClr val="0000FF"/>
                </a:solidFill>
                <a:latin typeface="Arial"/>
                <a:cs typeface="Arial"/>
              </a:rPr>
              <a:t>Sample</a:t>
            </a:r>
            <a:r>
              <a:rPr lang="en-US" altLang="en-US" sz="2400" b="1" dirty="0">
                <a:latin typeface="Arial"/>
                <a:cs typeface="Arial"/>
              </a:rPr>
              <a:t>: A small (sometimes representative) fraction of the population from which conclusions can (sometimes) be drawn about the whole population.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DB2FAD65-99C2-7F12-9B4A-EE9C06C6475F}"/>
              </a:ext>
            </a:extLst>
          </p:cNvPr>
          <p:cNvSpPr>
            <a:spLocks noGrp="1"/>
          </p:cNvSpPr>
          <p:nvPr>
            <p:ph type="title"/>
          </p:nvPr>
        </p:nvSpPr>
        <p:spPr>
          <a:xfrm>
            <a:off x="2947639" y="839671"/>
            <a:ext cx="4677527" cy="657457"/>
          </a:xfrm>
        </p:spPr>
        <p:txBody>
          <a:bodyPr/>
          <a:lstStyle/>
          <a:p>
            <a:r>
              <a:rPr lang="en-US" altLang="en-US" sz="3600" b="1" dirty="0">
                <a:solidFill>
                  <a:srgbClr val="3D1FF1"/>
                </a:solidFill>
              </a:rPr>
              <a:t>Types of sampling</a:t>
            </a:r>
          </a:p>
        </p:txBody>
      </p:sp>
      <p:sp>
        <p:nvSpPr>
          <p:cNvPr id="54275" name="Rectangle 3">
            <a:extLst>
              <a:ext uri="{FF2B5EF4-FFF2-40B4-BE49-F238E27FC236}">
                <a16:creationId xmlns:a16="http://schemas.microsoft.com/office/drawing/2014/main" id="{997DFAE4-3D9B-712D-7C30-7EB8A2C9E544}"/>
              </a:ext>
            </a:extLst>
          </p:cNvPr>
          <p:cNvSpPr>
            <a:spLocks noGrp="1"/>
          </p:cNvSpPr>
          <p:nvPr>
            <p:ph type="body" idx="1"/>
          </p:nvPr>
        </p:nvSpPr>
        <p:spPr>
          <a:xfrm>
            <a:off x="1438759" y="1537166"/>
            <a:ext cx="8229600" cy="3902739"/>
          </a:xfrm>
        </p:spPr>
        <p:txBody>
          <a:bodyPr/>
          <a:lstStyle/>
          <a:p>
            <a:pPr marL="609600" indent="-609600">
              <a:buFont typeface="Arial" panose="020B0604020202020204" pitchFamily="34" charset="0"/>
              <a:buAutoNum type="arabicPeriod"/>
            </a:pPr>
            <a:r>
              <a:rPr lang="en-US" altLang="en-US" sz="2800" b="1" dirty="0">
                <a:solidFill>
                  <a:srgbClr val="0000FF"/>
                </a:solidFill>
              </a:rPr>
              <a:t>Probability sampling</a:t>
            </a:r>
          </a:p>
          <a:p>
            <a:pPr marL="990600" lvl="1" indent="-533400"/>
            <a:r>
              <a:rPr lang="en-US" altLang="en-US" sz="2800" b="1" dirty="0"/>
              <a:t>Random selection</a:t>
            </a:r>
          </a:p>
          <a:p>
            <a:pPr marL="990600" lvl="1" indent="-533400"/>
            <a:r>
              <a:rPr lang="en-US" altLang="en-US" sz="2800" b="1" dirty="0"/>
              <a:t>Ensures representativeness</a:t>
            </a:r>
          </a:p>
          <a:p>
            <a:pPr marL="609600" indent="-609600">
              <a:buFont typeface="Arial" panose="020B0604020202020204" pitchFamily="34" charset="0"/>
              <a:buAutoNum type="arabicPeriod"/>
            </a:pPr>
            <a:r>
              <a:rPr lang="en-US" altLang="en-US" sz="2800" b="1" dirty="0">
                <a:solidFill>
                  <a:srgbClr val="0000FF"/>
                </a:solidFill>
              </a:rPr>
              <a:t>Non-probability sampling</a:t>
            </a:r>
          </a:p>
          <a:p>
            <a:pPr marL="990600" lvl="1" indent="-533400">
              <a:buFontTx/>
              <a:buChar char="•"/>
            </a:pPr>
            <a:r>
              <a:rPr lang="en-US" altLang="en-US" sz="2800" b="1" dirty="0"/>
              <a:t>Non-random selection</a:t>
            </a:r>
          </a:p>
          <a:p>
            <a:pPr marL="990600" lvl="1" indent="-533400">
              <a:buFontTx/>
              <a:buChar char="•"/>
            </a:pPr>
            <a:r>
              <a:rPr lang="en-US" altLang="en-US" sz="2800" b="1" dirty="0"/>
              <a:t>Unknown chance of being selected</a:t>
            </a:r>
          </a:p>
          <a:p>
            <a:pPr marL="990600" lvl="1" indent="-533400">
              <a:buFontTx/>
              <a:buChar char="•"/>
            </a:pPr>
            <a:r>
              <a:rPr lang="en-US" altLang="en-US" sz="2800" b="1" dirty="0"/>
              <a:t>Lacks representativeness</a:t>
            </a:r>
          </a:p>
          <a:p>
            <a:pPr marL="609600" indent="-609600"/>
            <a:endParaRPr lang="en-US" altLang="en-US" sz="2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6A50-E1D6-6320-6BC0-4CEC3C349132}"/>
              </a:ext>
            </a:extLst>
          </p:cNvPr>
          <p:cNvSpPr>
            <a:spLocks noGrp="1"/>
          </p:cNvSpPr>
          <p:nvPr>
            <p:ph type="title"/>
          </p:nvPr>
        </p:nvSpPr>
        <p:spPr>
          <a:xfrm>
            <a:off x="838199" y="1146875"/>
            <a:ext cx="10599549" cy="543813"/>
          </a:xfrm>
        </p:spPr>
        <p:txBody>
          <a:bodyPr lIns="91440" tIns="45720" rIns="91440" bIns="45720" anchor="t">
            <a:noAutofit/>
          </a:bodyPr>
          <a:lstStyle/>
          <a:p>
            <a:r>
              <a:rPr lang="en-US" altLang="en-US" sz="4400" b="1" dirty="0">
                <a:solidFill>
                  <a:srgbClr val="0000FF"/>
                </a:solidFill>
                <a:latin typeface="Arial"/>
                <a:cs typeface="Arial"/>
              </a:rPr>
              <a:t>How does a research process </a:t>
            </a:r>
            <a:r>
              <a:rPr lang="en-US" altLang="en-US" sz="4400" dirty="0">
                <a:solidFill>
                  <a:srgbClr val="0000FF"/>
                </a:solidFill>
                <a:latin typeface="Arial"/>
                <a:cs typeface="Arial"/>
              </a:rPr>
              <a:t>begin</a:t>
            </a:r>
            <a:r>
              <a:rPr lang="en-US" altLang="en-US" sz="4400" b="1" dirty="0">
                <a:solidFill>
                  <a:srgbClr val="0000FF"/>
                </a:solidFill>
                <a:latin typeface="Arial"/>
                <a:cs typeface="Arial"/>
              </a:rPr>
              <a:t>?</a:t>
            </a:r>
            <a:endParaRPr lang="en-US" dirty="0">
              <a:latin typeface="Arial"/>
              <a:cs typeface="Arial"/>
            </a:endParaRPr>
          </a:p>
        </p:txBody>
      </p:sp>
      <p:sp>
        <p:nvSpPr>
          <p:cNvPr id="3" name="Content Placeholder 2">
            <a:extLst>
              <a:ext uri="{FF2B5EF4-FFF2-40B4-BE49-F238E27FC236}">
                <a16:creationId xmlns:a16="http://schemas.microsoft.com/office/drawing/2014/main" id="{9AB2D5A8-071D-C52C-C3DB-AD1E185A01AE}"/>
              </a:ext>
            </a:extLst>
          </p:cNvPr>
          <p:cNvSpPr>
            <a:spLocks noGrp="1"/>
          </p:cNvSpPr>
          <p:nvPr>
            <p:ph idx="1"/>
          </p:nvPr>
        </p:nvSpPr>
        <p:spPr>
          <a:xfrm>
            <a:off x="1084881" y="2115944"/>
            <a:ext cx="9464173" cy="2924407"/>
          </a:xfrm>
        </p:spPr>
        <p:txBody>
          <a:bodyPr/>
          <a:lstStyle/>
          <a:p>
            <a:pPr>
              <a:buFont typeface="Arial" panose="020B0604020202020204" pitchFamily="34" charset="0"/>
              <a:buNone/>
            </a:pPr>
            <a:r>
              <a:rPr lang="en-US" altLang="en-US" sz="2800" b="1" dirty="0"/>
              <a:t>Overall:</a:t>
            </a:r>
          </a:p>
          <a:p>
            <a:r>
              <a:rPr lang="en-US" altLang="en-US" sz="2800" b="1" dirty="0"/>
              <a:t>There is a perceived discrepancy or gap</a:t>
            </a:r>
          </a:p>
          <a:p>
            <a:r>
              <a:rPr lang="en-US" altLang="en-US" sz="2800" b="1" dirty="0"/>
              <a:t>A question arises on why there is a discrepancy</a:t>
            </a:r>
          </a:p>
          <a:p>
            <a:pPr algn="just"/>
            <a:r>
              <a:rPr lang="en-US" altLang="en-US" sz="2800" b="1" dirty="0"/>
              <a:t>At least two possible and plausible answers exist to the question, no possible immediate answer.</a:t>
            </a:r>
          </a:p>
          <a:p>
            <a:endParaRPr lang="en-US" sz="2800" dirty="0"/>
          </a:p>
        </p:txBody>
      </p:sp>
    </p:spTree>
    <p:extLst>
      <p:ext uri="{BB962C8B-B14F-4D97-AF65-F5344CB8AC3E}">
        <p14:creationId xmlns:p14="http://schemas.microsoft.com/office/powerpoint/2010/main" val="7999945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DEE-9CB7-BCD3-C789-FE74B491F021}"/>
              </a:ext>
            </a:extLst>
          </p:cNvPr>
          <p:cNvSpPr>
            <a:spLocks noGrp="1"/>
          </p:cNvSpPr>
          <p:nvPr>
            <p:ph type="title"/>
          </p:nvPr>
        </p:nvSpPr>
        <p:spPr/>
        <p:txBody>
          <a:bodyPr/>
          <a:lstStyle/>
          <a:p>
            <a:r>
              <a:rPr lang="en-US" sz="4000" dirty="0">
                <a:solidFill>
                  <a:srgbClr val="3D1FF1"/>
                </a:solidFill>
              </a:rPr>
              <a:t>Probability sampling</a:t>
            </a:r>
          </a:p>
        </p:txBody>
      </p:sp>
      <p:sp>
        <p:nvSpPr>
          <p:cNvPr id="3" name="Content Placeholder 2">
            <a:extLst>
              <a:ext uri="{FF2B5EF4-FFF2-40B4-BE49-F238E27FC236}">
                <a16:creationId xmlns:a16="http://schemas.microsoft.com/office/drawing/2014/main" id="{3E0DE67A-2E05-7D5D-4852-AC7D699D91D4}"/>
              </a:ext>
            </a:extLst>
          </p:cNvPr>
          <p:cNvSpPr>
            <a:spLocks noGrp="1"/>
          </p:cNvSpPr>
          <p:nvPr>
            <p:ph idx="1"/>
          </p:nvPr>
        </p:nvSpPr>
        <p:spPr>
          <a:xfrm>
            <a:off x="2947640" y="2115945"/>
            <a:ext cx="5560930" cy="2363066"/>
          </a:xfrm>
        </p:spPr>
        <p:txBody>
          <a:bodyPr/>
          <a:lstStyle/>
          <a:p>
            <a:r>
              <a:rPr lang="en-US" sz="2000" b="1" dirty="0"/>
              <a:t>Simple random sampling</a:t>
            </a:r>
          </a:p>
          <a:p>
            <a:r>
              <a:rPr lang="en-US" sz="2000" b="1" dirty="0"/>
              <a:t>Systematic sampling</a:t>
            </a:r>
          </a:p>
          <a:p>
            <a:r>
              <a:rPr lang="en-US" sz="2000" b="1" dirty="0"/>
              <a:t>Cluster sampling</a:t>
            </a:r>
          </a:p>
          <a:p>
            <a:r>
              <a:rPr lang="en-US" sz="2000" b="1" dirty="0"/>
              <a:t>Stratified random sampling</a:t>
            </a:r>
          </a:p>
          <a:p>
            <a:r>
              <a:rPr lang="en-US" sz="2000" b="1" dirty="0"/>
              <a:t>Multistage sampling</a:t>
            </a:r>
          </a:p>
        </p:txBody>
      </p:sp>
    </p:spTree>
    <p:extLst>
      <p:ext uri="{BB962C8B-B14F-4D97-AF65-F5344CB8AC3E}">
        <p14:creationId xmlns:p14="http://schemas.microsoft.com/office/powerpoint/2010/main" val="10175059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DEE-9CB7-BCD3-C789-FE74B491F021}"/>
              </a:ext>
            </a:extLst>
          </p:cNvPr>
          <p:cNvSpPr>
            <a:spLocks noGrp="1"/>
          </p:cNvSpPr>
          <p:nvPr>
            <p:ph type="title"/>
          </p:nvPr>
        </p:nvSpPr>
        <p:spPr>
          <a:xfrm>
            <a:off x="2653171" y="1168400"/>
            <a:ext cx="7601415" cy="657457"/>
          </a:xfrm>
        </p:spPr>
        <p:txBody>
          <a:bodyPr/>
          <a:lstStyle/>
          <a:p>
            <a:r>
              <a:rPr lang="en-US" sz="4000" dirty="0">
                <a:solidFill>
                  <a:srgbClr val="3D1FF1"/>
                </a:solidFill>
              </a:rPr>
              <a:t>Non-probability sampling</a:t>
            </a:r>
          </a:p>
        </p:txBody>
      </p:sp>
      <p:sp>
        <p:nvSpPr>
          <p:cNvPr id="3" name="Content Placeholder 2">
            <a:extLst>
              <a:ext uri="{FF2B5EF4-FFF2-40B4-BE49-F238E27FC236}">
                <a16:creationId xmlns:a16="http://schemas.microsoft.com/office/drawing/2014/main" id="{3E0DE67A-2E05-7D5D-4852-AC7D699D91D4}"/>
              </a:ext>
            </a:extLst>
          </p:cNvPr>
          <p:cNvSpPr>
            <a:spLocks noGrp="1"/>
          </p:cNvSpPr>
          <p:nvPr>
            <p:ph idx="1"/>
          </p:nvPr>
        </p:nvSpPr>
        <p:spPr>
          <a:xfrm>
            <a:off x="2389699" y="1976460"/>
            <a:ext cx="7126260" cy="2363066"/>
          </a:xfrm>
        </p:spPr>
        <p:txBody>
          <a:bodyPr/>
          <a:lstStyle/>
          <a:p>
            <a:r>
              <a:rPr lang="en-US" sz="2400" b="1" i="0" u="none" strike="noStrike" baseline="0" dirty="0"/>
              <a:t>Purposeful sampling (also called </a:t>
            </a:r>
            <a:r>
              <a:rPr lang="en-US" sz="2400" b="1" i="1" u="none" strike="noStrike" baseline="0" dirty="0"/>
              <a:t>purposive </a:t>
            </a:r>
            <a:r>
              <a:rPr lang="en-US" sz="2400" b="1" i="0" u="none" strike="noStrike" baseline="0" dirty="0"/>
              <a:t>or </a:t>
            </a:r>
            <a:r>
              <a:rPr lang="en-US" sz="2400" b="1" i="1" u="none" strike="noStrike" baseline="0" dirty="0"/>
              <a:t>judgment sampling </a:t>
            </a:r>
          </a:p>
          <a:p>
            <a:r>
              <a:rPr lang="en-US" sz="2400" b="1" dirty="0"/>
              <a:t>Snowball sampling</a:t>
            </a:r>
          </a:p>
          <a:p>
            <a:r>
              <a:rPr lang="en-US" sz="2400" b="1" dirty="0"/>
              <a:t>Consecutive sampling</a:t>
            </a:r>
          </a:p>
        </p:txBody>
      </p:sp>
    </p:spTree>
    <p:extLst>
      <p:ext uri="{BB962C8B-B14F-4D97-AF65-F5344CB8AC3E}">
        <p14:creationId xmlns:p14="http://schemas.microsoft.com/office/powerpoint/2010/main" val="42575972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8DE1D5A-0F5A-F35E-397E-5A98286D35AD}"/>
              </a:ext>
            </a:extLst>
          </p:cNvPr>
          <p:cNvSpPr>
            <a:spLocks noGrp="1"/>
          </p:cNvSpPr>
          <p:nvPr>
            <p:ph type="title"/>
          </p:nvPr>
        </p:nvSpPr>
        <p:spPr>
          <a:xfrm>
            <a:off x="1671234" y="910068"/>
            <a:ext cx="6139912" cy="624264"/>
          </a:xfrm>
        </p:spPr>
        <p:txBody>
          <a:bodyPr/>
          <a:lstStyle/>
          <a:p>
            <a:r>
              <a:rPr lang="en-US" altLang="en-US" sz="3200" b="1" dirty="0">
                <a:solidFill>
                  <a:srgbClr val="0000FF"/>
                </a:solidFill>
              </a:rPr>
              <a:t>Sample size determination</a:t>
            </a:r>
          </a:p>
        </p:txBody>
      </p:sp>
      <p:sp>
        <p:nvSpPr>
          <p:cNvPr id="55299" name="Rectangle 3">
            <a:extLst>
              <a:ext uri="{FF2B5EF4-FFF2-40B4-BE49-F238E27FC236}">
                <a16:creationId xmlns:a16="http://schemas.microsoft.com/office/drawing/2014/main" id="{0ADD2009-4D92-690B-48CC-F821138D7DC8}"/>
              </a:ext>
            </a:extLst>
          </p:cNvPr>
          <p:cNvSpPr>
            <a:spLocks noGrp="1"/>
          </p:cNvSpPr>
          <p:nvPr>
            <p:ph type="body" idx="1"/>
          </p:nvPr>
        </p:nvSpPr>
        <p:spPr>
          <a:xfrm>
            <a:off x="1097796" y="1689315"/>
            <a:ext cx="9379058" cy="4572000"/>
          </a:xfrm>
        </p:spPr>
        <p:txBody>
          <a:bodyPr/>
          <a:lstStyle/>
          <a:p>
            <a:pPr algn="just">
              <a:lnSpc>
                <a:spcPct val="90000"/>
              </a:lnSpc>
            </a:pPr>
            <a:r>
              <a:rPr lang="en-US" altLang="en-US" sz="2400" b="1" dirty="0"/>
              <a:t>It is important to mention in the protocol what  would be the minimum  sample required and how  it has arrived </a:t>
            </a:r>
          </a:p>
          <a:p>
            <a:pPr algn="just">
              <a:lnSpc>
                <a:spcPct val="90000"/>
              </a:lnSpc>
            </a:pPr>
            <a:r>
              <a:rPr lang="en-US" altLang="en-US" sz="2400" b="1" i="1" u="sng" dirty="0">
                <a:solidFill>
                  <a:srgbClr val="3D1FF1"/>
                </a:solidFill>
              </a:rPr>
              <a:t>Sample Size</a:t>
            </a:r>
            <a:r>
              <a:rPr lang="en-US" altLang="en-US" sz="2400" b="1" i="1" dirty="0"/>
              <a:t>:</a:t>
            </a:r>
            <a:r>
              <a:rPr lang="en-US" altLang="en-US" sz="2400" b="1" dirty="0"/>
              <a:t>  The number of study subjects selected to represent a given study population. </a:t>
            </a:r>
          </a:p>
          <a:p>
            <a:pPr algn="just">
              <a:lnSpc>
                <a:spcPct val="90000"/>
              </a:lnSpc>
            </a:pPr>
            <a:r>
              <a:rPr lang="en-US" altLang="en-US" sz="2400" b="1" dirty="0"/>
              <a:t>Important to make inferences based on the findings from the sample. </a:t>
            </a:r>
          </a:p>
          <a:p>
            <a:pPr algn="just">
              <a:lnSpc>
                <a:spcPct val="90000"/>
              </a:lnSpc>
            </a:pPr>
            <a:r>
              <a:rPr lang="en-US" altLang="en-US" sz="2400" b="1" dirty="0"/>
              <a:t>Sample size should be sufficient to represent the characteristics of interest of the study population.</a:t>
            </a:r>
          </a:p>
          <a:p>
            <a:pPr algn="just">
              <a:lnSpc>
                <a:spcPct val="90000"/>
              </a:lnSpc>
            </a:pPr>
            <a:r>
              <a:rPr lang="en-US" altLang="en-US" sz="2400" b="1" dirty="0"/>
              <a:t>Different formulas for estimating sample size exists. </a:t>
            </a:r>
          </a:p>
          <a:p>
            <a:pPr algn="just">
              <a:lnSpc>
                <a:spcPct val="90000"/>
              </a:lnSpc>
            </a:pPr>
            <a:r>
              <a:rPr lang="en-US" altLang="en-US" sz="2400" b="1" dirty="0"/>
              <a:t>Determination of sample size is a  bargain between precision and the price (resources &amp; expenses involved)</a:t>
            </a:r>
          </a:p>
          <a:p>
            <a:pPr algn="just">
              <a:lnSpc>
                <a:spcPct val="90000"/>
              </a:lnSpc>
            </a:pPr>
            <a:endParaRPr lang="en-US" altLang="en-US" sz="2400" b="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37FA-7EFD-F4E3-D6BF-24B399B12FDD}"/>
              </a:ext>
            </a:extLst>
          </p:cNvPr>
          <p:cNvSpPr>
            <a:spLocks noGrp="1"/>
          </p:cNvSpPr>
          <p:nvPr>
            <p:ph type="title"/>
          </p:nvPr>
        </p:nvSpPr>
        <p:spPr>
          <a:xfrm>
            <a:off x="2340244" y="404786"/>
            <a:ext cx="5315919" cy="844697"/>
          </a:xfrm>
        </p:spPr>
        <p:txBody>
          <a:bodyPr/>
          <a:lstStyle/>
          <a:p>
            <a:r>
              <a:rPr lang="en-US" altLang="en-US" sz="3200" b="1" dirty="0">
                <a:solidFill>
                  <a:srgbClr val="0000FF"/>
                </a:solidFill>
              </a:rPr>
              <a:t>Sample size determination</a:t>
            </a:r>
            <a:endParaRPr lang="en-US" sz="3200" dirty="0"/>
          </a:p>
        </p:txBody>
      </p:sp>
      <p:sp>
        <p:nvSpPr>
          <p:cNvPr id="3" name="Content Placeholder 2">
            <a:extLst>
              <a:ext uri="{FF2B5EF4-FFF2-40B4-BE49-F238E27FC236}">
                <a16:creationId xmlns:a16="http://schemas.microsoft.com/office/drawing/2014/main" id="{5267260E-CDE5-8C23-35AA-990AD5E9726E}"/>
              </a:ext>
            </a:extLst>
          </p:cNvPr>
          <p:cNvSpPr>
            <a:spLocks noGrp="1"/>
          </p:cNvSpPr>
          <p:nvPr>
            <p:ph idx="1"/>
          </p:nvPr>
        </p:nvSpPr>
        <p:spPr>
          <a:xfrm>
            <a:off x="767861" y="1085835"/>
            <a:ext cx="10515600" cy="4351338"/>
          </a:xfrm>
        </p:spPr>
        <p:txBody>
          <a:bodyPr/>
          <a:lstStyle/>
          <a:p>
            <a:pPr algn="l"/>
            <a:r>
              <a:rPr lang="en-US" sz="2000" b="1" i="0" u="none" strike="noStrike" baseline="0" dirty="0"/>
              <a:t>How do you determine what the sample size should be? </a:t>
            </a:r>
          </a:p>
          <a:p>
            <a:pPr algn="l"/>
            <a:r>
              <a:rPr lang="en-US" sz="2000" b="1" i="0" u="none" strike="noStrike" baseline="0" dirty="0"/>
              <a:t>How many individual cases do you need? </a:t>
            </a:r>
          </a:p>
          <a:p>
            <a:pPr algn="l"/>
            <a:r>
              <a:rPr lang="en-US" sz="2000" b="1" i="0" u="none" strike="noStrike" baseline="0" dirty="0"/>
              <a:t>Guiding questions to determine what size is appropriate are:</a:t>
            </a:r>
          </a:p>
          <a:p>
            <a:pPr algn="l"/>
            <a:r>
              <a:rPr lang="en-US" sz="2000" b="1" i="0" u="none" strike="noStrike" baseline="0" dirty="0">
                <a:solidFill>
                  <a:srgbClr val="000000"/>
                </a:solidFill>
              </a:rPr>
              <a:t>How many cases do you need to answer your research questions or hypotheses?</a:t>
            </a:r>
          </a:p>
          <a:p>
            <a:pPr algn="l"/>
            <a:r>
              <a:rPr lang="en-US" sz="2000" b="1" i="0" u="none" strike="noStrike" baseline="0" dirty="0">
                <a:solidFill>
                  <a:srgbClr val="A6A6A6"/>
                </a:solidFill>
              </a:rPr>
              <a:t>• </a:t>
            </a:r>
            <a:r>
              <a:rPr lang="en-US" sz="2000" b="1" i="0" u="none" strike="noStrike" baseline="0" dirty="0">
                <a:solidFill>
                  <a:srgbClr val="000000"/>
                </a:solidFill>
              </a:rPr>
              <a:t>What resources do you have available (monetary and time)?</a:t>
            </a:r>
          </a:p>
          <a:p>
            <a:pPr algn="l"/>
            <a:r>
              <a:rPr lang="en-US" sz="2000" b="1" i="0" u="none" strike="noStrike" baseline="0" dirty="0">
                <a:solidFill>
                  <a:srgbClr val="A6A6A6"/>
                </a:solidFill>
              </a:rPr>
              <a:t>• </a:t>
            </a:r>
            <a:r>
              <a:rPr lang="en-US" sz="2000" b="1" i="0" u="none" strike="noStrike" baseline="0" dirty="0">
                <a:solidFill>
                  <a:srgbClr val="000000"/>
                </a:solidFill>
              </a:rPr>
              <a:t>What research method or methods are you using?</a:t>
            </a:r>
          </a:p>
          <a:p>
            <a:pPr lvl="1"/>
            <a:r>
              <a:rPr lang="en-US" sz="1600" b="1" i="0" u="none" strike="noStrike" baseline="0" dirty="0">
                <a:solidFill>
                  <a:srgbClr val="000000"/>
                </a:solidFill>
              </a:rPr>
              <a:t>What are the corresponding norms when using that particular method?</a:t>
            </a:r>
            <a:endParaRPr lang="en-US" sz="1600" b="1" dirty="0">
              <a:solidFill>
                <a:srgbClr val="000000"/>
              </a:solidFill>
            </a:endParaRPr>
          </a:p>
          <a:p>
            <a:pPr algn="l"/>
            <a:r>
              <a:rPr lang="en-US" sz="2000" b="1" i="0" u="none" strike="noStrike" baseline="0" dirty="0"/>
              <a:t>Quantitative research favors larger sample sizes. For example, in survey research, accuracy increases with larger samples. However, you must also consider the additional costs often associated with larger samples.</a:t>
            </a:r>
            <a:endParaRPr lang="en-US" sz="2000" b="1" dirty="0"/>
          </a:p>
        </p:txBody>
      </p:sp>
    </p:spTree>
    <p:extLst>
      <p:ext uri="{BB962C8B-B14F-4D97-AF65-F5344CB8AC3E}">
        <p14:creationId xmlns:p14="http://schemas.microsoft.com/office/powerpoint/2010/main" val="848618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0BC11A4-C5D2-41BA-AF3A-4D60B9512A6E}"/>
              </a:ext>
            </a:extLst>
          </p:cNvPr>
          <p:cNvSpPr>
            <a:spLocks noGrp="1"/>
          </p:cNvSpPr>
          <p:nvPr>
            <p:ph type="title"/>
          </p:nvPr>
        </p:nvSpPr>
        <p:spPr>
          <a:xfrm>
            <a:off x="1981200" y="762001"/>
            <a:ext cx="6434380" cy="555355"/>
          </a:xfrm>
        </p:spPr>
        <p:txBody>
          <a:bodyPr/>
          <a:lstStyle/>
          <a:p>
            <a:r>
              <a:rPr lang="en-US" altLang="en-US" sz="4000" b="1" dirty="0">
                <a:solidFill>
                  <a:srgbClr val="0000FF"/>
                </a:solidFill>
              </a:rPr>
              <a:t>Planning data collection</a:t>
            </a:r>
          </a:p>
        </p:txBody>
      </p:sp>
      <p:sp>
        <p:nvSpPr>
          <p:cNvPr id="56323" name="Rectangle 3">
            <a:extLst>
              <a:ext uri="{FF2B5EF4-FFF2-40B4-BE49-F238E27FC236}">
                <a16:creationId xmlns:a16="http://schemas.microsoft.com/office/drawing/2014/main" id="{952C3057-4E39-6C5E-4138-B4C7F1A8D474}"/>
              </a:ext>
            </a:extLst>
          </p:cNvPr>
          <p:cNvSpPr>
            <a:spLocks noGrp="1"/>
          </p:cNvSpPr>
          <p:nvPr>
            <p:ph type="body" idx="1"/>
          </p:nvPr>
        </p:nvSpPr>
        <p:spPr>
          <a:xfrm>
            <a:off x="1066045" y="1519072"/>
            <a:ext cx="9111175" cy="4452109"/>
          </a:xfrm>
        </p:spPr>
        <p:txBody>
          <a:bodyPr lIns="91440" tIns="45720" rIns="91440" bIns="45720" anchor="t">
            <a:noAutofit/>
          </a:bodyPr>
          <a:lstStyle/>
          <a:p>
            <a:r>
              <a:rPr lang="en-US" altLang="en-US" sz="2800" b="1" dirty="0"/>
              <a:t>Development of data collection instruments</a:t>
            </a:r>
          </a:p>
          <a:p>
            <a:pPr lvl="1"/>
            <a:r>
              <a:rPr lang="en-US" altLang="en-US" sz="2800" b="1" dirty="0">
                <a:latin typeface="Arial"/>
                <a:cs typeface="Arial"/>
              </a:rPr>
              <a:t>allow us to systematically collect information</a:t>
            </a:r>
          </a:p>
          <a:p>
            <a:pPr eaLnBrk="1" hangingPunct="1"/>
            <a:r>
              <a:rPr lang="en-US" altLang="en-US" sz="2800" b="1" dirty="0"/>
              <a:t>Study site selection</a:t>
            </a:r>
            <a:endParaRPr lang="en-US" altLang="en-US" sz="2800" dirty="0"/>
          </a:p>
          <a:p>
            <a:r>
              <a:rPr lang="en-US" altLang="en-US" sz="2800" b="1" dirty="0"/>
              <a:t>Recruitment and training of data collectors</a:t>
            </a:r>
          </a:p>
          <a:p>
            <a:r>
              <a:rPr lang="en-US" altLang="en-US" sz="2800" b="1" dirty="0"/>
              <a:t>Selection of study participants</a:t>
            </a:r>
          </a:p>
          <a:p>
            <a:r>
              <a:rPr lang="en-US" altLang="en-US" sz="2800" b="1" dirty="0"/>
              <a:t>Financial support and logistic arrangements</a:t>
            </a:r>
          </a:p>
          <a:p>
            <a:pPr lvl="1"/>
            <a:endParaRPr lang="en-US" altLang="en-US" sz="2800" b="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FFA9207-01D4-6BA6-847B-ADD03FC8ADBE}"/>
              </a:ext>
            </a:extLst>
          </p:cNvPr>
          <p:cNvSpPr>
            <a:spLocks noGrp="1" noChangeArrowheads="1"/>
          </p:cNvSpPr>
          <p:nvPr>
            <p:ph type="title"/>
          </p:nvPr>
        </p:nvSpPr>
        <p:spPr>
          <a:xfrm>
            <a:off x="2151681" y="573981"/>
            <a:ext cx="6852833" cy="909438"/>
          </a:xfrm>
        </p:spPr>
        <p:txBody>
          <a:bodyPr/>
          <a:lstStyle/>
          <a:p>
            <a:pPr eaLnBrk="1" hangingPunct="1"/>
            <a:r>
              <a:rPr lang="en-US" altLang="en-US" sz="4000" b="1" dirty="0">
                <a:solidFill>
                  <a:srgbClr val="0000FF"/>
                </a:solidFill>
              </a:rPr>
              <a:t>Selection of variables</a:t>
            </a:r>
            <a:r>
              <a:rPr lang="en-US" altLang="en-US" sz="5400" dirty="0"/>
              <a:t> </a:t>
            </a:r>
          </a:p>
        </p:txBody>
      </p:sp>
      <p:sp>
        <p:nvSpPr>
          <p:cNvPr id="6147" name="Rectangle 3">
            <a:extLst>
              <a:ext uri="{FF2B5EF4-FFF2-40B4-BE49-F238E27FC236}">
                <a16:creationId xmlns:a16="http://schemas.microsoft.com/office/drawing/2014/main" id="{DDEC364C-7EF2-EA58-66F1-8CA3A3E9C566}"/>
              </a:ext>
            </a:extLst>
          </p:cNvPr>
          <p:cNvSpPr>
            <a:spLocks noGrp="1" noChangeArrowheads="1"/>
          </p:cNvSpPr>
          <p:nvPr>
            <p:ph type="body" idx="1"/>
          </p:nvPr>
        </p:nvSpPr>
        <p:spPr>
          <a:xfrm>
            <a:off x="1131376" y="1483420"/>
            <a:ext cx="9391973" cy="4390438"/>
          </a:xfrm>
        </p:spPr>
        <p:txBody>
          <a:bodyPr lIns="91440" tIns="45720" rIns="91440" bIns="45720" anchor="t">
            <a:noAutofit/>
          </a:bodyPr>
          <a:lstStyle/>
          <a:p>
            <a:pPr algn="just"/>
            <a:r>
              <a:rPr lang="en-US" altLang="en-US" sz="2400" b="1" dirty="0"/>
              <a:t>Selecting variables and designing questions are integral components of research</a:t>
            </a:r>
          </a:p>
          <a:p>
            <a:pPr algn="just" eaLnBrk="1" hangingPunct="1"/>
            <a:r>
              <a:rPr lang="en-US" altLang="en-US" sz="2400" b="1" i="1" dirty="0">
                <a:solidFill>
                  <a:srgbClr val="FF3300"/>
                </a:solidFill>
              </a:rPr>
              <a:t>A VARIABLE</a:t>
            </a:r>
            <a:r>
              <a:rPr lang="en-US" altLang="en-US" sz="2400" b="1" dirty="0">
                <a:solidFill>
                  <a:srgbClr val="FF3300"/>
                </a:solidFill>
              </a:rPr>
              <a:t> </a:t>
            </a:r>
            <a:r>
              <a:rPr lang="en-US" altLang="en-US" sz="2400" b="1" dirty="0"/>
              <a:t>is a characteristic of a person, object or phenomenon  on which observation or measurement is made</a:t>
            </a:r>
          </a:p>
          <a:p>
            <a:pPr lvl="1" algn="just" eaLnBrk="1" hangingPunct="1"/>
            <a:r>
              <a:rPr lang="en-US" altLang="en-US" sz="2400" b="1" dirty="0">
                <a:latin typeface="Arial"/>
                <a:cs typeface="Arial"/>
              </a:rPr>
              <a:t>A measurable characteristic that can take different values</a:t>
            </a:r>
          </a:p>
          <a:p>
            <a:pPr lvl="1" algn="just" eaLnBrk="1" hangingPunct="1"/>
            <a:r>
              <a:rPr lang="en-US" altLang="en-US" sz="2400" b="1" dirty="0">
                <a:latin typeface="Arial"/>
                <a:cs typeface="Arial"/>
              </a:rPr>
              <a:t>The characteristic that is measured</a:t>
            </a:r>
          </a:p>
          <a:p>
            <a:pPr algn="just" eaLnBrk="1" hangingPunct="1"/>
            <a:r>
              <a:rPr lang="en-US" altLang="en-US" sz="2400" b="1" dirty="0"/>
              <a:t>Assumed to take any value</a:t>
            </a:r>
          </a:p>
          <a:p>
            <a:pPr lvl="1" eaLnBrk="1" hangingPunct="1"/>
            <a:r>
              <a:rPr lang="en-US" altLang="en-US" sz="2400" b="1" dirty="0"/>
              <a:t>Weight, height, age, income, presence/ absence of disease, etc., all are variables. </a:t>
            </a:r>
          </a:p>
          <a:p>
            <a:pPr eaLnBrk="1" hangingPunct="1"/>
            <a:endParaRPr lang="en-US" altLang="en-US"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DB14A-D88E-4990-4D06-97D3859657EB}"/>
              </a:ext>
            </a:extLst>
          </p:cNvPr>
          <p:cNvSpPr>
            <a:spLocks noGrp="1"/>
          </p:cNvSpPr>
          <p:nvPr>
            <p:ph type="title"/>
          </p:nvPr>
        </p:nvSpPr>
        <p:spPr>
          <a:xfrm>
            <a:off x="1692277" y="1013417"/>
            <a:ext cx="5111480" cy="657457"/>
          </a:xfrm>
        </p:spPr>
        <p:txBody>
          <a:bodyPr/>
          <a:lstStyle/>
          <a:p>
            <a:r>
              <a:rPr lang="en-US" sz="3200" dirty="0">
                <a:solidFill>
                  <a:srgbClr val="3D1FF1"/>
                </a:solidFill>
              </a:rPr>
              <a:t>Two types of variables</a:t>
            </a:r>
          </a:p>
        </p:txBody>
      </p:sp>
      <p:sp>
        <p:nvSpPr>
          <p:cNvPr id="3" name="Content Placeholder 2">
            <a:extLst>
              <a:ext uri="{FF2B5EF4-FFF2-40B4-BE49-F238E27FC236}">
                <a16:creationId xmlns:a16="http://schemas.microsoft.com/office/drawing/2014/main" id="{665E1700-047C-A6BE-2D80-19FF31B33C5E}"/>
              </a:ext>
            </a:extLst>
          </p:cNvPr>
          <p:cNvSpPr>
            <a:spLocks noGrp="1"/>
          </p:cNvSpPr>
          <p:nvPr>
            <p:ph idx="1"/>
          </p:nvPr>
        </p:nvSpPr>
        <p:spPr>
          <a:xfrm>
            <a:off x="1146875" y="1825857"/>
            <a:ext cx="9402179" cy="3800027"/>
          </a:xfrm>
        </p:spPr>
        <p:txBody>
          <a:bodyPr lIns="91440" tIns="45720" rIns="91440" bIns="45720" anchor="t">
            <a:noAutofit/>
          </a:bodyPr>
          <a:lstStyle/>
          <a:p>
            <a:pPr algn="just"/>
            <a:r>
              <a:rPr lang="en-GB" altLang="en-US" sz="2400" b="1" dirty="0">
                <a:solidFill>
                  <a:srgbClr val="0000FF"/>
                </a:solidFill>
                <a:latin typeface="Arial"/>
                <a:cs typeface="Times New Roman"/>
              </a:rPr>
              <a:t>Qualitative variable</a:t>
            </a:r>
            <a:r>
              <a:rPr lang="en-GB" altLang="en-US" sz="2400" b="1" dirty="0">
                <a:latin typeface="Arial"/>
                <a:cs typeface="Times New Roman"/>
              </a:rPr>
              <a:t>: </a:t>
            </a:r>
            <a:r>
              <a:rPr lang="en-US" altLang="en-US" sz="2400" b="1" dirty="0">
                <a:latin typeface="Arial"/>
                <a:cs typeface="Arial"/>
              </a:rPr>
              <a:t>A variable or characteristic which cannot be measured in quantitative form but can only be sorted by name or categories </a:t>
            </a:r>
            <a:endParaRPr lang="en-US" altLang="en-US" sz="2400" b="1" dirty="0"/>
          </a:p>
          <a:p>
            <a:pPr lvl="1" algn="just" eaLnBrk="1" hangingPunct="1"/>
            <a:r>
              <a:rPr lang="en-GB" altLang="en-US" sz="2000" b="1" dirty="0">
                <a:latin typeface="Arial"/>
                <a:cs typeface="Times New Roman"/>
              </a:rPr>
              <a:t>The notion of magnitude is absent or implicit.</a:t>
            </a:r>
          </a:p>
          <a:p>
            <a:pPr lvl="1" algn="just" eaLnBrk="1" hangingPunct="1"/>
            <a:r>
              <a:rPr lang="en-GB" altLang="en-US" sz="2000" b="1" dirty="0">
                <a:latin typeface="Arial"/>
                <a:cs typeface="Times New Roman"/>
              </a:rPr>
              <a:t>Nominal or ordinal</a:t>
            </a:r>
          </a:p>
          <a:p>
            <a:pPr algn="just" eaLnBrk="1" hangingPunct="1">
              <a:buFontTx/>
              <a:buNone/>
            </a:pPr>
            <a:r>
              <a:rPr lang="en-GB" altLang="en-US" sz="2400" b="1" dirty="0">
                <a:cs typeface="Times New Roman" panose="02020603050405020304" pitchFamily="18" charset="0"/>
              </a:rPr>
              <a:t> </a:t>
            </a:r>
            <a:r>
              <a:rPr lang="en-GB" altLang="en-US" sz="2400" b="1" dirty="0">
                <a:solidFill>
                  <a:srgbClr val="0000FF"/>
                </a:solidFill>
                <a:cs typeface="Times New Roman" panose="02020603050405020304" pitchFamily="18" charset="0"/>
              </a:rPr>
              <a:t>Quantitative variable</a:t>
            </a:r>
            <a:r>
              <a:rPr lang="en-GB" altLang="en-US" sz="2400" b="1" dirty="0">
                <a:cs typeface="Times New Roman" panose="02020603050405020304" pitchFamily="18" charset="0"/>
              </a:rPr>
              <a:t>: </a:t>
            </a:r>
            <a:r>
              <a:rPr lang="en-US" altLang="en-US" sz="2400" b="1" dirty="0"/>
              <a:t>A variable that can be measured and expressed numerically. </a:t>
            </a:r>
            <a:endParaRPr lang="en-GB" altLang="en-US" sz="2400" b="1" dirty="0">
              <a:cs typeface="Times New Roman" panose="02020603050405020304" pitchFamily="18" charset="0"/>
            </a:endParaRPr>
          </a:p>
          <a:p>
            <a:pPr lvl="1" algn="just" eaLnBrk="1" hangingPunct="1"/>
            <a:r>
              <a:rPr lang="en-GB" altLang="en-US" sz="2000" b="1" dirty="0">
                <a:cs typeface="Times New Roman" panose="02020603050405020304" pitchFamily="18" charset="0"/>
              </a:rPr>
              <a:t>Has the notion of magnitude.</a:t>
            </a:r>
            <a:endParaRPr lang="en-US" altLang="en-US" sz="2000" b="1" dirty="0">
              <a:cs typeface="Times New Roman" panose="02020603050405020304" pitchFamily="18" charset="0"/>
            </a:endParaRPr>
          </a:p>
          <a:p>
            <a:pPr algn="just"/>
            <a:endParaRPr lang="en-US" sz="2400" b="1" dirty="0"/>
          </a:p>
        </p:txBody>
      </p:sp>
    </p:spTree>
    <p:extLst>
      <p:ext uri="{BB962C8B-B14F-4D97-AF65-F5344CB8AC3E}">
        <p14:creationId xmlns:p14="http://schemas.microsoft.com/office/powerpoint/2010/main" val="11524677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186B-CFF1-D286-5185-B641343BEEDE}"/>
              </a:ext>
            </a:extLst>
          </p:cNvPr>
          <p:cNvSpPr>
            <a:spLocks noGrp="1"/>
          </p:cNvSpPr>
          <p:nvPr>
            <p:ph type="title"/>
          </p:nvPr>
        </p:nvSpPr>
        <p:spPr>
          <a:xfrm>
            <a:off x="1583788" y="1220922"/>
            <a:ext cx="8800076" cy="657457"/>
          </a:xfrm>
        </p:spPr>
        <p:txBody>
          <a:bodyPr/>
          <a:lstStyle/>
          <a:p>
            <a:r>
              <a:rPr lang="en-GB" altLang="en-US" sz="3200" b="1" dirty="0">
                <a:solidFill>
                  <a:srgbClr val="0000FF"/>
                </a:solidFill>
                <a:cs typeface="Times New Roman" panose="02020603050405020304" pitchFamily="18" charset="0"/>
              </a:rPr>
              <a:t>A quantitative variable is divided into two:</a:t>
            </a:r>
            <a:endParaRPr lang="en-US" sz="3200" dirty="0"/>
          </a:p>
        </p:txBody>
      </p:sp>
      <p:sp>
        <p:nvSpPr>
          <p:cNvPr id="3" name="Content Placeholder 2">
            <a:extLst>
              <a:ext uri="{FF2B5EF4-FFF2-40B4-BE49-F238E27FC236}">
                <a16:creationId xmlns:a16="http://schemas.microsoft.com/office/drawing/2014/main" id="{79E60168-04F8-B396-0B80-584C4A684E99}"/>
              </a:ext>
            </a:extLst>
          </p:cNvPr>
          <p:cNvSpPr>
            <a:spLocks noGrp="1"/>
          </p:cNvSpPr>
          <p:nvPr>
            <p:ph idx="1"/>
          </p:nvPr>
        </p:nvSpPr>
        <p:spPr>
          <a:xfrm>
            <a:off x="1317356" y="1878379"/>
            <a:ext cx="9376475" cy="3788910"/>
          </a:xfrm>
        </p:spPr>
        <p:txBody>
          <a:bodyPr/>
          <a:lstStyle/>
          <a:p>
            <a:pPr algn="just" eaLnBrk="1" hangingPunct="1"/>
            <a:r>
              <a:rPr lang="en-GB" altLang="en-US" sz="2800" b="1" dirty="0">
                <a:solidFill>
                  <a:srgbClr val="FF0000"/>
                </a:solidFill>
                <a:cs typeface="Times New Roman" panose="02020603050405020304" pitchFamily="18" charset="0"/>
              </a:rPr>
              <a:t>Discrete variable</a:t>
            </a:r>
            <a:r>
              <a:rPr lang="en-GB" altLang="en-US" sz="2800" b="1" dirty="0">
                <a:cs typeface="Times New Roman" panose="02020603050405020304" pitchFamily="18" charset="0"/>
              </a:rPr>
              <a:t>: It can only have a finite number of values in any given interval.</a:t>
            </a:r>
          </a:p>
          <a:p>
            <a:pPr lvl="2" algn="just"/>
            <a:r>
              <a:rPr lang="en-US" altLang="en-US" sz="2400" b="1" dirty="0"/>
              <a:t>Characterized by gaps or interruptions in the values</a:t>
            </a:r>
            <a:endParaRPr lang="en-GB" altLang="en-US" sz="2400" b="1" dirty="0">
              <a:cs typeface="Times New Roman" panose="02020603050405020304" pitchFamily="18" charset="0"/>
            </a:endParaRPr>
          </a:p>
          <a:p>
            <a:pPr algn="just" eaLnBrk="1" hangingPunct="1">
              <a:buFontTx/>
              <a:buNone/>
            </a:pPr>
            <a:endParaRPr lang="en-GB" altLang="en-US" sz="2800" b="1" dirty="0">
              <a:cs typeface="Times New Roman" panose="02020603050405020304" pitchFamily="18" charset="0"/>
            </a:endParaRPr>
          </a:p>
          <a:p>
            <a:pPr algn="just" eaLnBrk="1" hangingPunct="1"/>
            <a:r>
              <a:rPr lang="en-GB" altLang="en-US" sz="2800" b="1" dirty="0">
                <a:solidFill>
                  <a:srgbClr val="FF0000"/>
                </a:solidFill>
                <a:cs typeface="Times New Roman" panose="02020603050405020304" pitchFamily="18" charset="0"/>
              </a:rPr>
              <a:t>Continuous variable</a:t>
            </a:r>
            <a:r>
              <a:rPr lang="en-GB" altLang="en-US" sz="2800" b="1" dirty="0">
                <a:cs typeface="Times New Roman" panose="02020603050405020304" pitchFamily="18" charset="0"/>
              </a:rPr>
              <a:t>:  It can have an infinite number of possible values in any given interval.</a:t>
            </a:r>
          </a:p>
          <a:p>
            <a:pPr lvl="2" algn="just"/>
            <a:r>
              <a:rPr lang="en-US" altLang="en-US" sz="2400" b="1" dirty="0"/>
              <a:t>Does not possess the gaps or interruptions </a:t>
            </a:r>
            <a:endParaRPr lang="en-GB" altLang="en-US" sz="2400" b="1" dirty="0">
              <a:cs typeface="Times New Roman" panose="02020603050405020304" pitchFamily="18" charset="0"/>
            </a:endParaRPr>
          </a:p>
          <a:p>
            <a:pPr algn="just"/>
            <a:endParaRPr lang="en-US" sz="2800" b="1" dirty="0"/>
          </a:p>
        </p:txBody>
      </p:sp>
    </p:spTree>
    <p:extLst>
      <p:ext uri="{BB962C8B-B14F-4D97-AF65-F5344CB8AC3E}">
        <p14:creationId xmlns:p14="http://schemas.microsoft.com/office/powerpoint/2010/main" val="37467457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B831161-FBA2-E631-156E-C27E344F7B8D}"/>
              </a:ext>
            </a:extLst>
          </p:cNvPr>
          <p:cNvSpPr>
            <a:spLocks noGrp="1" noChangeArrowheads="1"/>
          </p:cNvSpPr>
          <p:nvPr>
            <p:ph type="title"/>
          </p:nvPr>
        </p:nvSpPr>
        <p:spPr>
          <a:xfrm>
            <a:off x="1702230" y="720671"/>
            <a:ext cx="8774624" cy="740044"/>
          </a:xfrm>
        </p:spPr>
        <p:txBody>
          <a:bodyPr/>
          <a:lstStyle/>
          <a:p>
            <a:pPr eaLnBrk="1" hangingPunct="1"/>
            <a:r>
              <a:rPr lang="en-US" altLang="en-US" sz="3700" dirty="0">
                <a:solidFill>
                  <a:srgbClr val="3D1FF1"/>
                </a:solidFill>
              </a:rPr>
              <a:t>Independent and dependent variables</a:t>
            </a:r>
          </a:p>
        </p:txBody>
      </p:sp>
      <p:sp>
        <p:nvSpPr>
          <p:cNvPr id="20483" name="Rectangle 3">
            <a:extLst>
              <a:ext uri="{FF2B5EF4-FFF2-40B4-BE49-F238E27FC236}">
                <a16:creationId xmlns:a16="http://schemas.microsoft.com/office/drawing/2014/main" id="{535FE345-F007-3918-DE49-14BDA1540C3D}"/>
              </a:ext>
            </a:extLst>
          </p:cNvPr>
          <p:cNvSpPr>
            <a:spLocks noGrp="1" noChangeArrowheads="1"/>
          </p:cNvSpPr>
          <p:nvPr>
            <p:ph type="body" idx="1"/>
          </p:nvPr>
        </p:nvSpPr>
        <p:spPr>
          <a:xfrm>
            <a:off x="1565329" y="1565329"/>
            <a:ext cx="8787539" cy="3533613"/>
          </a:xfrm>
        </p:spPr>
        <p:txBody>
          <a:bodyPr lIns="91440" tIns="45720" rIns="91440" bIns="45720" anchor="t">
            <a:noAutofit/>
          </a:bodyPr>
          <a:lstStyle/>
          <a:p>
            <a:pPr algn="just" eaLnBrk="1" hangingPunct="1"/>
            <a:r>
              <a:rPr lang="en-US" altLang="en-US" sz="2800" b="1" dirty="0"/>
              <a:t>When an association between variables is studied, the variables can be classified based on the cause-effect relationships.</a:t>
            </a:r>
          </a:p>
          <a:p>
            <a:pPr lvl="1" eaLnBrk="1" hangingPunct="1"/>
            <a:r>
              <a:rPr lang="en-US" altLang="en-US" sz="2400" b="1" i="1" dirty="0">
                <a:solidFill>
                  <a:srgbClr val="0000FF"/>
                </a:solidFill>
              </a:rPr>
              <a:t>INDEPENDENT</a:t>
            </a:r>
            <a:r>
              <a:rPr lang="en-US" altLang="en-US" sz="2400" b="1" dirty="0">
                <a:solidFill>
                  <a:srgbClr val="0000FF"/>
                </a:solidFill>
              </a:rPr>
              <a:t> </a:t>
            </a:r>
            <a:endParaRPr lang="en-US" altLang="en-US" sz="2400" b="1" i="1" dirty="0">
              <a:solidFill>
                <a:srgbClr val="0000FF"/>
              </a:solidFill>
            </a:endParaRPr>
          </a:p>
          <a:p>
            <a:pPr lvl="1" eaLnBrk="1" hangingPunct="1"/>
            <a:r>
              <a:rPr lang="en-US" altLang="en-US" sz="2400" b="1" i="1" dirty="0">
                <a:solidFill>
                  <a:srgbClr val="0000FF"/>
                </a:solidFill>
              </a:rPr>
              <a:t>DEPENDENT</a:t>
            </a:r>
          </a:p>
          <a:p>
            <a:pPr algn="just"/>
            <a:r>
              <a:rPr lang="en-US" altLang="en-US" sz="3200" b="1" dirty="0">
                <a:latin typeface="MprjpxTfdwyhTytscjAdvTT5843c571"/>
                <a:cs typeface="Arial"/>
              </a:rPr>
              <a:t>The Independent variable is the cause of the Dependent/Outcome variable.</a:t>
            </a:r>
            <a:endParaRPr lang="en-US" altLang="en-US" b="1" dirty="0">
              <a:cs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88D4BFF0-F2D2-F7D3-9988-A5E19B823A85}"/>
              </a:ext>
            </a:extLst>
          </p:cNvPr>
          <p:cNvSpPr>
            <a:spLocks noGrp="1" noChangeArrowheads="1"/>
          </p:cNvSpPr>
          <p:nvPr>
            <p:ph idx="1"/>
          </p:nvPr>
        </p:nvSpPr>
        <p:spPr>
          <a:xfrm>
            <a:off x="1828800" y="1219201"/>
            <a:ext cx="8756542" cy="4906963"/>
          </a:xfrm>
        </p:spPr>
        <p:txBody>
          <a:bodyPr lIns="91440" tIns="45720" rIns="91440" bIns="45720" anchor="t">
            <a:noAutofit/>
          </a:bodyPr>
          <a:lstStyle/>
          <a:p>
            <a:pPr algn="just">
              <a:defRPr/>
            </a:pPr>
            <a:r>
              <a:rPr lang="en-US" altLang="en-US" sz="2800" b="1" dirty="0">
                <a:latin typeface="Arial"/>
                <a:cs typeface="Arial"/>
              </a:rPr>
              <a:t>Variability in the dependent variable depends on variability in the Independent variable</a:t>
            </a:r>
          </a:p>
          <a:p>
            <a:pPr eaLnBrk="1" hangingPunct="1">
              <a:buFontTx/>
              <a:buNone/>
              <a:defRPr/>
            </a:pPr>
            <a:r>
              <a:rPr lang="en-US" altLang="en-US" sz="2800" dirty="0"/>
              <a:t> </a:t>
            </a:r>
            <a:endParaRPr lang="en-US" altLang="en-US" b="1" i="1" dirty="0"/>
          </a:p>
          <a:p>
            <a:pPr eaLnBrk="1" hangingPunct="1">
              <a:buFontTx/>
              <a:buNone/>
              <a:defRPr/>
            </a:pPr>
            <a:endParaRPr lang="en-US" altLang="en-US" b="1" i="1" dirty="0"/>
          </a:p>
          <a:p>
            <a:pPr eaLnBrk="1" hangingPunct="1">
              <a:buFontTx/>
              <a:buNone/>
              <a:defRPr/>
            </a:pPr>
            <a:endParaRPr lang="en-US" altLang="en-US" b="1" i="1" dirty="0"/>
          </a:p>
          <a:p>
            <a:pPr>
              <a:defRPr/>
            </a:pPr>
            <a:endParaRPr lang="en-US" sz="2800" b="1" dirty="0">
              <a:latin typeface="MprjpxTfdwyhTytscjAdvTT5843c571"/>
            </a:endParaRPr>
          </a:p>
          <a:p>
            <a:pPr>
              <a:defRPr/>
            </a:pPr>
            <a:endParaRPr lang="en-US" sz="2800" b="1" dirty="0">
              <a:latin typeface="MprjpxTfdwyhTytscjAdvTT5843c571"/>
            </a:endParaRPr>
          </a:p>
          <a:p>
            <a:pPr>
              <a:defRPr/>
            </a:pPr>
            <a:r>
              <a:rPr lang="en-US" sz="2800" b="1" dirty="0">
                <a:latin typeface="MprjpxTfdwyhTytscjAdvTT5843c571"/>
              </a:rPr>
              <a:t>The DV is the effect or the consequence of the IV, so it depends on it for any change to occur.</a:t>
            </a:r>
          </a:p>
          <a:p>
            <a:pPr marL="0" indent="0">
              <a:buNone/>
              <a:defRPr/>
            </a:pPr>
            <a:endParaRPr lang="en-US" altLang="en-US" sz="4000" b="1" i="1" dirty="0"/>
          </a:p>
        </p:txBody>
      </p:sp>
      <p:sp>
        <p:nvSpPr>
          <p:cNvPr id="22531" name="Rectangle 4">
            <a:extLst>
              <a:ext uri="{FF2B5EF4-FFF2-40B4-BE49-F238E27FC236}">
                <a16:creationId xmlns:a16="http://schemas.microsoft.com/office/drawing/2014/main" id="{90F811D7-F154-ECAE-8F0F-C48C5EF6211F}"/>
              </a:ext>
            </a:extLst>
          </p:cNvPr>
          <p:cNvSpPr>
            <a:spLocks noChangeArrowheads="1"/>
          </p:cNvSpPr>
          <p:nvPr/>
        </p:nvSpPr>
        <p:spPr bwMode="auto">
          <a:xfrm>
            <a:off x="3124200" y="2362200"/>
            <a:ext cx="205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330" tIns="42665" rIns="85330" bIns="42665" anchor="ctr"/>
          <a:lstStyle>
            <a:lvl1pPr>
              <a:spcBef>
                <a:spcPct val="20000"/>
              </a:spcBef>
              <a:buChar char="•"/>
              <a:defRPr sz="30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defRPr>
            </a:lvl9pPr>
          </a:lstStyle>
          <a:p>
            <a:pPr algn="ctr" eaLnBrk="1" hangingPunct="1">
              <a:spcBef>
                <a:spcPct val="0"/>
              </a:spcBef>
              <a:buFontTx/>
              <a:buNone/>
            </a:pPr>
            <a:r>
              <a:rPr lang="en-US" altLang="en-US" b="1" i="1">
                <a:solidFill>
                  <a:srgbClr val="FF3300"/>
                </a:solidFill>
              </a:rPr>
              <a:t>Independent</a:t>
            </a:r>
          </a:p>
          <a:p>
            <a:pPr algn="ctr" eaLnBrk="1" hangingPunct="1">
              <a:spcBef>
                <a:spcPct val="0"/>
              </a:spcBef>
              <a:buFontTx/>
              <a:buNone/>
            </a:pPr>
            <a:r>
              <a:rPr lang="en-US" altLang="en-US" b="1" i="1">
                <a:solidFill>
                  <a:srgbClr val="FF3300"/>
                </a:solidFill>
              </a:rPr>
              <a:t>variable</a:t>
            </a:r>
          </a:p>
        </p:txBody>
      </p:sp>
      <p:sp>
        <p:nvSpPr>
          <p:cNvPr id="22532" name="Rectangle 6">
            <a:extLst>
              <a:ext uri="{FF2B5EF4-FFF2-40B4-BE49-F238E27FC236}">
                <a16:creationId xmlns:a16="http://schemas.microsoft.com/office/drawing/2014/main" id="{03998484-D622-7158-9D94-8B4FC6CA55FA}"/>
              </a:ext>
            </a:extLst>
          </p:cNvPr>
          <p:cNvSpPr>
            <a:spLocks noChangeArrowheads="1"/>
          </p:cNvSpPr>
          <p:nvPr/>
        </p:nvSpPr>
        <p:spPr bwMode="auto">
          <a:xfrm>
            <a:off x="7543800" y="2438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330" tIns="42665" rIns="85330" bIns="42665" anchor="ctr"/>
          <a:lstStyle>
            <a:lvl1pPr>
              <a:spcBef>
                <a:spcPct val="20000"/>
              </a:spcBef>
              <a:buChar char="•"/>
              <a:defRPr sz="30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defRPr>
            </a:lvl9pPr>
          </a:lstStyle>
          <a:p>
            <a:pPr algn="ctr" eaLnBrk="1" hangingPunct="1">
              <a:spcBef>
                <a:spcPct val="0"/>
              </a:spcBef>
              <a:buFontTx/>
              <a:buNone/>
            </a:pPr>
            <a:r>
              <a:rPr lang="en-US" altLang="en-US" b="1" i="1">
                <a:solidFill>
                  <a:srgbClr val="FF3300"/>
                </a:solidFill>
              </a:rPr>
              <a:t>Dependent</a:t>
            </a:r>
          </a:p>
          <a:p>
            <a:pPr algn="ctr" eaLnBrk="1" hangingPunct="1">
              <a:spcBef>
                <a:spcPct val="0"/>
              </a:spcBef>
              <a:buFontTx/>
              <a:buNone/>
            </a:pPr>
            <a:r>
              <a:rPr lang="en-US" altLang="en-US" b="1" i="1">
                <a:solidFill>
                  <a:srgbClr val="FF3300"/>
                </a:solidFill>
              </a:rPr>
              <a:t>variable</a:t>
            </a:r>
          </a:p>
        </p:txBody>
      </p:sp>
      <p:sp>
        <p:nvSpPr>
          <p:cNvPr id="22533" name="Line 7">
            <a:extLst>
              <a:ext uri="{FF2B5EF4-FFF2-40B4-BE49-F238E27FC236}">
                <a16:creationId xmlns:a16="http://schemas.microsoft.com/office/drawing/2014/main" id="{B4577232-BDD4-30EE-EC04-A5A47108FADA}"/>
              </a:ext>
            </a:extLst>
          </p:cNvPr>
          <p:cNvSpPr>
            <a:spLocks noChangeShapeType="1"/>
          </p:cNvSpPr>
          <p:nvPr/>
        </p:nvSpPr>
        <p:spPr bwMode="auto">
          <a:xfrm>
            <a:off x="5410200" y="2971800"/>
            <a:ext cx="1981200" cy="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lIns="85330" tIns="42665" rIns="85330" bIns="42665"/>
          <a:lstStyle/>
          <a:p>
            <a:endParaRPr lang="en-US"/>
          </a:p>
        </p:txBody>
      </p:sp>
      <p:sp>
        <p:nvSpPr>
          <p:cNvPr id="6" name="Rectangle 5">
            <a:extLst>
              <a:ext uri="{FF2B5EF4-FFF2-40B4-BE49-F238E27FC236}">
                <a16:creationId xmlns:a16="http://schemas.microsoft.com/office/drawing/2014/main" id="{9E1CEE70-E6DB-9CA7-104A-47A743F737BA}"/>
              </a:ext>
            </a:extLst>
          </p:cNvPr>
          <p:cNvSpPr/>
          <p:nvPr/>
        </p:nvSpPr>
        <p:spPr>
          <a:xfrm>
            <a:off x="2819400" y="3505200"/>
            <a:ext cx="2743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5330" tIns="42665" rIns="85330" bIns="42665" anchor="ctr"/>
          <a:lstStyle/>
          <a:p>
            <a:pPr algn="ctr" eaLnBrk="1" hangingPunct="1">
              <a:defRPr/>
            </a:pPr>
            <a:r>
              <a:rPr lang="en-US" sz="3200" b="1" dirty="0">
                <a:solidFill>
                  <a:schemeClr val="tx1"/>
                </a:solidFill>
              </a:rPr>
              <a:t>Exposure</a:t>
            </a:r>
          </a:p>
          <a:p>
            <a:pPr algn="ctr" eaLnBrk="1" hangingPunct="1">
              <a:defRPr/>
            </a:pPr>
            <a:r>
              <a:rPr lang="en-US" sz="3200" b="1" dirty="0">
                <a:solidFill>
                  <a:schemeClr val="tx1"/>
                </a:solidFill>
              </a:rPr>
              <a:t>Predictor</a:t>
            </a:r>
          </a:p>
        </p:txBody>
      </p:sp>
      <p:sp>
        <p:nvSpPr>
          <p:cNvPr id="7" name="Rectangle 6">
            <a:extLst>
              <a:ext uri="{FF2B5EF4-FFF2-40B4-BE49-F238E27FC236}">
                <a16:creationId xmlns:a16="http://schemas.microsoft.com/office/drawing/2014/main" id="{B500F132-53AF-3169-8DCA-434C11387BFD}"/>
              </a:ext>
            </a:extLst>
          </p:cNvPr>
          <p:cNvSpPr/>
          <p:nvPr/>
        </p:nvSpPr>
        <p:spPr>
          <a:xfrm>
            <a:off x="7086600" y="3505200"/>
            <a:ext cx="23622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5330" tIns="42665" rIns="85330" bIns="42665" anchor="ctr"/>
          <a:lstStyle/>
          <a:p>
            <a:pPr algn="ctr" eaLnBrk="1" hangingPunct="1">
              <a:defRPr/>
            </a:pPr>
            <a:r>
              <a:rPr lang="en-US" sz="3200" b="1" dirty="0">
                <a:solidFill>
                  <a:schemeClr val="tx1"/>
                </a:solidFill>
              </a:rPr>
              <a:t>Outcome</a:t>
            </a:r>
          </a:p>
          <a:p>
            <a:pPr algn="ctr" eaLnBrk="1" hangingPunct="1">
              <a:defRPr/>
            </a:pPr>
            <a:r>
              <a:rPr lang="en-US" sz="3200" b="1" dirty="0">
                <a:solidFill>
                  <a:schemeClr val="tx1"/>
                </a:solidFill>
              </a:rPr>
              <a:t>Response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05BDF-ED9B-661D-34EC-83097CDD2D51}"/>
              </a:ext>
            </a:extLst>
          </p:cNvPr>
          <p:cNvSpPr>
            <a:spLocks noGrp="1"/>
          </p:cNvSpPr>
          <p:nvPr>
            <p:ph type="title"/>
          </p:nvPr>
        </p:nvSpPr>
        <p:spPr>
          <a:xfrm>
            <a:off x="1968285" y="1008900"/>
            <a:ext cx="7206712" cy="619613"/>
          </a:xfrm>
        </p:spPr>
        <p:txBody>
          <a:bodyPr>
            <a:noAutofit/>
          </a:bodyPr>
          <a:lstStyle/>
          <a:p>
            <a:pPr algn="ctr"/>
            <a:r>
              <a:rPr lang="en-US" sz="4000" dirty="0">
                <a:solidFill>
                  <a:srgbClr val="3D1FF1"/>
                </a:solidFill>
              </a:rPr>
              <a:t>Steps in research planning</a:t>
            </a:r>
          </a:p>
        </p:txBody>
      </p:sp>
      <p:sp>
        <p:nvSpPr>
          <p:cNvPr id="3" name="Content Placeholder 2">
            <a:extLst>
              <a:ext uri="{FF2B5EF4-FFF2-40B4-BE49-F238E27FC236}">
                <a16:creationId xmlns:a16="http://schemas.microsoft.com/office/drawing/2014/main" id="{8551BE80-806C-8240-B6C0-029257BD077A}"/>
              </a:ext>
            </a:extLst>
          </p:cNvPr>
          <p:cNvSpPr>
            <a:spLocks noGrp="1"/>
          </p:cNvSpPr>
          <p:nvPr>
            <p:ph idx="1"/>
          </p:nvPr>
        </p:nvSpPr>
        <p:spPr>
          <a:xfrm>
            <a:off x="838200" y="1875295"/>
            <a:ext cx="10515600" cy="4301668"/>
          </a:xfrm>
        </p:spPr>
        <p:txBody>
          <a:bodyPr>
            <a:normAutofit lnSpcReduction="10000"/>
          </a:bodyPr>
          <a:lstStyle/>
          <a:p>
            <a:r>
              <a:rPr lang="en-US" sz="2800" b="1" dirty="0"/>
              <a:t>Identification of the research problem</a:t>
            </a:r>
          </a:p>
          <a:p>
            <a:r>
              <a:rPr lang="en-US" sz="2800" b="1" dirty="0"/>
              <a:t>Critical review and evaluation of relevant literature for justifying and giving the context of the research problem</a:t>
            </a:r>
          </a:p>
          <a:p>
            <a:r>
              <a:rPr lang="en-US" sz="2800" b="1" dirty="0"/>
              <a:t>Formulation of precise research aims and questions in the light of:</a:t>
            </a:r>
          </a:p>
          <a:p>
            <a:pPr lvl="1"/>
            <a:r>
              <a:rPr lang="en-US" sz="2800" b="1" dirty="0"/>
              <a:t>The information to be collected</a:t>
            </a:r>
          </a:p>
          <a:p>
            <a:pPr lvl="1"/>
            <a:r>
              <a:rPr lang="en-US" sz="2800" b="1" dirty="0"/>
              <a:t>The appropriate research design</a:t>
            </a:r>
          </a:p>
          <a:p>
            <a:pPr lvl="1"/>
            <a:r>
              <a:rPr lang="en-US" sz="2800" b="1" dirty="0"/>
              <a:t>Ethical considerations, and </a:t>
            </a:r>
          </a:p>
          <a:p>
            <a:pPr lvl="1"/>
            <a:r>
              <a:rPr lang="en-US" sz="2800" b="1" dirty="0"/>
              <a:t>Cost</a:t>
            </a:r>
          </a:p>
        </p:txBody>
      </p:sp>
    </p:spTree>
    <p:extLst>
      <p:ext uri="{BB962C8B-B14F-4D97-AF65-F5344CB8AC3E}">
        <p14:creationId xmlns:p14="http://schemas.microsoft.com/office/powerpoint/2010/main" val="14576986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E380D74-1FF1-7954-1764-E07EEC2D1FFF}"/>
              </a:ext>
            </a:extLst>
          </p:cNvPr>
          <p:cNvSpPr>
            <a:spLocks noGrp="1" noChangeArrowheads="1"/>
          </p:cNvSpPr>
          <p:nvPr>
            <p:ph type="title"/>
          </p:nvPr>
        </p:nvSpPr>
        <p:spPr>
          <a:xfrm>
            <a:off x="1981200" y="827868"/>
            <a:ext cx="5411492" cy="658678"/>
          </a:xfrm>
        </p:spPr>
        <p:txBody>
          <a:bodyPr/>
          <a:lstStyle/>
          <a:p>
            <a:pPr eaLnBrk="1" hangingPunct="1"/>
            <a:r>
              <a:rPr lang="en-US" altLang="en-US" sz="3200" b="1" i="1" dirty="0">
                <a:solidFill>
                  <a:srgbClr val="3D1FF1"/>
                </a:solidFill>
              </a:rPr>
              <a:t>Independent variables</a:t>
            </a:r>
          </a:p>
        </p:txBody>
      </p:sp>
      <p:sp>
        <p:nvSpPr>
          <p:cNvPr id="12291" name="Rectangle 3">
            <a:extLst>
              <a:ext uri="{FF2B5EF4-FFF2-40B4-BE49-F238E27FC236}">
                <a16:creationId xmlns:a16="http://schemas.microsoft.com/office/drawing/2014/main" id="{B5BFBA04-2692-385B-DF8A-87890BA9BA57}"/>
              </a:ext>
            </a:extLst>
          </p:cNvPr>
          <p:cNvSpPr>
            <a:spLocks noGrp="1" noChangeArrowheads="1"/>
          </p:cNvSpPr>
          <p:nvPr>
            <p:ph type="body" idx="1"/>
          </p:nvPr>
        </p:nvSpPr>
        <p:spPr>
          <a:xfrm>
            <a:off x="1611823" y="1447800"/>
            <a:ext cx="9113003" cy="4410559"/>
          </a:xfrm>
        </p:spPr>
        <p:txBody>
          <a:bodyPr/>
          <a:lstStyle/>
          <a:p>
            <a:pPr algn="just" eaLnBrk="1" hangingPunct="1">
              <a:defRPr/>
            </a:pPr>
            <a:r>
              <a:rPr lang="en-US" altLang="en-US" sz="2400" b="1" dirty="0"/>
              <a:t>Describe or measure the factors that are assumed to cause or at least influence the problem. </a:t>
            </a:r>
            <a:endParaRPr lang="en-US" altLang="en-US" sz="2400" b="1" i="1" dirty="0"/>
          </a:p>
          <a:p>
            <a:pPr lvl="2" algn="just" eaLnBrk="1" hangingPunct="1">
              <a:defRPr/>
            </a:pPr>
            <a:r>
              <a:rPr lang="en-US" altLang="en-US" sz="2000" b="1" i="1" dirty="0"/>
              <a:t>Does a drug cause improvement of a medical health problem?</a:t>
            </a:r>
          </a:p>
          <a:p>
            <a:pPr lvl="2" algn="just" eaLnBrk="1" hangingPunct="1">
              <a:defRPr/>
            </a:pPr>
            <a:r>
              <a:rPr lang="en-US" altLang="en-US" sz="2000" b="1" i="1" dirty="0"/>
              <a:t>Does smoking cause lung cancer?</a:t>
            </a:r>
          </a:p>
          <a:p>
            <a:pPr algn="just" eaLnBrk="1" hangingPunct="1">
              <a:defRPr/>
            </a:pPr>
            <a:r>
              <a:rPr lang="en-US" altLang="en-US" sz="2400" b="1" i="1" dirty="0"/>
              <a:t>The presumed cause = the IV (Exposure variable, explanatory variable)</a:t>
            </a:r>
          </a:p>
          <a:p>
            <a:pPr algn="just" eaLnBrk="1" hangingPunct="1">
              <a:defRPr/>
            </a:pPr>
            <a:endParaRPr lang="en-US" altLang="en-US" sz="2400" dirty="0"/>
          </a:p>
        </p:txBody>
      </p:sp>
      <p:sp>
        <p:nvSpPr>
          <p:cNvPr id="23556" name="TextBox 1">
            <a:extLst>
              <a:ext uri="{FF2B5EF4-FFF2-40B4-BE49-F238E27FC236}">
                <a16:creationId xmlns:a16="http://schemas.microsoft.com/office/drawing/2014/main" id="{3B877AE4-B584-E45A-8762-5E068CC05E89}"/>
              </a:ext>
            </a:extLst>
          </p:cNvPr>
          <p:cNvSpPr txBox="1">
            <a:spLocks noChangeArrowheads="1"/>
          </p:cNvSpPr>
          <p:nvPr/>
        </p:nvSpPr>
        <p:spPr bwMode="auto">
          <a:xfrm>
            <a:off x="2286000" y="4267201"/>
            <a:ext cx="198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400" b="1" dirty="0">
                <a:solidFill>
                  <a:srgbClr val="FF3300"/>
                </a:solidFill>
              </a:rPr>
              <a:t>Unprotected</a:t>
            </a:r>
          </a:p>
          <a:p>
            <a:pPr algn="ctr" eaLnBrk="1" hangingPunct="1"/>
            <a:r>
              <a:rPr lang="en-US" altLang="en-US" sz="2400" b="1" dirty="0">
                <a:solidFill>
                  <a:srgbClr val="FF3300"/>
                </a:solidFill>
              </a:rPr>
              <a:t> sex</a:t>
            </a:r>
          </a:p>
        </p:txBody>
      </p:sp>
      <p:sp>
        <p:nvSpPr>
          <p:cNvPr id="23557" name="TextBox 2">
            <a:extLst>
              <a:ext uri="{FF2B5EF4-FFF2-40B4-BE49-F238E27FC236}">
                <a16:creationId xmlns:a16="http://schemas.microsoft.com/office/drawing/2014/main" id="{CCF8DD2A-2F08-F831-0F93-1BC4D918D7DF}"/>
              </a:ext>
            </a:extLst>
          </p:cNvPr>
          <p:cNvSpPr txBox="1">
            <a:spLocks noChangeArrowheads="1"/>
          </p:cNvSpPr>
          <p:nvPr/>
        </p:nvSpPr>
        <p:spPr bwMode="auto">
          <a:xfrm>
            <a:off x="4572001" y="4267200"/>
            <a:ext cx="15132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dirty="0">
                <a:solidFill>
                  <a:srgbClr val="FF3300"/>
                </a:solidFill>
              </a:rPr>
              <a:t>Unwanted</a:t>
            </a:r>
          </a:p>
          <a:p>
            <a:pPr eaLnBrk="1" hangingPunct="1"/>
            <a:r>
              <a:rPr lang="en-US" altLang="en-US" sz="2400" b="1" dirty="0">
                <a:solidFill>
                  <a:srgbClr val="FF3300"/>
                </a:solidFill>
              </a:rPr>
              <a:t>pregnancy</a:t>
            </a:r>
          </a:p>
        </p:txBody>
      </p:sp>
      <p:sp>
        <p:nvSpPr>
          <p:cNvPr id="23558" name="TextBox 3">
            <a:extLst>
              <a:ext uri="{FF2B5EF4-FFF2-40B4-BE49-F238E27FC236}">
                <a16:creationId xmlns:a16="http://schemas.microsoft.com/office/drawing/2014/main" id="{D71A2F98-0F90-0473-B729-F43320D0E9AB}"/>
              </a:ext>
            </a:extLst>
          </p:cNvPr>
          <p:cNvSpPr txBox="1">
            <a:spLocks noChangeArrowheads="1"/>
          </p:cNvSpPr>
          <p:nvPr/>
        </p:nvSpPr>
        <p:spPr bwMode="auto">
          <a:xfrm>
            <a:off x="6705600" y="4267200"/>
            <a:ext cx="12891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dirty="0">
                <a:solidFill>
                  <a:srgbClr val="FF3300"/>
                </a:solidFill>
              </a:rPr>
              <a:t>Unsafe </a:t>
            </a:r>
          </a:p>
          <a:p>
            <a:pPr eaLnBrk="1" hangingPunct="1"/>
            <a:r>
              <a:rPr lang="en-US" altLang="en-US" sz="2400" b="1" dirty="0">
                <a:solidFill>
                  <a:srgbClr val="FF3300"/>
                </a:solidFill>
              </a:rPr>
              <a:t>abortion</a:t>
            </a:r>
          </a:p>
        </p:txBody>
      </p:sp>
      <p:sp>
        <p:nvSpPr>
          <p:cNvPr id="23559" name="TextBox 4">
            <a:extLst>
              <a:ext uri="{FF2B5EF4-FFF2-40B4-BE49-F238E27FC236}">
                <a16:creationId xmlns:a16="http://schemas.microsoft.com/office/drawing/2014/main" id="{1F2EB9C0-CFED-28DF-AF24-49B28316AD24}"/>
              </a:ext>
            </a:extLst>
          </p:cNvPr>
          <p:cNvSpPr txBox="1">
            <a:spLocks noChangeArrowheads="1"/>
          </p:cNvSpPr>
          <p:nvPr/>
        </p:nvSpPr>
        <p:spPr bwMode="auto">
          <a:xfrm>
            <a:off x="8534401" y="4267201"/>
            <a:ext cx="15953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dirty="0">
                <a:solidFill>
                  <a:srgbClr val="FF3300"/>
                </a:solidFill>
              </a:rPr>
              <a:t>Morbidity/</a:t>
            </a:r>
          </a:p>
          <a:p>
            <a:pPr eaLnBrk="1" hangingPunct="1"/>
            <a:r>
              <a:rPr lang="en-US" altLang="en-US" sz="2400" b="1" dirty="0">
                <a:solidFill>
                  <a:srgbClr val="FF3300"/>
                </a:solidFill>
              </a:rPr>
              <a:t>Mortality</a:t>
            </a:r>
          </a:p>
        </p:txBody>
      </p:sp>
      <p:cxnSp>
        <p:nvCxnSpPr>
          <p:cNvPr id="7" name="Straight Arrow Connector 6">
            <a:extLst>
              <a:ext uri="{FF2B5EF4-FFF2-40B4-BE49-F238E27FC236}">
                <a16:creationId xmlns:a16="http://schemas.microsoft.com/office/drawing/2014/main" id="{BB415DE7-A3D7-AF2D-6E40-9FC11BD83222}"/>
              </a:ext>
            </a:extLst>
          </p:cNvPr>
          <p:cNvCxnSpPr>
            <a:cxnSpLocks/>
          </p:cNvCxnSpPr>
          <p:nvPr/>
        </p:nvCxnSpPr>
        <p:spPr>
          <a:xfrm>
            <a:off x="4038600" y="4648200"/>
            <a:ext cx="533400" cy="0"/>
          </a:xfrm>
          <a:prstGeom prst="straightConnector1">
            <a:avLst/>
          </a:prstGeom>
          <a:ln w="66675">
            <a:solidFill>
              <a:schemeClr val="accent6">
                <a:alpha val="72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10" name="Straight Arrow Connector 9">
            <a:extLst>
              <a:ext uri="{FF2B5EF4-FFF2-40B4-BE49-F238E27FC236}">
                <a16:creationId xmlns:a16="http://schemas.microsoft.com/office/drawing/2014/main" id="{B2611B56-A86C-F58B-6F7F-D6245F8A0BF7}"/>
              </a:ext>
            </a:extLst>
          </p:cNvPr>
          <p:cNvCxnSpPr>
            <a:cxnSpLocks/>
          </p:cNvCxnSpPr>
          <p:nvPr/>
        </p:nvCxnSpPr>
        <p:spPr>
          <a:xfrm>
            <a:off x="6096000" y="4648200"/>
            <a:ext cx="533400" cy="0"/>
          </a:xfrm>
          <a:prstGeom prst="straightConnector1">
            <a:avLst/>
          </a:prstGeom>
          <a:ln w="66675">
            <a:solidFill>
              <a:schemeClr val="accent6">
                <a:alpha val="72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23C665D3-8890-7D2F-A063-47E670EF2D76}"/>
              </a:ext>
            </a:extLst>
          </p:cNvPr>
          <p:cNvCxnSpPr>
            <a:cxnSpLocks/>
          </p:cNvCxnSpPr>
          <p:nvPr/>
        </p:nvCxnSpPr>
        <p:spPr>
          <a:xfrm>
            <a:off x="7924800" y="4572000"/>
            <a:ext cx="533400" cy="0"/>
          </a:xfrm>
          <a:prstGeom prst="straightConnector1">
            <a:avLst/>
          </a:prstGeom>
          <a:ln w="66675">
            <a:solidFill>
              <a:schemeClr val="accent6">
                <a:alpha val="72000"/>
              </a:schemeClr>
            </a:solidFill>
            <a:tailEnd type="triangle"/>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BCA28D9-1C6C-9C41-5B02-C227AEC2FD73}"/>
              </a:ext>
            </a:extLst>
          </p:cNvPr>
          <p:cNvSpPr>
            <a:spLocks noGrp="1" noChangeArrowheads="1"/>
          </p:cNvSpPr>
          <p:nvPr>
            <p:ph type="title"/>
          </p:nvPr>
        </p:nvSpPr>
        <p:spPr>
          <a:xfrm>
            <a:off x="1981200" y="750376"/>
            <a:ext cx="8229600" cy="814953"/>
          </a:xfrm>
        </p:spPr>
        <p:txBody>
          <a:bodyPr/>
          <a:lstStyle/>
          <a:p>
            <a:pPr eaLnBrk="1" hangingPunct="1"/>
            <a:r>
              <a:rPr lang="en-US" altLang="en-US" sz="4400" b="1" i="1" dirty="0">
                <a:solidFill>
                  <a:srgbClr val="3D1FF1"/>
                </a:solidFill>
              </a:rPr>
              <a:t>Dependent variables</a:t>
            </a:r>
            <a:r>
              <a:rPr lang="en-US" altLang="en-US" sz="4400" dirty="0">
                <a:solidFill>
                  <a:srgbClr val="3D1FF1"/>
                </a:solidFill>
              </a:rPr>
              <a:t> </a:t>
            </a:r>
          </a:p>
        </p:txBody>
      </p:sp>
      <p:sp>
        <p:nvSpPr>
          <p:cNvPr id="24579" name="Rectangle 3">
            <a:extLst>
              <a:ext uri="{FF2B5EF4-FFF2-40B4-BE49-F238E27FC236}">
                <a16:creationId xmlns:a16="http://schemas.microsoft.com/office/drawing/2014/main" id="{4C430ED8-E7E6-C344-E3CE-6AA7340E74AC}"/>
              </a:ext>
            </a:extLst>
          </p:cNvPr>
          <p:cNvSpPr>
            <a:spLocks noGrp="1" noChangeArrowheads="1"/>
          </p:cNvSpPr>
          <p:nvPr>
            <p:ph type="body" idx="1"/>
          </p:nvPr>
        </p:nvSpPr>
        <p:spPr>
          <a:xfrm>
            <a:off x="1847260" y="1676400"/>
            <a:ext cx="8490109" cy="2924407"/>
          </a:xfrm>
        </p:spPr>
        <p:txBody>
          <a:bodyPr/>
          <a:lstStyle/>
          <a:p>
            <a:pPr algn="just" eaLnBrk="1" hangingPunct="1"/>
            <a:r>
              <a:rPr lang="en-US" altLang="en-US" sz="2400" b="1" dirty="0"/>
              <a:t>Known as outcome variables</a:t>
            </a:r>
          </a:p>
          <a:p>
            <a:pPr algn="just" eaLnBrk="1" hangingPunct="1"/>
            <a:r>
              <a:rPr lang="en-US" altLang="en-US" sz="2400" b="1" dirty="0"/>
              <a:t>Are those which depend on the status or position of the other variable. </a:t>
            </a:r>
          </a:p>
          <a:p>
            <a:pPr algn="just" eaLnBrk="1" hangingPunct="1"/>
            <a:r>
              <a:rPr lang="en-US" altLang="en-US" sz="2400" b="1" dirty="0"/>
              <a:t>Are the variables the researcher is interested in understanding, explaining, or predicting.</a:t>
            </a:r>
          </a:p>
          <a:p>
            <a:pPr algn="just" eaLnBrk="1" hangingPunct="1"/>
            <a:r>
              <a:rPr lang="en-US" altLang="en-US" sz="2400" b="1" dirty="0"/>
              <a:t>The presumed effect = the dependent variable.</a:t>
            </a:r>
            <a:r>
              <a:rPr lang="en-US" altLang="en-US" sz="2400" dirty="0"/>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4523270-BE67-DB82-7C38-61C03759D82F}"/>
              </a:ext>
            </a:extLst>
          </p:cNvPr>
          <p:cNvSpPr>
            <a:spLocks noGrp="1" noChangeArrowheads="1"/>
          </p:cNvSpPr>
          <p:nvPr>
            <p:ph type="title"/>
          </p:nvPr>
        </p:nvSpPr>
        <p:spPr>
          <a:xfrm>
            <a:off x="3124200" y="457200"/>
            <a:ext cx="5486400" cy="685800"/>
          </a:xfrm>
        </p:spPr>
        <p:txBody>
          <a:bodyPr/>
          <a:lstStyle/>
          <a:p>
            <a:r>
              <a:rPr lang="en-US" altLang="en-US" sz="4000" b="1" dirty="0">
                <a:solidFill>
                  <a:srgbClr val="3D1FF1"/>
                </a:solidFill>
              </a:rPr>
              <a:t>Composite variables</a:t>
            </a:r>
          </a:p>
        </p:txBody>
      </p:sp>
      <p:sp>
        <p:nvSpPr>
          <p:cNvPr id="25603" name="Content Placeholder 2">
            <a:extLst>
              <a:ext uri="{FF2B5EF4-FFF2-40B4-BE49-F238E27FC236}">
                <a16:creationId xmlns:a16="http://schemas.microsoft.com/office/drawing/2014/main" id="{6073CD80-442C-EF2F-740F-8C2FCCD236C2}"/>
              </a:ext>
            </a:extLst>
          </p:cNvPr>
          <p:cNvSpPr>
            <a:spLocks noGrp="1" noChangeArrowheads="1"/>
          </p:cNvSpPr>
          <p:nvPr>
            <p:ph idx="1"/>
          </p:nvPr>
        </p:nvSpPr>
        <p:spPr>
          <a:xfrm>
            <a:off x="1981200" y="1295401"/>
            <a:ext cx="8805620" cy="4830763"/>
          </a:xfrm>
        </p:spPr>
        <p:txBody>
          <a:bodyPr lIns="91440" tIns="45720" rIns="91440" bIns="45720" anchor="t">
            <a:noAutofit/>
          </a:bodyPr>
          <a:lstStyle/>
          <a:p>
            <a:r>
              <a:rPr lang="en-US" altLang="en-US" sz="3200" b="1" dirty="0"/>
              <a:t>A variable based on two or more variables</a:t>
            </a:r>
          </a:p>
          <a:p>
            <a:pPr lvl="1"/>
            <a:r>
              <a:rPr lang="en-US" altLang="en-US" sz="3200" b="1" dirty="0"/>
              <a:t>BMI</a:t>
            </a:r>
          </a:p>
          <a:p>
            <a:pPr lvl="1"/>
            <a:r>
              <a:rPr lang="en-US" altLang="en-US" sz="3200" b="1" dirty="0"/>
              <a:t>Anthropometric indices</a:t>
            </a:r>
          </a:p>
          <a:p>
            <a:pPr lvl="2"/>
            <a:r>
              <a:rPr lang="en-US" altLang="en-US" sz="3200" b="1" dirty="0">
                <a:latin typeface="Arial"/>
                <a:cs typeface="Arial"/>
              </a:rPr>
              <a:t>Stunting, wasting </a:t>
            </a:r>
            <a:endParaRPr lang="en-US" altLang="en-US" sz="3200" b="1" dirty="0"/>
          </a:p>
          <a:p>
            <a:pPr lvl="1"/>
            <a:r>
              <a:rPr lang="en-US" altLang="en-US" sz="3200" b="1" dirty="0"/>
              <a:t>Prevalence</a:t>
            </a:r>
          </a:p>
          <a:p>
            <a:pPr lvl="1"/>
            <a:r>
              <a:rPr lang="en-US" altLang="en-US" sz="3200" b="1" dirty="0"/>
              <a:t>Incidence</a:t>
            </a:r>
          </a:p>
          <a:p>
            <a:pPr lvl="1"/>
            <a:r>
              <a:rPr lang="en-US" altLang="en-US" sz="3200" b="1" dirty="0"/>
              <a:t>Mortality rates, etc.</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E54F479-2853-04B7-718E-0A2EBFD58C8B}"/>
              </a:ext>
            </a:extLst>
          </p:cNvPr>
          <p:cNvSpPr>
            <a:spLocks noGrp="1" noChangeArrowheads="1"/>
          </p:cNvSpPr>
          <p:nvPr>
            <p:ph type="title"/>
          </p:nvPr>
        </p:nvSpPr>
        <p:spPr>
          <a:xfrm>
            <a:off x="1720313" y="1168400"/>
            <a:ext cx="8828742" cy="657457"/>
          </a:xfrm>
        </p:spPr>
        <p:txBody>
          <a:bodyPr/>
          <a:lstStyle/>
          <a:p>
            <a:r>
              <a:rPr lang="en-US" altLang="en-US" sz="3200" dirty="0">
                <a:solidFill>
                  <a:srgbClr val="3D1FF1"/>
                </a:solidFill>
              </a:rPr>
              <a:t>How many variables should be studied?</a:t>
            </a:r>
          </a:p>
        </p:txBody>
      </p:sp>
      <p:sp>
        <p:nvSpPr>
          <p:cNvPr id="29699" name="Content Placeholder 2">
            <a:extLst>
              <a:ext uri="{FF2B5EF4-FFF2-40B4-BE49-F238E27FC236}">
                <a16:creationId xmlns:a16="http://schemas.microsoft.com/office/drawing/2014/main" id="{DA721A55-6411-132D-7AC3-595156784CE0}"/>
              </a:ext>
            </a:extLst>
          </p:cNvPr>
          <p:cNvSpPr>
            <a:spLocks noGrp="1" noChangeArrowheads="1"/>
          </p:cNvSpPr>
          <p:nvPr>
            <p:ph idx="1"/>
          </p:nvPr>
        </p:nvSpPr>
        <p:spPr>
          <a:xfrm>
            <a:off x="1549832" y="1849530"/>
            <a:ext cx="9329978" cy="2924407"/>
          </a:xfrm>
        </p:spPr>
        <p:txBody>
          <a:bodyPr/>
          <a:lstStyle/>
          <a:p>
            <a:r>
              <a:rPr lang="en-US" altLang="en-US" sz="2800" b="1" dirty="0"/>
              <a:t>“As many as necessary and as few as possible” on the basis of the objectives, including ‘Universal variables’ relevant to health: </a:t>
            </a:r>
          </a:p>
          <a:p>
            <a:pPr lvl="1"/>
            <a:r>
              <a:rPr lang="en-US" altLang="en-US" sz="2800" b="1" dirty="0"/>
              <a:t>Age, Sex, Ethnic, Mar. Status, </a:t>
            </a:r>
            <a:r>
              <a:rPr lang="en-US" altLang="en-US" sz="2800" b="1" dirty="0" err="1"/>
              <a:t>Relig</a:t>
            </a:r>
            <a:r>
              <a:rPr lang="en-US" altLang="en-US" sz="2800" b="1" dirty="0"/>
              <a:t>, </a:t>
            </a:r>
            <a:r>
              <a:rPr lang="en-US" altLang="en-US" sz="2800" b="1" dirty="0" err="1"/>
              <a:t>Occup</a:t>
            </a:r>
            <a:r>
              <a:rPr lang="en-US" altLang="en-US" sz="2800" b="1" dirty="0"/>
              <a:t>, Edu, Income, </a:t>
            </a:r>
            <a:r>
              <a:rPr lang="en-US" altLang="en-US" sz="2800" b="1" dirty="0" err="1"/>
              <a:t>Resid</a:t>
            </a:r>
            <a:r>
              <a:rPr lang="en-US" altLang="en-US" sz="2800" b="1" dirty="0"/>
              <a:t>., Geog. Location</a:t>
            </a:r>
          </a:p>
          <a:p>
            <a:r>
              <a:rPr lang="en-US" altLang="en-US" sz="2800" b="1" dirty="0"/>
              <a:t>Unnecessary variables increase costs, waste time, and complicate data analysis.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7CD9DFE-7714-8D30-9595-F5FD09E38D39}"/>
              </a:ext>
            </a:extLst>
          </p:cNvPr>
          <p:cNvSpPr>
            <a:spLocks noGrp="1" noChangeArrowheads="1"/>
          </p:cNvSpPr>
          <p:nvPr>
            <p:ph type="title"/>
          </p:nvPr>
        </p:nvSpPr>
        <p:spPr>
          <a:xfrm>
            <a:off x="1878256" y="966922"/>
            <a:ext cx="7601415" cy="657457"/>
          </a:xfrm>
        </p:spPr>
        <p:txBody>
          <a:bodyPr/>
          <a:lstStyle/>
          <a:p>
            <a:r>
              <a:rPr lang="en-US" altLang="en-US" sz="4000" dirty="0">
                <a:solidFill>
                  <a:srgbClr val="3D1FF1"/>
                </a:solidFill>
              </a:rPr>
              <a:t>Operational definitions</a:t>
            </a:r>
          </a:p>
        </p:txBody>
      </p:sp>
      <p:sp>
        <p:nvSpPr>
          <p:cNvPr id="30723" name="Content Placeholder 2">
            <a:extLst>
              <a:ext uri="{FF2B5EF4-FFF2-40B4-BE49-F238E27FC236}">
                <a16:creationId xmlns:a16="http://schemas.microsoft.com/office/drawing/2014/main" id="{CD15CF36-F948-B932-71AB-986B309A9607}"/>
              </a:ext>
            </a:extLst>
          </p:cNvPr>
          <p:cNvSpPr>
            <a:spLocks noGrp="1" noChangeArrowheads="1"/>
          </p:cNvSpPr>
          <p:nvPr>
            <p:ph idx="1"/>
          </p:nvPr>
        </p:nvSpPr>
        <p:spPr>
          <a:xfrm>
            <a:off x="1469756" y="1825857"/>
            <a:ext cx="8567854" cy="4064889"/>
          </a:xfrm>
        </p:spPr>
        <p:txBody>
          <a:bodyPr/>
          <a:lstStyle/>
          <a:p>
            <a:pPr algn="just"/>
            <a:r>
              <a:rPr lang="en-US" altLang="en-US" sz="2400" b="1" dirty="0"/>
              <a:t>Once the variables have been selected, each of them should be clarified by “Operational Definition”.</a:t>
            </a:r>
          </a:p>
          <a:p>
            <a:pPr lvl="1" algn="just"/>
            <a:r>
              <a:rPr lang="en-US" altLang="en-US" sz="2400" b="1" dirty="0"/>
              <a:t>Clearly and explicitly defining the variable in terms of objectively measurable facts</a:t>
            </a:r>
          </a:p>
          <a:p>
            <a:pPr lvl="1" algn="just"/>
            <a:r>
              <a:rPr lang="en-US" altLang="en-US" sz="2400" b="1" dirty="0"/>
              <a:t>Example: </a:t>
            </a:r>
          </a:p>
          <a:p>
            <a:pPr lvl="2" algn="just"/>
            <a:r>
              <a:rPr lang="en-US" altLang="en-US" sz="2400" b="1" dirty="0"/>
              <a:t>Infants DOB, as recorded in hospital records</a:t>
            </a:r>
          </a:p>
          <a:p>
            <a:pPr lvl="2" algn="just"/>
            <a:r>
              <a:rPr lang="en-US" altLang="en-US" sz="2400" b="1" dirty="0"/>
              <a:t>Mother’s age, age in complete years, as stated by mother.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D2BDB2C1-E981-7B63-0952-B6E72D8D47AB}"/>
              </a:ext>
            </a:extLst>
          </p:cNvPr>
          <p:cNvSpPr>
            <a:spLocks noGrp="1" noChangeArrowheads="1"/>
          </p:cNvSpPr>
          <p:nvPr>
            <p:ph idx="1"/>
          </p:nvPr>
        </p:nvSpPr>
        <p:spPr>
          <a:xfrm>
            <a:off x="1475300" y="1031062"/>
            <a:ext cx="8955059" cy="4393345"/>
          </a:xfrm>
        </p:spPr>
        <p:txBody>
          <a:bodyPr lIns="91440" tIns="45720" rIns="91440" bIns="45720" anchor="t">
            <a:noAutofit/>
          </a:bodyPr>
          <a:lstStyle/>
          <a:p>
            <a:pPr algn="just"/>
            <a:r>
              <a:rPr lang="en-US" altLang="en-US" sz="2400" b="1" dirty="0">
                <a:solidFill>
                  <a:srgbClr val="3D1FF1"/>
                </a:solidFill>
              </a:rPr>
              <a:t>Conceptual definition</a:t>
            </a:r>
          </a:p>
          <a:p>
            <a:pPr lvl="1" algn="just"/>
            <a:r>
              <a:rPr lang="en-US" altLang="en-US" sz="2400" b="1" dirty="0">
                <a:latin typeface="Arial"/>
                <a:cs typeface="Arial"/>
              </a:rPr>
              <a:t>The variable as we conceive it, similar to the textbook definition</a:t>
            </a:r>
          </a:p>
          <a:p>
            <a:pPr lvl="1" algn="just"/>
            <a:r>
              <a:rPr lang="en-US" altLang="en-US" sz="2400" b="1" dirty="0">
                <a:latin typeface="Arial"/>
                <a:cs typeface="Arial"/>
              </a:rPr>
              <a:t>Example: Obesity might be defined as excessive fatness or overweight.</a:t>
            </a:r>
          </a:p>
          <a:p>
            <a:pPr algn="just"/>
            <a:r>
              <a:rPr lang="en-US" altLang="en-US" sz="2400" b="1" dirty="0">
                <a:solidFill>
                  <a:srgbClr val="3D1FF1"/>
                </a:solidFill>
              </a:rPr>
              <a:t>Operational definition</a:t>
            </a:r>
          </a:p>
          <a:p>
            <a:pPr lvl="1" algn="just"/>
            <a:r>
              <a:rPr lang="en-US" altLang="en-US" sz="2400" b="1" dirty="0">
                <a:latin typeface="Arial"/>
                <a:cs typeface="Arial"/>
              </a:rPr>
              <a:t>Working definition</a:t>
            </a:r>
          </a:p>
          <a:p>
            <a:pPr lvl="1" algn="just"/>
            <a:r>
              <a:rPr lang="en-US" altLang="en-US" sz="2400" b="1" dirty="0">
                <a:latin typeface="Arial"/>
                <a:cs typeface="Arial"/>
              </a:rPr>
              <a:t>The characteristics we actually measure, objectively observable fact, clear and explicit enough to avoid ambiguity.</a:t>
            </a:r>
          </a:p>
          <a:p>
            <a:pPr lvl="1" algn="just"/>
            <a:r>
              <a:rPr lang="en-US" altLang="en-US" sz="2400" b="1" dirty="0">
                <a:latin typeface="Arial"/>
                <a:cs typeface="Arial"/>
              </a:rPr>
              <a:t>Example: BMI, as recorded in medical records</a:t>
            </a:r>
            <a:endParaRPr lang="en-US" altLang="en-US" sz="2400" b="1" dirty="0"/>
          </a:p>
          <a:p>
            <a:pPr algn="just"/>
            <a:endParaRPr lang="en-US" altLang="en-US" sz="2400" b="1"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a:extLst>
              <a:ext uri="{FF2B5EF4-FFF2-40B4-BE49-F238E27FC236}">
                <a16:creationId xmlns:a16="http://schemas.microsoft.com/office/drawing/2014/main" id="{25A9E151-D589-2B2E-21B6-087B0E61FB2B}"/>
              </a:ext>
            </a:extLst>
          </p:cNvPr>
          <p:cNvSpPr>
            <a:spLocks noGrp="1" noChangeArrowheads="1"/>
          </p:cNvSpPr>
          <p:nvPr>
            <p:ph idx="1"/>
          </p:nvPr>
        </p:nvSpPr>
        <p:spPr>
          <a:xfrm>
            <a:off x="1444303" y="1046561"/>
            <a:ext cx="8660592" cy="3881900"/>
          </a:xfrm>
        </p:spPr>
        <p:txBody>
          <a:bodyPr/>
          <a:lstStyle/>
          <a:p>
            <a:pPr algn="just"/>
            <a:r>
              <a:rPr lang="en-US" altLang="en-US" sz="2800" b="1" dirty="0">
                <a:solidFill>
                  <a:srgbClr val="3D1FF1"/>
                </a:solidFill>
              </a:rPr>
              <a:t>Parity:</a:t>
            </a:r>
          </a:p>
          <a:p>
            <a:pPr lvl="1" algn="just"/>
            <a:r>
              <a:rPr lang="en-US" altLang="en-US" sz="2800" b="1" dirty="0"/>
              <a:t>Total number of pregnancies?</a:t>
            </a:r>
          </a:p>
          <a:p>
            <a:pPr lvl="1" algn="just"/>
            <a:r>
              <a:rPr lang="en-US" altLang="en-US" sz="2800" b="1" dirty="0"/>
              <a:t>Total number of pregnancies terminating in stillbirth or livebirths?</a:t>
            </a:r>
          </a:p>
          <a:p>
            <a:pPr lvl="1" algn="just"/>
            <a:r>
              <a:rPr lang="en-US" altLang="en-US" sz="2800" b="1" dirty="0"/>
              <a:t>Total number of children delivered?</a:t>
            </a:r>
          </a:p>
          <a:p>
            <a:pPr algn="just"/>
            <a:r>
              <a:rPr lang="en-US" altLang="en-US" sz="2800" b="1" dirty="0">
                <a:solidFill>
                  <a:srgbClr val="3D1FF1"/>
                </a:solidFill>
              </a:rPr>
              <a:t>Abortion:</a:t>
            </a:r>
          </a:p>
          <a:p>
            <a:pPr lvl="1" algn="just"/>
            <a:r>
              <a:rPr lang="en-US" altLang="en-US" sz="2800" b="1" dirty="0"/>
              <a:t>Any pregnancy outcome of a miscarriage, abortion, or stillbirth (EDHS 2016)</a:t>
            </a:r>
          </a:p>
          <a:p>
            <a:pPr marL="457200" lvl="1" indent="0" algn="just">
              <a:buNone/>
            </a:pPr>
            <a:endParaRPr lang="en-US" altLang="en-US" sz="2800" b="1"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DCFE646-573A-C65B-D502-273C20172F15}"/>
              </a:ext>
            </a:extLst>
          </p:cNvPr>
          <p:cNvSpPr>
            <a:spLocks noGrp="1" noChangeArrowheads="1"/>
          </p:cNvSpPr>
          <p:nvPr>
            <p:ph type="title"/>
          </p:nvPr>
        </p:nvSpPr>
        <p:spPr>
          <a:xfrm>
            <a:off x="1905000" y="751667"/>
            <a:ext cx="8229600" cy="503696"/>
          </a:xfrm>
        </p:spPr>
        <p:txBody>
          <a:bodyPr/>
          <a:lstStyle/>
          <a:p>
            <a:pPr eaLnBrk="1" hangingPunct="1"/>
            <a:r>
              <a:rPr lang="en-US" altLang="en-US" sz="3600" b="1" dirty="0">
                <a:solidFill>
                  <a:srgbClr val="0000FF"/>
                </a:solidFill>
              </a:rPr>
              <a:t>Data collection techniques</a:t>
            </a:r>
          </a:p>
        </p:txBody>
      </p:sp>
      <p:sp>
        <p:nvSpPr>
          <p:cNvPr id="34819" name="Rectangle 3">
            <a:extLst>
              <a:ext uri="{FF2B5EF4-FFF2-40B4-BE49-F238E27FC236}">
                <a16:creationId xmlns:a16="http://schemas.microsoft.com/office/drawing/2014/main" id="{8A757762-3CDB-FE06-D325-26976A1C5591}"/>
              </a:ext>
            </a:extLst>
          </p:cNvPr>
          <p:cNvSpPr>
            <a:spLocks noGrp="1" noChangeArrowheads="1"/>
          </p:cNvSpPr>
          <p:nvPr>
            <p:ph type="body" idx="1"/>
          </p:nvPr>
        </p:nvSpPr>
        <p:spPr>
          <a:xfrm>
            <a:off x="1595034" y="1600200"/>
            <a:ext cx="8305800" cy="4495800"/>
          </a:xfrm>
        </p:spPr>
        <p:txBody>
          <a:bodyPr/>
          <a:lstStyle/>
          <a:p>
            <a:pPr eaLnBrk="1" hangingPunct="1"/>
            <a:r>
              <a:rPr lang="en-US" altLang="en-US" sz="2800" b="1" dirty="0"/>
              <a:t>Using available information (record review)</a:t>
            </a:r>
          </a:p>
          <a:p>
            <a:pPr eaLnBrk="1" hangingPunct="1"/>
            <a:r>
              <a:rPr lang="en-US" altLang="en-US" sz="2800" b="1" dirty="0"/>
              <a:t>Observation</a:t>
            </a:r>
          </a:p>
          <a:p>
            <a:pPr eaLnBrk="1" hangingPunct="1"/>
            <a:r>
              <a:rPr lang="en-US" altLang="en-US" sz="2800" b="1" dirty="0"/>
              <a:t>Interview </a:t>
            </a:r>
          </a:p>
          <a:p>
            <a:pPr eaLnBrk="1" hangingPunct="1"/>
            <a:r>
              <a:rPr lang="en-US" altLang="en-US" sz="2800" b="1" dirty="0"/>
              <a:t>Administering written questionnaires</a:t>
            </a:r>
          </a:p>
          <a:p>
            <a:pPr eaLnBrk="1" hangingPunct="1"/>
            <a:r>
              <a:rPr lang="en-US" altLang="en-US" sz="2800" b="1" dirty="0"/>
              <a:t>Focus Group Discussions (FGDs)</a:t>
            </a:r>
          </a:p>
          <a:p>
            <a:pPr eaLnBrk="1" hangingPunct="1"/>
            <a:r>
              <a:rPr lang="en-US" altLang="en-US" sz="2800" b="1" dirty="0"/>
              <a:t>Other data collection methods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6B6473D-0F76-6CB1-B437-0A5DDB9BBF35}"/>
              </a:ext>
            </a:extLst>
          </p:cNvPr>
          <p:cNvSpPr>
            <a:spLocks noGrp="1" noChangeArrowheads="1"/>
          </p:cNvSpPr>
          <p:nvPr>
            <p:ph type="title"/>
          </p:nvPr>
        </p:nvSpPr>
        <p:spPr>
          <a:xfrm>
            <a:off x="1981200" y="961319"/>
            <a:ext cx="8229600" cy="860157"/>
          </a:xfrm>
        </p:spPr>
        <p:txBody>
          <a:bodyPr/>
          <a:lstStyle/>
          <a:p>
            <a:pPr eaLnBrk="1" hangingPunct="1"/>
            <a:r>
              <a:rPr lang="en-US" altLang="en-US" sz="3600" b="1" dirty="0">
                <a:solidFill>
                  <a:srgbClr val="3D1FF1"/>
                </a:solidFill>
              </a:rPr>
              <a:t>1. Using available data</a:t>
            </a:r>
          </a:p>
        </p:txBody>
      </p:sp>
      <p:sp>
        <p:nvSpPr>
          <p:cNvPr id="36867" name="Rectangle 3">
            <a:extLst>
              <a:ext uri="{FF2B5EF4-FFF2-40B4-BE49-F238E27FC236}">
                <a16:creationId xmlns:a16="http://schemas.microsoft.com/office/drawing/2014/main" id="{75F7538C-6188-6C55-0E03-B43364D61F5F}"/>
              </a:ext>
            </a:extLst>
          </p:cNvPr>
          <p:cNvSpPr>
            <a:spLocks noGrp="1" noChangeArrowheads="1"/>
          </p:cNvSpPr>
          <p:nvPr>
            <p:ph type="body" idx="1"/>
          </p:nvPr>
        </p:nvSpPr>
        <p:spPr>
          <a:xfrm>
            <a:off x="1872712" y="1821476"/>
            <a:ext cx="7601415" cy="2924407"/>
          </a:xfrm>
        </p:spPr>
        <p:txBody>
          <a:bodyPr/>
          <a:lstStyle/>
          <a:p>
            <a:pPr eaLnBrk="1" hangingPunct="1"/>
            <a:r>
              <a:rPr lang="en-US" altLang="en-US" sz="2400" b="1" dirty="0"/>
              <a:t>Morbidity reports</a:t>
            </a:r>
          </a:p>
          <a:p>
            <a:pPr eaLnBrk="1" hangingPunct="1"/>
            <a:r>
              <a:rPr lang="en-US" altLang="en-US" sz="2400" b="1" dirty="0"/>
              <a:t>Mortality reports</a:t>
            </a:r>
          </a:p>
          <a:p>
            <a:pPr eaLnBrk="1" hangingPunct="1"/>
            <a:r>
              <a:rPr lang="en-US" altLang="en-US" sz="2400" b="1" dirty="0"/>
              <a:t>Epidemic reports</a:t>
            </a:r>
          </a:p>
          <a:p>
            <a:pPr eaLnBrk="1" hangingPunct="1"/>
            <a:r>
              <a:rPr lang="en-US" altLang="en-US" sz="2400" b="1" dirty="0"/>
              <a:t>Epidemic investigations</a:t>
            </a:r>
          </a:p>
          <a:p>
            <a:pPr eaLnBrk="1" hangingPunct="1"/>
            <a:r>
              <a:rPr lang="en-US" altLang="en-US" sz="2400" b="1" dirty="0"/>
              <a:t>Laboratory data</a:t>
            </a:r>
          </a:p>
          <a:p>
            <a:pPr eaLnBrk="1" hangingPunct="1"/>
            <a:r>
              <a:rPr lang="en-US" altLang="en-US" sz="2400" b="1" dirty="0"/>
              <a:t>Special surveys</a:t>
            </a:r>
          </a:p>
          <a:p>
            <a:pPr eaLnBrk="1" hangingPunct="1"/>
            <a:r>
              <a:rPr lang="en-US" altLang="en-US" sz="2400" b="1" dirty="0"/>
              <a:t>Demographic data (census)</a:t>
            </a:r>
          </a:p>
          <a:p>
            <a:pPr eaLnBrk="1" hangingPunct="1"/>
            <a:endParaRPr lang="en-US" altLang="en-US" sz="2400" b="1"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A127805-CC31-AE4F-DBF2-6C0C0122EC97}"/>
              </a:ext>
            </a:extLst>
          </p:cNvPr>
          <p:cNvSpPr>
            <a:spLocks noGrp="1" noChangeArrowheads="1"/>
          </p:cNvSpPr>
          <p:nvPr>
            <p:ph type="title"/>
          </p:nvPr>
        </p:nvSpPr>
        <p:spPr>
          <a:xfrm>
            <a:off x="1981200" y="925378"/>
            <a:ext cx="8229600" cy="783956"/>
          </a:xfrm>
        </p:spPr>
        <p:txBody>
          <a:bodyPr/>
          <a:lstStyle/>
          <a:p>
            <a:pPr eaLnBrk="1" hangingPunct="1"/>
            <a:r>
              <a:rPr lang="en-US" altLang="en-US" sz="3600" b="1" dirty="0">
                <a:solidFill>
                  <a:srgbClr val="3D1FF1"/>
                </a:solidFill>
              </a:rPr>
              <a:t>Sources of available data</a:t>
            </a:r>
          </a:p>
        </p:txBody>
      </p:sp>
      <p:sp>
        <p:nvSpPr>
          <p:cNvPr id="38915" name="Rectangle 3">
            <a:extLst>
              <a:ext uri="{FF2B5EF4-FFF2-40B4-BE49-F238E27FC236}">
                <a16:creationId xmlns:a16="http://schemas.microsoft.com/office/drawing/2014/main" id="{6CCF1D06-2FAC-0E96-4DB4-17DCEB03EB0F}"/>
              </a:ext>
            </a:extLst>
          </p:cNvPr>
          <p:cNvSpPr>
            <a:spLocks noGrp="1" noChangeArrowheads="1"/>
          </p:cNvSpPr>
          <p:nvPr>
            <p:ph type="body" idx="1"/>
          </p:nvPr>
        </p:nvSpPr>
        <p:spPr>
          <a:xfrm>
            <a:off x="1800764" y="1702010"/>
            <a:ext cx="7601415" cy="3711419"/>
          </a:xfrm>
        </p:spPr>
        <p:txBody>
          <a:bodyPr/>
          <a:lstStyle/>
          <a:p>
            <a:pPr eaLnBrk="1" hangingPunct="1"/>
            <a:r>
              <a:rPr lang="en-US" altLang="en-US" sz="2800" b="1" dirty="0"/>
              <a:t>Health facilities</a:t>
            </a:r>
          </a:p>
          <a:p>
            <a:pPr lvl="1" eaLnBrk="1" hangingPunct="1"/>
            <a:r>
              <a:rPr lang="en-US" altLang="en-US" sz="2800" b="1" dirty="0"/>
              <a:t>Health center, hospital</a:t>
            </a:r>
          </a:p>
          <a:p>
            <a:pPr eaLnBrk="1" hangingPunct="1"/>
            <a:r>
              <a:rPr lang="en-US" altLang="en-US" sz="2800" b="1" dirty="0"/>
              <a:t>Immunization</a:t>
            </a:r>
          </a:p>
          <a:p>
            <a:pPr eaLnBrk="1" hangingPunct="1"/>
            <a:r>
              <a:rPr lang="en-US" altLang="en-US" sz="2800" b="1" dirty="0"/>
              <a:t>Childhood diseases</a:t>
            </a:r>
          </a:p>
          <a:p>
            <a:pPr eaLnBrk="1" hangingPunct="1"/>
            <a:r>
              <a:rPr lang="en-US" altLang="en-US" sz="2800" b="1" dirty="0"/>
              <a:t>MCH clinics</a:t>
            </a:r>
          </a:p>
          <a:p>
            <a:pPr eaLnBrk="1" hangingPunct="1"/>
            <a:r>
              <a:rPr lang="en-US" altLang="en-US" sz="2800" b="1" dirty="0"/>
              <a:t>Reports</a:t>
            </a:r>
          </a:p>
          <a:p>
            <a:pPr eaLnBrk="1" hangingPunct="1"/>
            <a:r>
              <a:rPr lang="en-US" altLang="en-US" sz="2800" b="1" dirty="0" err="1"/>
              <a:t>etc</a:t>
            </a:r>
            <a:endParaRPr lang="en-US" altLang="en-US" sz="2800" b="1" dirty="0"/>
          </a:p>
          <a:p>
            <a:pPr eaLnBrk="1" hangingPunct="1"/>
            <a:endParaRPr lang="en-US" altLang="en-US" sz="2800" b="1" dirty="0"/>
          </a:p>
        </p:txBody>
      </p:sp>
    </p:spTree>
    <p:extLst>
      <p:ext uri="{BB962C8B-B14F-4D97-AF65-F5344CB8AC3E}">
        <p14:creationId xmlns:p14="http://schemas.microsoft.com/office/powerpoint/2010/main" val="1865425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05BDF-ED9B-661D-34EC-83097CDD2D51}"/>
              </a:ext>
            </a:extLst>
          </p:cNvPr>
          <p:cNvSpPr>
            <a:spLocks noGrp="1"/>
          </p:cNvSpPr>
          <p:nvPr>
            <p:ph type="title"/>
          </p:nvPr>
        </p:nvSpPr>
        <p:spPr>
          <a:xfrm>
            <a:off x="1177871" y="744953"/>
            <a:ext cx="8555066" cy="619613"/>
          </a:xfrm>
        </p:spPr>
        <p:txBody>
          <a:bodyPr>
            <a:noAutofit/>
          </a:bodyPr>
          <a:lstStyle/>
          <a:p>
            <a:pPr algn="ctr"/>
            <a:r>
              <a:rPr lang="en-US" sz="4000" dirty="0">
                <a:solidFill>
                  <a:srgbClr val="3D1FF1"/>
                </a:solidFill>
              </a:rPr>
              <a:t>Steps in research planning</a:t>
            </a:r>
          </a:p>
        </p:txBody>
      </p:sp>
      <p:sp>
        <p:nvSpPr>
          <p:cNvPr id="3" name="Content Placeholder 2">
            <a:extLst>
              <a:ext uri="{FF2B5EF4-FFF2-40B4-BE49-F238E27FC236}">
                <a16:creationId xmlns:a16="http://schemas.microsoft.com/office/drawing/2014/main" id="{8551BE80-806C-8240-B6C0-029257BD077A}"/>
              </a:ext>
            </a:extLst>
          </p:cNvPr>
          <p:cNvSpPr>
            <a:spLocks noGrp="1"/>
          </p:cNvSpPr>
          <p:nvPr>
            <p:ph idx="1"/>
          </p:nvPr>
        </p:nvSpPr>
        <p:spPr>
          <a:xfrm>
            <a:off x="838200" y="1631851"/>
            <a:ext cx="10320580" cy="4545111"/>
          </a:xfrm>
        </p:spPr>
        <p:txBody>
          <a:bodyPr>
            <a:normAutofit/>
          </a:bodyPr>
          <a:lstStyle/>
          <a:p>
            <a:r>
              <a:rPr lang="en-US" sz="2800" b="1" dirty="0"/>
              <a:t>In addition, the research planning takes into account</a:t>
            </a:r>
          </a:p>
          <a:p>
            <a:pPr lvl="1"/>
            <a:r>
              <a:rPr lang="en-US" sz="2800" b="1" dirty="0"/>
              <a:t>How the study participants are to be selected</a:t>
            </a:r>
          </a:p>
          <a:p>
            <a:pPr lvl="1"/>
            <a:r>
              <a:rPr lang="en-US" sz="2800" b="1" dirty="0"/>
              <a:t>How the data are to be collected and analyzed</a:t>
            </a:r>
          </a:p>
          <a:p>
            <a:endParaRPr lang="en-US" altLang="en-US" sz="1600" b="1" dirty="0"/>
          </a:p>
          <a:p>
            <a:r>
              <a:rPr lang="en-US" altLang="en-US" sz="2800" b="1" dirty="0"/>
              <a:t>New data should be collected and organized to answer the original research question.</a:t>
            </a:r>
          </a:p>
          <a:p>
            <a:endParaRPr lang="en-US" sz="1400" b="1" dirty="0"/>
          </a:p>
          <a:p>
            <a:r>
              <a:rPr lang="en-US" sz="2800" b="1" dirty="0"/>
              <a:t>The above issues are written up in the form of a </a:t>
            </a:r>
            <a:r>
              <a:rPr lang="en-US" sz="2800" b="1" u="sng" dirty="0">
                <a:solidFill>
                  <a:srgbClr val="FF0000"/>
                </a:solidFill>
              </a:rPr>
              <a:t>Research Protocol</a:t>
            </a:r>
            <a:r>
              <a:rPr lang="en-US" sz="2800" b="1" dirty="0"/>
              <a:t> or </a:t>
            </a:r>
            <a:r>
              <a:rPr lang="en-US" sz="2800" b="1" u="sng" dirty="0">
                <a:solidFill>
                  <a:srgbClr val="FF0000"/>
                </a:solidFill>
              </a:rPr>
              <a:t>Research Proposal</a:t>
            </a:r>
            <a:r>
              <a:rPr lang="en-US" sz="2800" b="1" dirty="0"/>
              <a:t>.</a:t>
            </a:r>
          </a:p>
        </p:txBody>
      </p:sp>
    </p:spTree>
    <p:extLst>
      <p:ext uri="{BB962C8B-B14F-4D97-AF65-F5344CB8AC3E}">
        <p14:creationId xmlns:p14="http://schemas.microsoft.com/office/powerpoint/2010/main" val="20489396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05F2A75-D4FF-4C7F-362C-82C41F74C3F5}"/>
              </a:ext>
            </a:extLst>
          </p:cNvPr>
          <p:cNvSpPr>
            <a:spLocks noGrp="1" noChangeArrowheads="1"/>
          </p:cNvSpPr>
          <p:nvPr>
            <p:ph type="title"/>
          </p:nvPr>
        </p:nvSpPr>
        <p:spPr>
          <a:xfrm>
            <a:off x="2089689" y="952500"/>
            <a:ext cx="5364996" cy="690320"/>
          </a:xfrm>
        </p:spPr>
        <p:txBody>
          <a:bodyPr/>
          <a:lstStyle/>
          <a:p>
            <a:pPr eaLnBrk="1" hangingPunct="1"/>
            <a:r>
              <a:rPr lang="en-US" altLang="en-US" sz="3600" b="1" dirty="0">
                <a:solidFill>
                  <a:srgbClr val="3D1FF1"/>
                </a:solidFill>
              </a:rPr>
              <a:t>2. Observation</a:t>
            </a:r>
          </a:p>
        </p:txBody>
      </p:sp>
      <p:sp>
        <p:nvSpPr>
          <p:cNvPr id="43011" name="Rectangle 3">
            <a:extLst>
              <a:ext uri="{FF2B5EF4-FFF2-40B4-BE49-F238E27FC236}">
                <a16:creationId xmlns:a16="http://schemas.microsoft.com/office/drawing/2014/main" id="{1C0A522B-B800-813E-AD63-DD48974318AD}"/>
              </a:ext>
            </a:extLst>
          </p:cNvPr>
          <p:cNvSpPr>
            <a:spLocks noGrp="1" noChangeArrowheads="1"/>
          </p:cNvSpPr>
          <p:nvPr>
            <p:ph type="body" idx="1"/>
          </p:nvPr>
        </p:nvSpPr>
        <p:spPr>
          <a:xfrm>
            <a:off x="2089689" y="1821477"/>
            <a:ext cx="7601415" cy="2924407"/>
          </a:xfrm>
        </p:spPr>
        <p:txBody>
          <a:bodyPr lIns="91440" tIns="45720" rIns="91440" bIns="45720" anchor="t">
            <a:noAutofit/>
          </a:bodyPr>
          <a:lstStyle/>
          <a:p>
            <a:pPr algn="just" eaLnBrk="1" hangingPunct="1"/>
            <a:r>
              <a:rPr lang="en-US" altLang="en-US" sz="2400" b="1" dirty="0"/>
              <a:t>Involves systematically selecting, watching, and recording behavior and characteristics.</a:t>
            </a:r>
            <a:r>
              <a:rPr lang="en-US" altLang="en-US" sz="2400" dirty="0"/>
              <a:t> </a:t>
            </a:r>
          </a:p>
          <a:p>
            <a:pPr algn="just" eaLnBrk="1" hangingPunct="1"/>
            <a:r>
              <a:rPr lang="en-US" altLang="en-US" sz="2400" b="1" dirty="0"/>
              <a:t>Give additional, more accurate information on behavior than interviews or questionnaires. </a:t>
            </a:r>
          </a:p>
          <a:p>
            <a:pPr algn="just" eaLnBrk="1" hangingPunct="1"/>
            <a:r>
              <a:rPr lang="en-US" altLang="en-US" sz="2400" b="1" dirty="0">
                <a:latin typeface="Arial"/>
                <a:cs typeface="Arial"/>
              </a:rPr>
              <a:t>Checklists or a list of questions are usually used.</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33BC0D6-AB7C-CC43-BF14-4C77CC4D600C}"/>
              </a:ext>
            </a:extLst>
          </p:cNvPr>
          <p:cNvSpPr>
            <a:spLocks noGrp="1" noChangeArrowheads="1"/>
          </p:cNvSpPr>
          <p:nvPr>
            <p:ph type="title"/>
          </p:nvPr>
        </p:nvSpPr>
        <p:spPr>
          <a:xfrm>
            <a:off x="1981200" y="858864"/>
            <a:ext cx="8229600" cy="914400"/>
          </a:xfrm>
        </p:spPr>
        <p:txBody>
          <a:bodyPr/>
          <a:lstStyle/>
          <a:p>
            <a:pPr eaLnBrk="1" hangingPunct="1"/>
            <a:r>
              <a:rPr lang="en-US" altLang="en-US" sz="3600" b="1" dirty="0">
                <a:solidFill>
                  <a:srgbClr val="3D1FF1"/>
                </a:solidFill>
              </a:rPr>
              <a:t>3. Interviewing</a:t>
            </a:r>
          </a:p>
        </p:txBody>
      </p:sp>
      <p:sp>
        <p:nvSpPr>
          <p:cNvPr id="45059" name="Rectangle 3">
            <a:extLst>
              <a:ext uri="{FF2B5EF4-FFF2-40B4-BE49-F238E27FC236}">
                <a16:creationId xmlns:a16="http://schemas.microsoft.com/office/drawing/2014/main" id="{948259B7-B1D4-E4A1-68C6-1BA19A06C2E5}"/>
              </a:ext>
            </a:extLst>
          </p:cNvPr>
          <p:cNvSpPr>
            <a:spLocks noGrp="1" noChangeArrowheads="1"/>
          </p:cNvSpPr>
          <p:nvPr>
            <p:ph type="body" idx="1"/>
          </p:nvPr>
        </p:nvSpPr>
        <p:spPr>
          <a:xfrm>
            <a:off x="1600200" y="1606659"/>
            <a:ext cx="8055244" cy="3678263"/>
          </a:xfrm>
        </p:spPr>
        <p:txBody>
          <a:bodyPr/>
          <a:lstStyle/>
          <a:p>
            <a:pPr eaLnBrk="1" hangingPunct="1"/>
            <a:r>
              <a:rPr lang="en-US" altLang="en-US" sz="2400" b="1" dirty="0"/>
              <a:t>Involves oral questioning of respondents, either individually or as a group.</a:t>
            </a:r>
          </a:p>
          <a:p>
            <a:pPr eaLnBrk="1" hangingPunct="1"/>
            <a:r>
              <a:rPr lang="en-US" altLang="en-US" sz="2400" b="1" dirty="0"/>
              <a:t>Answers are recorded by writing them or by tape recording the responses.</a:t>
            </a:r>
          </a:p>
          <a:p>
            <a:pPr eaLnBrk="1" hangingPunct="1"/>
            <a:r>
              <a:rPr lang="en-US" altLang="en-US" sz="2400" b="1" dirty="0"/>
              <a:t>High degree of flexibility</a:t>
            </a:r>
          </a:p>
          <a:p>
            <a:pPr lvl="1" eaLnBrk="1" hangingPunct="1"/>
            <a:r>
              <a:rPr lang="en-US" altLang="en-US" sz="2400" b="1" dirty="0"/>
              <a:t>Open-ended questions</a:t>
            </a:r>
          </a:p>
          <a:p>
            <a:pPr eaLnBrk="1" hangingPunct="1"/>
            <a:r>
              <a:rPr lang="en-US" altLang="en-US" sz="2400" b="1" dirty="0"/>
              <a:t>Low degree of flexibility</a:t>
            </a:r>
          </a:p>
          <a:p>
            <a:pPr lvl="1" eaLnBrk="1" hangingPunct="1"/>
            <a:r>
              <a:rPr lang="en-US" altLang="en-US" sz="2400" b="1" dirty="0"/>
              <a:t>Closed-ended questions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6E89362-F38D-C5FC-4D8A-4DB030C0AE1C}"/>
              </a:ext>
            </a:extLst>
          </p:cNvPr>
          <p:cNvSpPr>
            <a:spLocks noGrp="1" noChangeArrowheads="1"/>
          </p:cNvSpPr>
          <p:nvPr>
            <p:ph type="title"/>
          </p:nvPr>
        </p:nvSpPr>
        <p:spPr>
          <a:xfrm>
            <a:off x="1981200" y="1066800"/>
            <a:ext cx="8458200" cy="848533"/>
          </a:xfrm>
        </p:spPr>
        <p:txBody>
          <a:bodyPr/>
          <a:lstStyle/>
          <a:p>
            <a:pPr eaLnBrk="1" hangingPunct="1"/>
            <a:r>
              <a:rPr lang="en-US" altLang="en-US" sz="3400" dirty="0">
                <a:solidFill>
                  <a:srgbClr val="3D1FF1"/>
                </a:solidFill>
              </a:rPr>
              <a:t>4. Administering written questionnaires</a:t>
            </a:r>
            <a:br>
              <a:rPr lang="en-US" altLang="en-US" sz="3400" dirty="0">
                <a:solidFill>
                  <a:srgbClr val="3D1FF1"/>
                </a:solidFill>
              </a:rPr>
            </a:br>
            <a:endParaRPr lang="en-US" altLang="en-US" sz="3400" dirty="0">
              <a:solidFill>
                <a:srgbClr val="3D1FF1"/>
              </a:solidFill>
            </a:endParaRPr>
          </a:p>
        </p:txBody>
      </p:sp>
      <p:sp>
        <p:nvSpPr>
          <p:cNvPr id="49155" name="Rectangle 3">
            <a:extLst>
              <a:ext uri="{FF2B5EF4-FFF2-40B4-BE49-F238E27FC236}">
                <a16:creationId xmlns:a16="http://schemas.microsoft.com/office/drawing/2014/main" id="{CC420473-A384-BA74-87CE-0E94B01425DE}"/>
              </a:ext>
            </a:extLst>
          </p:cNvPr>
          <p:cNvSpPr>
            <a:spLocks noGrp="1" noChangeArrowheads="1"/>
          </p:cNvSpPr>
          <p:nvPr>
            <p:ph type="body" idx="1"/>
          </p:nvPr>
        </p:nvSpPr>
        <p:spPr>
          <a:xfrm>
            <a:off x="1752600" y="1915333"/>
            <a:ext cx="9313190" cy="3916363"/>
          </a:xfrm>
        </p:spPr>
        <p:txBody>
          <a:bodyPr/>
          <a:lstStyle/>
          <a:p>
            <a:pPr eaLnBrk="1" hangingPunct="1"/>
            <a:r>
              <a:rPr lang="en-US" altLang="en-US" sz="2800" b="1" dirty="0"/>
              <a:t>Also known as self-administered questionnaire</a:t>
            </a:r>
          </a:p>
          <a:p>
            <a:pPr eaLnBrk="1" hangingPunct="1"/>
            <a:r>
              <a:rPr lang="en-US" altLang="en-US" sz="2800" b="1" dirty="0"/>
              <a:t>Written questions are presented to be answered by the respondents in written form.</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8AEF9AF-21CE-BF7C-5F18-302E32601E51}"/>
              </a:ext>
            </a:extLst>
          </p:cNvPr>
          <p:cNvSpPr>
            <a:spLocks noGrp="1" noChangeArrowheads="1"/>
          </p:cNvSpPr>
          <p:nvPr>
            <p:ph type="title"/>
          </p:nvPr>
        </p:nvSpPr>
        <p:spPr>
          <a:xfrm>
            <a:off x="2057400" y="1066800"/>
            <a:ext cx="8229600" cy="731003"/>
          </a:xfrm>
        </p:spPr>
        <p:txBody>
          <a:bodyPr/>
          <a:lstStyle/>
          <a:p>
            <a:pPr eaLnBrk="1" hangingPunct="1"/>
            <a:r>
              <a:rPr lang="en-US" altLang="en-US" sz="3700" dirty="0">
                <a:solidFill>
                  <a:srgbClr val="3D1FF1"/>
                </a:solidFill>
              </a:rPr>
              <a:t>5. Focus group discussions (FGDs)</a:t>
            </a:r>
          </a:p>
        </p:txBody>
      </p:sp>
      <p:sp>
        <p:nvSpPr>
          <p:cNvPr id="53251" name="Rectangle 3">
            <a:extLst>
              <a:ext uri="{FF2B5EF4-FFF2-40B4-BE49-F238E27FC236}">
                <a16:creationId xmlns:a16="http://schemas.microsoft.com/office/drawing/2014/main" id="{9604C068-9D6B-E531-95DF-6CA41014A610}"/>
              </a:ext>
            </a:extLst>
          </p:cNvPr>
          <p:cNvSpPr>
            <a:spLocks noGrp="1" noChangeArrowheads="1"/>
          </p:cNvSpPr>
          <p:nvPr>
            <p:ph type="body" idx="1"/>
          </p:nvPr>
        </p:nvSpPr>
        <p:spPr>
          <a:xfrm>
            <a:off x="2245963" y="1833966"/>
            <a:ext cx="8229600" cy="1684149"/>
          </a:xfrm>
        </p:spPr>
        <p:txBody>
          <a:bodyPr/>
          <a:lstStyle/>
          <a:p>
            <a:pPr eaLnBrk="1" hangingPunct="1"/>
            <a:r>
              <a:rPr lang="en-US" altLang="en-US" sz="2800" b="1" dirty="0"/>
              <a:t>A group discussion on a specific topic</a:t>
            </a:r>
          </a:p>
          <a:p>
            <a:pPr eaLnBrk="1" hangingPunct="1"/>
            <a:r>
              <a:rPr lang="en-US" altLang="en-US" sz="2800" b="1" dirty="0"/>
              <a:t>Will be discussed (Qualitative research)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94D5C63-B712-6D74-FC05-6C03D595F19C}"/>
              </a:ext>
            </a:extLst>
          </p:cNvPr>
          <p:cNvSpPr>
            <a:spLocks noGrp="1"/>
          </p:cNvSpPr>
          <p:nvPr>
            <p:ph type="title"/>
          </p:nvPr>
        </p:nvSpPr>
        <p:spPr>
          <a:xfrm>
            <a:off x="1609241" y="1001182"/>
            <a:ext cx="6294895" cy="657457"/>
          </a:xfrm>
        </p:spPr>
        <p:txBody>
          <a:bodyPr/>
          <a:lstStyle/>
          <a:p>
            <a:r>
              <a:rPr lang="en-US" altLang="en-US" sz="4000" b="1" dirty="0">
                <a:solidFill>
                  <a:srgbClr val="0000FF"/>
                </a:solidFill>
              </a:rPr>
              <a:t>Data analysis plan</a:t>
            </a:r>
          </a:p>
        </p:txBody>
      </p:sp>
      <p:sp>
        <p:nvSpPr>
          <p:cNvPr id="57347" name="Rectangle 3">
            <a:extLst>
              <a:ext uri="{FF2B5EF4-FFF2-40B4-BE49-F238E27FC236}">
                <a16:creationId xmlns:a16="http://schemas.microsoft.com/office/drawing/2014/main" id="{09504B05-6F50-F88D-B64C-C3232A750E5C}"/>
              </a:ext>
            </a:extLst>
          </p:cNvPr>
          <p:cNvSpPr>
            <a:spLocks noGrp="1"/>
          </p:cNvSpPr>
          <p:nvPr>
            <p:ph type="body" idx="1"/>
          </p:nvPr>
        </p:nvSpPr>
        <p:spPr>
          <a:xfrm>
            <a:off x="1332854" y="1802612"/>
            <a:ext cx="9329980" cy="3621796"/>
          </a:xfrm>
        </p:spPr>
        <p:txBody>
          <a:bodyPr/>
          <a:lstStyle/>
          <a:p>
            <a:r>
              <a:rPr lang="en-US" altLang="en-US" sz="2400" b="1" dirty="0"/>
              <a:t>Data coding</a:t>
            </a:r>
          </a:p>
          <a:p>
            <a:r>
              <a:rPr lang="en-US" altLang="en-US" sz="2400" b="1" dirty="0"/>
              <a:t>Entry in to the computer</a:t>
            </a:r>
          </a:p>
          <a:p>
            <a:r>
              <a:rPr lang="en-US" altLang="en-US" sz="2400" b="1" dirty="0"/>
              <a:t>Analysis – Descriptive and advanced</a:t>
            </a:r>
          </a:p>
          <a:p>
            <a:r>
              <a:rPr lang="en-US" altLang="en-US" sz="2400" b="1" dirty="0"/>
              <a:t>Significance testing</a:t>
            </a:r>
          </a:p>
          <a:p>
            <a:r>
              <a:rPr lang="en-US" altLang="en-US" sz="2400" b="1" dirty="0"/>
              <a:t>Presentation and diagrams</a:t>
            </a:r>
          </a:p>
          <a:p>
            <a:r>
              <a:rPr lang="en-US" altLang="en-US" sz="2400" b="1" dirty="0"/>
              <a:t>Interpretation</a:t>
            </a:r>
          </a:p>
          <a:p>
            <a:r>
              <a:rPr lang="en-US" altLang="en-US" sz="2400" b="1" dirty="0"/>
              <a:t>Preliminary findings, conclusions and recommendations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E8895A9-4C1F-0CB5-9584-5C90A70EAA60}"/>
              </a:ext>
            </a:extLst>
          </p:cNvPr>
          <p:cNvSpPr>
            <a:spLocks noGrp="1"/>
          </p:cNvSpPr>
          <p:nvPr>
            <p:ph type="title"/>
          </p:nvPr>
        </p:nvSpPr>
        <p:spPr>
          <a:xfrm>
            <a:off x="2182678" y="1100380"/>
            <a:ext cx="5225512" cy="515776"/>
          </a:xfrm>
        </p:spPr>
        <p:txBody>
          <a:bodyPr/>
          <a:lstStyle/>
          <a:p>
            <a:r>
              <a:rPr lang="en-US" altLang="en-US" sz="3200" b="1" dirty="0">
                <a:solidFill>
                  <a:srgbClr val="0000FF"/>
                </a:solidFill>
              </a:rPr>
              <a:t>Ethical issues</a:t>
            </a:r>
          </a:p>
        </p:txBody>
      </p:sp>
      <p:sp>
        <p:nvSpPr>
          <p:cNvPr id="58371" name="Rectangle 3">
            <a:extLst>
              <a:ext uri="{FF2B5EF4-FFF2-40B4-BE49-F238E27FC236}">
                <a16:creationId xmlns:a16="http://schemas.microsoft.com/office/drawing/2014/main" id="{349F1DF0-13DA-AC01-B274-6A754F07D18C}"/>
              </a:ext>
            </a:extLst>
          </p:cNvPr>
          <p:cNvSpPr>
            <a:spLocks noGrp="1"/>
          </p:cNvSpPr>
          <p:nvPr>
            <p:ph type="body" idx="1"/>
          </p:nvPr>
        </p:nvSpPr>
        <p:spPr>
          <a:xfrm>
            <a:off x="1981200" y="1720312"/>
            <a:ext cx="8340671" cy="3580108"/>
          </a:xfrm>
        </p:spPr>
        <p:txBody>
          <a:bodyPr/>
          <a:lstStyle/>
          <a:p>
            <a:pPr algn="just"/>
            <a:r>
              <a:rPr lang="en-US" altLang="en-US" sz="2400" b="1" dirty="0"/>
              <a:t>Very important while dealing with human beings</a:t>
            </a:r>
          </a:p>
          <a:p>
            <a:pPr algn="just"/>
            <a:r>
              <a:rPr lang="en-US" altLang="en-US" sz="2400" b="1" dirty="0"/>
              <a:t>The proposal should be reviewed and approved by the relevant ethical committee or IRB</a:t>
            </a:r>
          </a:p>
          <a:p>
            <a:pPr algn="just"/>
            <a:r>
              <a:rPr lang="en-US" altLang="en-US" sz="2400" b="1" dirty="0"/>
              <a:t>Permission for the study</a:t>
            </a:r>
          </a:p>
          <a:p>
            <a:pPr algn="just"/>
            <a:r>
              <a:rPr lang="en-US" altLang="en-US" sz="2400" b="1" dirty="0">
                <a:solidFill>
                  <a:srgbClr val="0000FF"/>
                </a:solidFill>
              </a:rPr>
              <a:t>Informed consent</a:t>
            </a:r>
            <a:r>
              <a:rPr lang="en-US" altLang="en-US" sz="2400" b="1" dirty="0"/>
              <a:t>: individuals must understand the nature of the study and possible implications</a:t>
            </a:r>
          </a:p>
          <a:p>
            <a:pPr algn="just"/>
            <a:r>
              <a:rPr lang="en-US" altLang="en-US" sz="2400" b="1" dirty="0"/>
              <a:t>Confidentiality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72134C4-186D-D537-3447-70D1967BA2C1}"/>
              </a:ext>
            </a:extLst>
          </p:cNvPr>
          <p:cNvSpPr>
            <a:spLocks noGrp="1"/>
          </p:cNvSpPr>
          <p:nvPr>
            <p:ph type="title"/>
          </p:nvPr>
        </p:nvSpPr>
        <p:spPr>
          <a:xfrm>
            <a:off x="2250215" y="631985"/>
            <a:ext cx="5777907" cy="657457"/>
          </a:xfrm>
        </p:spPr>
        <p:txBody>
          <a:bodyPr/>
          <a:lstStyle/>
          <a:p>
            <a:r>
              <a:rPr lang="en-US" altLang="en-US" sz="3200" b="1" dirty="0">
                <a:solidFill>
                  <a:srgbClr val="0000FF"/>
                </a:solidFill>
              </a:rPr>
              <a:t>Work plan and timeframe </a:t>
            </a:r>
          </a:p>
        </p:txBody>
      </p:sp>
      <p:sp>
        <p:nvSpPr>
          <p:cNvPr id="61443" name="Rectangle 3">
            <a:extLst>
              <a:ext uri="{FF2B5EF4-FFF2-40B4-BE49-F238E27FC236}">
                <a16:creationId xmlns:a16="http://schemas.microsoft.com/office/drawing/2014/main" id="{6D42904C-3349-266D-392F-DB489354475E}"/>
              </a:ext>
            </a:extLst>
          </p:cNvPr>
          <p:cNvSpPr>
            <a:spLocks noGrp="1"/>
          </p:cNvSpPr>
          <p:nvPr>
            <p:ph type="body" idx="1"/>
          </p:nvPr>
        </p:nvSpPr>
        <p:spPr>
          <a:xfrm>
            <a:off x="942535" y="1236921"/>
            <a:ext cx="9735797" cy="3800028"/>
          </a:xfrm>
        </p:spPr>
        <p:txBody>
          <a:bodyPr lIns="91440" tIns="45720" rIns="91440" bIns="45720" anchor="t">
            <a:noAutofit/>
          </a:bodyPr>
          <a:lstStyle/>
          <a:p>
            <a:pPr algn="just"/>
            <a:r>
              <a:rPr lang="en-US" altLang="en-US" sz="2800" b="1" dirty="0">
                <a:latin typeface="Arial"/>
                <a:cs typeface="Arial"/>
              </a:rPr>
              <a:t>The proposal should include the sequence of tasks to be performed and the anticipated length of time required for its completion</a:t>
            </a:r>
          </a:p>
          <a:p>
            <a:pPr algn="just"/>
            <a:r>
              <a:rPr lang="en-US" altLang="en-US" sz="2800" b="1" dirty="0"/>
              <a:t>Is a schedule, chart or graph that summarizes the various components of a research project</a:t>
            </a:r>
          </a:p>
          <a:p>
            <a:pPr algn="l"/>
            <a:r>
              <a:rPr lang="en-US" sz="2800" b="1" i="0" u="none" strike="noStrike" baseline="0" dirty="0">
                <a:latin typeface="Arial"/>
                <a:cs typeface="Arial"/>
              </a:rPr>
              <a:t>Present a proposed timeline for the project, noting the time period allotted for each phase of the research process.</a:t>
            </a:r>
            <a:endParaRPr lang="en-US" altLang="en-US" sz="2800" b="1" dirty="0">
              <a:latin typeface="Arial"/>
              <a:cs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72134C4-186D-D537-3447-70D1967BA2C1}"/>
              </a:ext>
            </a:extLst>
          </p:cNvPr>
          <p:cNvSpPr>
            <a:spLocks noGrp="1"/>
          </p:cNvSpPr>
          <p:nvPr>
            <p:ph type="title"/>
          </p:nvPr>
        </p:nvSpPr>
        <p:spPr>
          <a:xfrm>
            <a:off x="2250215" y="631985"/>
            <a:ext cx="5777907" cy="657457"/>
          </a:xfrm>
        </p:spPr>
        <p:txBody>
          <a:bodyPr/>
          <a:lstStyle/>
          <a:p>
            <a:r>
              <a:rPr lang="en-US" altLang="en-US" sz="3200" b="1" dirty="0">
                <a:solidFill>
                  <a:srgbClr val="0000FF"/>
                </a:solidFill>
              </a:rPr>
              <a:t>Work plan and timeframe </a:t>
            </a:r>
          </a:p>
        </p:txBody>
      </p:sp>
      <p:sp>
        <p:nvSpPr>
          <p:cNvPr id="61443" name="Rectangle 3">
            <a:extLst>
              <a:ext uri="{FF2B5EF4-FFF2-40B4-BE49-F238E27FC236}">
                <a16:creationId xmlns:a16="http://schemas.microsoft.com/office/drawing/2014/main" id="{6D42904C-3349-266D-392F-DB489354475E}"/>
              </a:ext>
            </a:extLst>
          </p:cNvPr>
          <p:cNvSpPr>
            <a:spLocks noGrp="1"/>
          </p:cNvSpPr>
          <p:nvPr>
            <p:ph type="body" idx="1"/>
          </p:nvPr>
        </p:nvSpPr>
        <p:spPr>
          <a:xfrm>
            <a:off x="942535" y="1236921"/>
            <a:ext cx="9735797" cy="4997732"/>
          </a:xfrm>
        </p:spPr>
        <p:txBody>
          <a:bodyPr lIns="91440" tIns="45720" rIns="91440" bIns="45720" anchor="t">
            <a:noAutofit/>
          </a:bodyPr>
          <a:lstStyle/>
          <a:p>
            <a:r>
              <a:rPr lang="en-US" altLang="en-US" sz="2800" b="1" dirty="0"/>
              <a:t>The main components of a plan of action are:</a:t>
            </a:r>
          </a:p>
          <a:p>
            <a:pPr lvl="1"/>
            <a:r>
              <a:rPr lang="en-US" altLang="en-US" sz="2800" b="1" dirty="0"/>
              <a:t>A comprehensive listing of all activities</a:t>
            </a:r>
          </a:p>
          <a:p>
            <a:pPr lvl="1"/>
            <a:r>
              <a:rPr lang="en-US" altLang="en-US" sz="2800" b="1" dirty="0"/>
              <a:t>Indication of date of commencement for each activity</a:t>
            </a:r>
          </a:p>
          <a:p>
            <a:pPr lvl="1"/>
            <a:r>
              <a:rPr lang="en-US" altLang="en-US" sz="2800" b="1" dirty="0">
                <a:latin typeface="Arial"/>
                <a:cs typeface="Arial"/>
              </a:rPr>
              <a:t>Expected date of completion of the activity</a:t>
            </a:r>
          </a:p>
          <a:p>
            <a:pPr lvl="1"/>
            <a:r>
              <a:rPr lang="en-US" altLang="en-US" sz="2800" b="1" dirty="0"/>
              <a:t>Indication of responsible person/s for each activity</a:t>
            </a:r>
          </a:p>
          <a:p>
            <a:pPr lvl="1"/>
            <a:r>
              <a:rPr lang="en-US" altLang="en-US" sz="2800" b="1" dirty="0"/>
              <a:t>Is best presented in the form of a Gantt chart.</a:t>
            </a:r>
          </a:p>
        </p:txBody>
      </p:sp>
    </p:spTree>
    <p:extLst>
      <p:ext uri="{BB962C8B-B14F-4D97-AF65-F5344CB8AC3E}">
        <p14:creationId xmlns:p14="http://schemas.microsoft.com/office/powerpoint/2010/main" val="41333691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72134C4-186D-D537-3447-70D1967BA2C1}"/>
              </a:ext>
            </a:extLst>
          </p:cNvPr>
          <p:cNvSpPr>
            <a:spLocks noGrp="1"/>
          </p:cNvSpPr>
          <p:nvPr>
            <p:ph type="title"/>
          </p:nvPr>
        </p:nvSpPr>
        <p:spPr>
          <a:xfrm>
            <a:off x="1413307" y="760742"/>
            <a:ext cx="6304849" cy="657457"/>
          </a:xfrm>
        </p:spPr>
        <p:txBody>
          <a:bodyPr/>
          <a:lstStyle/>
          <a:p>
            <a:r>
              <a:rPr lang="en-US" altLang="en-US" sz="3600" b="1" dirty="0">
                <a:solidFill>
                  <a:srgbClr val="0000FF"/>
                </a:solidFill>
              </a:rPr>
              <a:t>Budget and other resources</a:t>
            </a:r>
          </a:p>
        </p:txBody>
      </p:sp>
      <p:sp>
        <p:nvSpPr>
          <p:cNvPr id="61443" name="Rectangle 3">
            <a:extLst>
              <a:ext uri="{FF2B5EF4-FFF2-40B4-BE49-F238E27FC236}">
                <a16:creationId xmlns:a16="http://schemas.microsoft.com/office/drawing/2014/main" id="{6D42904C-3349-266D-392F-DB489354475E}"/>
              </a:ext>
            </a:extLst>
          </p:cNvPr>
          <p:cNvSpPr>
            <a:spLocks noGrp="1"/>
          </p:cNvSpPr>
          <p:nvPr>
            <p:ph type="body" idx="1"/>
          </p:nvPr>
        </p:nvSpPr>
        <p:spPr>
          <a:xfrm>
            <a:off x="1177871" y="1365677"/>
            <a:ext cx="8787539" cy="4649056"/>
          </a:xfrm>
        </p:spPr>
        <p:txBody>
          <a:bodyPr lIns="91440" tIns="45720" rIns="91440" bIns="45720" anchor="t">
            <a:noAutofit/>
          </a:bodyPr>
          <a:lstStyle/>
          <a:p>
            <a:r>
              <a:rPr lang="en-US" sz="2400" b="1" dirty="0">
                <a:latin typeface="Arial"/>
                <a:cs typeface="Arial"/>
              </a:rPr>
              <a:t>I</a:t>
            </a:r>
            <a:r>
              <a:rPr lang="en-US" sz="2400" b="1" i="0" u="none" strike="noStrike" baseline="0" dirty="0">
                <a:latin typeface="Arial"/>
                <a:cs typeface="Arial"/>
              </a:rPr>
              <a:t>nclude a detailed proposed budget.</a:t>
            </a:r>
            <a:r>
              <a:rPr lang="en-US" sz="2400" b="1" dirty="0">
                <a:latin typeface="Arial"/>
                <a:cs typeface="Arial"/>
              </a:rPr>
              <a:t> </a:t>
            </a:r>
            <a:endParaRPr lang="en-US" sz="2400" b="1" i="0" u="none" strike="noStrike" baseline="0" dirty="0"/>
          </a:p>
          <a:p>
            <a:pPr lvl="1" algn="just"/>
            <a:r>
              <a:rPr lang="en-US" sz="2000" b="1" dirty="0">
                <a:latin typeface="Arial"/>
                <a:cs typeface="Arial"/>
              </a:rPr>
              <a:t>C</a:t>
            </a:r>
            <a:r>
              <a:rPr lang="en-US" sz="2000" b="1" i="0" u="none" strike="noStrike" baseline="0" dirty="0">
                <a:latin typeface="Arial"/>
                <a:cs typeface="Arial"/>
              </a:rPr>
              <a:t>ost of equipment (data analysis software), payments to subjects/respondents</a:t>
            </a:r>
            <a:r>
              <a:rPr lang="en-US" sz="2000" b="1" dirty="0">
                <a:latin typeface="Arial"/>
                <a:cs typeface="Arial"/>
              </a:rPr>
              <a:t> </a:t>
            </a:r>
            <a:r>
              <a:rPr lang="en-US" sz="2000" b="1" i="0" u="none" strike="noStrike" baseline="0" dirty="0">
                <a:latin typeface="Arial"/>
                <a:cs typeface="Arial"/>
              </a:rPr>
              <a:t>(including reimbursement for travel expenses), and any other anticipated expenses.</a:t>
            </a:r>
            <a:r>
              <a:rPr lang="en-US" sz="2000" b="1" dirty="0">
                <a:latin typeface="Arial"/>
                <a:cs typeface="Arial"/>
              </a:rPr>
              <a:t> </a:t>
            </a:r>
            <a:endParaRPr lang="en-US" sz="2000" b="1" i="0" u="none" strike="noStrike" baseline="0" dirty="0"/>
          </a:p>
          <a:p>
            <a:pPr lvl="1"/>
            <a:r>
              <a:rPr lang="en-US" sz="2400" b="1" i="0" u="none" strike="noStrike" baseline="0" dirty="0">
                <a:latin typeface="Arial"/>
                <a:cs typeface="Arial"/>
              </a:rPr>
              <a:t>Data collectors, supervisors, and other staff</a:t>
            </a:r>
          </a:p>
          <a:p>
            <a:pPr algn="l"/>
            <a:r>
              <a:rPr lang="en-US" sz="2400" b="1" dirty="0">
                <a:latin typeface="Arial"/>
                <a:cs typeface="Arial"/>
              </a:rPr>
              <a:t>Salary for staff and travel costs</a:t>
            </a:r>
            <a:endParaRPr lang="en-US" sz="2400" b="1" dirty="0"/>
          </a:p>
          <a:p>
            <a:pPr algn="l"/>
            <a:r>
              <a:rPr lang="en-US" sz="2400" b="1" dirty="0">
                <a:latin typeface="Arial"/>
                <a:cs typeface="Arial"/>
              </a:rPr>
              <a:t>Purchase of equipment and logistics</a:t>
            </a:r>
          </a:p>
          <a:p>
            <a:pPr algn="l"/>
            <a:r>
              <a:rPr lang="en-US" sz="2400" b="1" i="0" u="none" strike="noStrike" baseline="0" dirty="0">
                <a:latin typeface="Arial"/>
                <a:cs typeface="Arial"/>
              </a:rPr>
              <a:t>Institutional overheads</a:t>
            </a:r>
          </a:p>
          <a:p>
            <a:pPr algn="l"/>
            <a:r>
              <a:rPr lang="en-US" altLang="en-US" sz="2400" b="1" dirty="0">
                <a:latin typeface="Arial"/>
                <a:cs typeface="Arial"/>
              </a:rPr>
              <a:t>Budget justification: should be realistic</a:t>
            </a:r>
          </a:p>
          <a:p>
            <a:pPr algn="l"/>
            <a:r>
              <a:rPr lang="en-US" altLang="en-US" sz="2400" b="1" dirty="0"/>
              <a:t>Describe other resources: facilities, experts, etc.</a:t>
            </a:r>
          </a:p>
        </p:txBody>
      </p:sp>
    </p:spTree>
    <p:extLst>
      <p:ext uri="{BB962C8B-B14F-4D97-AF65-F5344CB8AC3E}">
        <p14:creationId xmlns:p14="http://schemas.microsoft.com/office/powerpoint/2010/main" val="21047216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1D316-2BC0-CD62-D311-39CA7B9001B4}"/>
              </a:ext>
            </a:extLst>
          </p:cNvPr>
          <p:cNvSpPr>
            <a:spLocks noGrp="1"/>
          </p:cNvSpPr>
          <p:nvPr>
            <p:ph type="title"/>
          </p:nvPr>
        </p:nvSpPr>
        <p:spPr>
          <a:xfrm>
            <a:off x="739726" y="846132"/>
            <a:ext cx="9148053" cy="655936"/>
          </a:xfrm>
        </p:spPr>
        <p:txBody>
          <a:bodyPr>
            <a:normAutofit fontScale="90000"/>
          </a:bodyPr>
          <a:lstStyle/>
          <a:p>
            <a:pPr algn="ctr"/>
            <a:r>
              <a:rPr lang="en-US" b="1" dirty="0">
                <a:solidFill>
                  <a:srgbClr val="3D1FF1"/>
                </a:solidFill>
              </a:rPr>
              <a:t>Summary of components of a research proposal</a:t>
            </a:r>
          </a:p>
        </p:txBody>
      </p:sp>
      <p:sp>
        <p:nvSpPr>
          <p:cNvPr id="3" name="Content Placeholder 2">
            <a:extLst>
              <a:ext uri="{FF2B5EF4-FFF2-40B4-BE49-F238E27FC236}">
                <a16:creationId xmlns:a16="http://schemas.microsoft.com/office/drawing/2014/main" id="{9E810488-3738-307E-7734-FABC91D3782C}"/>
              </a:ext>
            </a:extLst>
          </p:cNvPr>
          <p:cNvSpPr>
            <a:spLocks noGrp="1"/>
          </p:cNvSpPr>
          <p:nvPr>
            <p:ph sz="half" idx="1"/>
          </p:nvPr>
        </p:nvSpPr>
        <p:spPr>
          <a:xfrm>
            <a:off x="739726" y="1516135"/>
            <a:ext cx="5181600" cy="4351338"/>
          </a:xfrm>
        </p:spPr>
        <p:txBody>
          <a:bodyPr>
            <a:normAutofit fontScale="92500" lnSpcReduction="20000"/>
          </a:bodyPr>
          <a:lstStyle/>
          <a:p>
            <a:r>
              <a:rPr lang="en-US" b="1" dirty="0"/>
              <a:t>Title/Topic</a:t>
            </a:r>
          </a:p>
          <a:p>
            <a:r>
              <a:rPr lang="en-US" b="1" dirty="0"/>
              <a:t>Abstract</a:t>
            </a:r>
          </a:p>
          <a:p>
            <a:r>
              <a:rPr lang="en-US" b="1" dirty="0"/>
              <a:t>Background</a:t>
            </a:r>
          </a:p>
          <a:p>
            <a:r>
              <a:rPr lang="en-US" b="1" dirty="0"/>
              <a:t>Significance</a:t>
            </a:r>
          </a:p>
          <a:p>
            <a:r>
              <a:rPr lang="en-US" b="1" dirty="0"/>
              <a:t>Statement of the Problem</a:t>
            </a:r>
          </a:p>
          <a:p>
            <a:r>
              <a:rPr lang="en-US" b="1" dirty="0"/>
              <a:t>Research questions/ hypothesis</a:t>
            </a:r>
          </a:p>
          <a:p>
            <a:r>
              <a:rPr lang="en-US" b="1" dirty="0"/>
              <a:t>Objectives</a:t>
            </a:r>
          </a:p>
          <a:p>
            <a:r>
              <a:rPr lang="en-US" b="1" dirty="0"/>
              <a:t>Methods</a:t>
            </a:r>
          </a:p>
          <a:p>
            <a:r>
              <a:rPr lang="en-US" b="1" dirty="0"/>
              <a:t>Study setting</a:t>
            </a:r>
          </a:p>
          <a:p>
            <a:r>
              <a:rPr lang="en-US" b="1" dirty="0"/>
              <a:t>Study design</a:t>
            </a:r>
          </a:p>
          <a:p>
            <a:endParaRPr lang="en-US" b="1" dirty="0"/>
          </a:p>
          <a:p>
            <a:endParaRPr lang="en-US" b="1" dirty="0"/>
          </a:p>
        </p:txBody>
      </p:sp>
      <p:sp>
        <p:nvSpPr>
          <p:cNvPr id="4" name="Content Placeholder 3">
            <a:extLst>
              <a:ext uri="{FF2B5EF4-FFF2-40B4-BE49-F238E27FC236}">
                <a16:creationId xmlns:a16="http://schemas.microsoft.com/office/drawing/2014/main" id="{8B4BF168-5117-6E5F-9C0F-333E8369C4EB}"/>
              </a:ext>
            </a:extLst>
          </p:cNvPr>
          <p:cNvSpPr>
            <a:spLocks noGrp="1"/>
          </p:cNvSpPr>
          <p:nvPr>
            <p:ph sz="half" idx="2"/>
          </p:nvPr>
        </p:nvSpPr>
        <p:spPr>
          <a:xfrm>
            <a:off x="6017456" y="1502068"/>
            <a:ext cx="5546188" cy="4153144"/>
          </a:xfrm>
        </p:spPr>
        <p:txBody>
          <a:bodyPr>
            <a:normAutofit fontScale="92500" lnSpcReduction="20000"/>
          </a:bodyPr>
          <a:lstStyle/>
          <a:p>
            <a:r>
              <a:rPr lang="en-US" b="1" dirty="0"/>
              <a:t>Population</a:t>
            </a:r>
          </a:p>
          <a:p>
            <a:r>
              <a:rPr lang="en-US" b="1" dirty="0"/>
              <a:t>Sampling and sample size</a:t>
            </a:r>
          </a:p>
          <a:p>
            <a:r>
              <a:rPr lang="en-US" b="1" dirty="0"/>
              <a:t>Data collection</a:t>
            </a:r>
          </a:p>
          <a:p>
            <a:r>
              <a:rPr lang="en-US" b="1" dirty="0"/>
              <a:t>Data management and analysis</a:t>
            </a:r>
          </a:p>
          <a:p>
            <a:r>
              <a:rPr lang="en-US" b="1" dirty="0"/>
              <a:t>Ethics statement</a:t>
            </a:r>
          </a:p>
          <a:p>
            <a:r>
              <a:rPr lang="en-US" b="1" dirty="0"/>
              <a:t>Work plan</a:t>
            </a:r>
          </a:p>
          <a:p>
            <a:r>
              <a:rPr lang="en-US" b="1" dirty="0"/>
              <a:t>Budget</a:t>
            </a:r>
          </a:p>
          <a:p>
            <a:r>
              <a:rPr lang="en-US" b="1" dirty="0"/>
              <a:t>References</a:t>
            </a:r>
          </a:p>
          <a:p>
            <a:r>
              <a:rPr lang="en-US" b="1" dirty="0"/>
              <a:t>Appendices</a:t>
            </a:r>
          </a:p>
          <a:p>
            <a:endParaRPr lang="en-US" b="1" dirty="0"/>
          </a:p>
        </p:txBody>
      </p:sp>
    </p:spTree>
    <p:extLst>
      <p:ext uri="{BB962C8B-B14F-4D97-AF65-F5344CB8AC3E}">
        <p14:creationId xmlns:p14="http://schemas.microsoft.com/office/powerpoint/2010/main" val="1105869111"/>
      </p:ext>
    </p:extLst>
  </p:cSld>
  <p:clrMapOvr>
    <a:masterClrMapping/>
  </p:clrMapOvr>
</p:sld>
</file>

<file path=ppt/theme/theme1.xml><?xml version="1.0" encoding="utf-8"?>
<a:theme xmlns:a="http://schemas.openxmlformats.org/drawingml/2006/main" name="Office Theme">
  <a:themeElements>
    <a:clrScheme name="Guttmacher theme">
      <a:dk1>
        <a:srgbClr val="000000"/>
      </a:dk1>
      <a:lt1>
        <a:srgbClr val="FFFFFF"/>
      </a:lt1>
      <a:dk2>
        <a:srgbClr val="44546A"/>
      </a:dk2>
      <a:lt2>
        <a:srgbClr val="E7E6E6"/>
      </a:lt2>
      <a:accent1>
        <a:srgbClr val="0E6779"/>
      </a:accent1>
      <a:accent2>
        <a:srgbClr val="42B7B2"/>
      </a:accent2>
      <a:accent3>
        <a:srgbClr val="6E2896"/>
      </a:accent3>
      <a:accent4>
        <a:srgbClr val="C9DA64"/>
      </a:accent4>
      <a:accent5>
        <a:srgbClr val="89C564"/>
      </a:accent5>
      <a:accent6>
        <a:srgbClr val="9F3C61"/>
      </a:accent6>
      <a:hlink>
        <a:srgbClr val="F3BF15"/>
      </a:hlink>
      <a:folHlink>
        <a:srgbClr val="67666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3D4684EBEF71428482A2ACE64A4231" ma:contentTypeVersion="0" ma:contentTypeDescription="Create a new document." ma:contentTypeScope="" ma:versionID="9acc99509964c72e2aca01ad760a2b6b">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AD2169-4C84-4772-A4D6-483BC596671D}">
  <ds:schemaRefs>
    <ds:schemaRef ds:uri="http://schemas.microsoft.com/sharepoint/v3/contenttype/forms"/>
  </ds:schemaRefs>
</ds:datastoreItem>
</file>

<file path=customXml/itemProps2.xml><?xml version="1.0" encoding="utf-8"?>
<ds:datastoreItem xmlns:ds="http://schemas.openxmlformats.org/officeDocument/2006/customXml" ds:itemID="{FF7F7FD4-81A4-4CA3-A6A7-C7C043A121E8}">
  <ds:schemaRefs>
    <ds:schemaRef ds:uri="http://schemas.microsoft.com/office/2006/metadata/properties"/>
    <ds:schemaRef ds:uri="http://schemas.microsoft.com/office/infopath/2007/PartnerControls"/>
    <ds:schemaRef ds:uri="850062d4-b4e2-48b4-b9a5-eeb77fe17e48"/>
    <ds:schemaRef ds:uri="2dc4deee-c169-47ee-91cb-dde26aaa9517"/>
  </ds:schemaRefs>
</ds:datastoreItem>
</file>

<file path=customXml/itemProps3.xml><?xml version="1.0" encoding="utf-8"?>
<ds:datastoreItem xmlns:ds="http://schemas.openxmlformats.org/officeDocument/2006/customXml" ds:itemID="{1344218D-A4F4-40C9-A272-9DDA808CEEBF}"/>
</file>

<file path=docProps/app.xml><?xml version="1.0" encoding="utf-8"?>
<Properties xmlns="http://schemas.openxmlformats.org/officeDocument/2006/extended-properties" xmlns:vt="http://schemas.openxmlformats.org/officeDocument/2006/docPropsVTypes">
  <Template>Office Theme</Template>
  <TotalTime>19130</TotalTime>
  <Words>6433</Words>
  <Application>Microsoft Office PowerPoint</Application>
  <PresentationFormat>Widescreen</PresentationFormat>
  <Paragraphs>861</Paragraphs>
  <Slides>104</Slides>
  <Notes>45</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Office Theme</vt:lpstr>
      <vt:lpstr>Module 1</vt:lpstr>
      <vt:lpstr>Learning objectives</vt:lpstr>
      <vt:lpstr>Learning objectives</vt:lpstr>
      <vt:lpstr>What is Research?</vt:lpstr>
      <vt:lpstr>How does a research process begin?</vt:lpstr>
      <vt:lpstr>FINER Criteria</vt:lpstr>
      <vt:lpstr>How does a research process begin?</vt:lpstr>
      <vt:lpstr>Steps in research planning</vt:lpstr>
      <vt:lpstr>Steps in research planning</vt:lpstr>
      <vt:lpstr>What is a Research Proposal?</vt:lpstr>
      <vt:lpstr>What are the essential parts?</vt:lpstr>
      <vt:lpstr>Basic components of a research proposal</vt:lpstr>
      <vt:lpstr>Selecting a Topic</vt:lpstr>
      <vt:lpstr>Selecting a Topic</vt:lpstr>
      <vt:lpstr>Background/Introduction</vt:lpstr>
      <vt:lpstr>Research problem statement</vt:lpstr>
      <vt:lpstr>Research problem statement</vt:lpstr>
      <vt:lpstr>Research problem statement</vt:lpstr>
      <vt:lpstr>Research questions</vt:lpstr>
      <vt:lpstr>Research questions</vt:lpstr>
      <vt:lpstr>Rationale</vt:lpstr>
      <vt:lpstr>Literature review</vt:lpstr>
      <vt:lpstr>Literature review</vt:lpstr>
      <vt:lpstr>Sources of literature review</vt:lpstr>
      <vt:lpstr>Synthesizing the literature</vt:lpstr>
      <vt:lpstr>Research objectives</vt:lpstr>
      <vt:lpstr>Why should research objectives be developed? </vt:lpstr>
      <vt:lpstr>Characteristics of good objectives</vt:lpstr>
      <vt:lpstr>General objective</vt:lpstr>
      <vt:lpstr>Specific objectives </vt:lpstr>
      <vt:lpstr>PowerPoint Presentation</vt:lpstr>
      <vt:lpstr>Specific objectives</vt:lpstr>
      <vt:lpstr>Research methodology</vt:lpstr>
      <vt:lpstr>Research methodology</vt:lpstr>
      <vt:lpstr>Research methodology</vt:lpstr>
      <vt:lpstr>Study design</vt:lpstr>
      <vt:lpstr>PowerPoint Presentation</vt:lpstr>
      <vt:lpstr>PowerPoint Presentation</vt:lpstr>
      <vt:lpstr>PowerPoint Presentation</vt:lpstr>
      <vt:lpstr>Cross-sectional studies</vt:lpstr>
      <vt:lpstr> Basic survey designs</vt:lpstr>
      <vt:lpstr>Cross-sectional studies</vt:lpstr>
      <vt:lpstr>PowerPoint Presentation</vt:lpstr>
      <vt:lpstr>PowerPoint Presentation</vt:lpstr>
      <vt:lpstr>PowerPoint Presentation</vt:lpstr>
      <vt:lpstr>Types of analytic study designs</vt:lpstr>
      <vt:lpstr>Analytic cross-sectional study</vt:lpstr>
      <vt:lpstr>PowerPoint Presentation</vt:lpstr>
      <vt:lpstr>Example: Case-control study to identify factors associated with induced abortion in Addis Ababa</vt:lpstr>
      <vt:lpstr>Data collection</vt:lpstr>
      <vt:lpstr>Case-control studies</vt:lpstr>
      <vt:lpstr>Case-control studies</vt:lpstr>
      <vt:lpstr>Cohort Study</vt:lpstr>
      <vt:lpstr>Cohort study design</vt:lpstr>
      <vt:lpstr>Types of cohort studies</vt:lpstr>
      <vt:lpstr>Prospective cohort study</vt:lpstr>
      <vt:lpstr>Cohort studies</vt:lpstr>
      <vt:lpstr>PowerPoint Presentation</vt:lpstr>
      <vt:lpstr>Retrospective cohort study</vt:lpstr>
      <vt:lpstr>Example: Retrospective Cohort Study to Determine the Effect of BMI on the Risk of Miscarriage  in the Subsequent Pregnancy</vt:lpstr>
      <vt:lpstr>Advantages and disadvantages</vt:lpstr>
      <vt:lpstr>Experimental/intervention studies</vt:lpstr>
      <vt:lpstr>Randomized Control Trials (RCTs)</vt:lpstr>
      <vt:lpstr>Structure of a RCT design</vt:lpstr>
      <vt:lpstr>When to choose an experimental design?</vt:lpstr>
      <vt:lpstr>Advantages of experimental studies</vt:lpstr>
      <vt:lpstr>Problems of experimental studies</vt:lpstr>
      <vt:lpstr>Sampling</vt:lpstr>
      <vt:lpstr>Types of sampling</vt:lpstr>
      <vt:lpstr>Probability sampling</vt:lpstr>
      <vt:lpstr>Non-probability sampling</vt:lpstr>
      <vt:lpstr>Sample size determination</vt:lpstr>
      <vt:lpstr>Sample size determination</vt:lpstr>
      <vt:lpstr>Planning data collection</vt:lpstr>
      <vt:lpstr>Selection of variables </vt:lpstr>
      <vt:lpstr>Two types of variables</vt:lpstr>
      <vt:lpstr>A quantitative variable is divided into two:</vt:lpstr>
      <vt:lpstr>Independent and dependent variables</vt:lpstr>
      <vt:lpstr>PowerPoint Presentation</vt:lpstr>
      <vt:lpstr>Independent variables</vt:lpstr>
      <vt:lpstr>Dependent variables </vt:lpstr>
      <vt:lpstr>Composite variables</vt:lpstr>
      <vt:lpstr>How many variables should be studied?</vt:lpstr>
      <vt:lpstr>Operational definitions</vt:lpstr>
      <vt:lpstr>PowerPoint Presentation</vt:lpstr>
      <vt:lpstr>PowerPoint Presentation</vt:lpstr>
      <vt:lpstr>Data collection techniques</vt:lpstr>
      <vt:lpstr>1. Using available data</vt:lpstr>
      <vt:lpstr>Sources of available data</vt:lpstr>
      <vt:lpstr>2. Observation</vt:lpstr>
      <vt:lpstr>3. Interviewing</vt:lpstr>
      <vt:lpstr>4. Administering written questionnaires </vt:lpstr>
      <vt:lpstr>5. Focus group discussions (FGDs)</vt:lpstr>
      <vt:lpstr>Data analysis plan</vt:lpstr>
      <vt:lpstr>Ethical issues</vt:lpstr>
      <vt:lpstr>Work plan and timeframe </vt:lpstr>
      <vt:lpstr>Work plan and timeframe </vt:lpstr>
      <vt:lpstr>Budget and other resources</vt:lpstr>
      <vt:lpstr>Summary of components of a research proposal</vt:lpstr>
      <vt:lpstr>Title Page</vt:lpstr>
      <vt:lpstr>Abstract/summary</vt:lpstr>
      <vt:lpstr>References</vt:lpstr>
      <vt:lpstr>Appendices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Moran</dc:creator>
  <cp:lastModifiedBy>Stephanie Kung</cp:lastModifiedBy>
  <cp:revision>386</cp:revision>
  <cp:lastPrinted>2022-03-23T20:29:16Z</cp:lastPrinted>
  <dcterms:created xsi:type="dcterms:W3CDTF">2021-11-08T17:01:36Z</dcterms:created>
  <dcterms:modified xsi:type="dcterms:W3CDTF">2023-02-23T21:41:27Z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0x010100E33D4684EBEF71428482A2ACE64A4231</vt:lpwstr>
  </property>
  <property fmtid="{D5CDD505-2E9C-101B-9397-08002B2CF9AE}" pid="3" name="MediaServiceImageTags">
    <vt:lpwstr/>
  </property>
  <property fmtid="{D5CDD505-2E9C-101B-9397-08002B2CF9AE}" pid="4" name="Order">
    <vt:r8>27100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