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8"/>
  </p:notesMasterIdLst>
  <p:sldIdLst>
    <p:sldId id="256" r:id="rId5"/>
    <p:sldId id="637" r:id="rId6"/>
    <p:sldId id="257" r:id="rId7"/>
    <p:sldId id="258" r:id="rId8"/>
    <p:sldId id="259" r:id="rId9"/>
    <p:sldId id="260" r:id="rId10"/>
    <p:sldId id="265" r:id="rId11"/>
    <p:sldId id="271" r:id="rId12"/>
    <p:sldId id="266" r:id="rId13"/>
    <p:sldId id="267" r:id="rId14"/>
    <p:sldId id="629" r:id="rId15"/>
    <p:sldId id="275" r:id="rId16"/>
    <p:sldId id="630" r:id="rId17"/>
    <p:sldId id="272" r:id="rId18"/>
    <p:sldId id="273" r:id="rId19"/>
    <p:sldId id="277" r:id="rId20"/>
    <p:sldId id="329" r:id="rId21"/>
    <p:sldId id="279" r:id="rId22"/>
    <p:sldId id="325" r:id="rId23"/>
    <p:sldId id="327" r:id="rId24"/>
    <p:sldId id="328" r:id="rId25"/>
    <p:sldId id="278" r:id="rId26"/>
    <p:sldId id="326" r:id="rId27"/>
    <p:sldId id="276" r:id="rId28"/>
    <p:sldId id="635" r:id="rId29"/>
    <p:sldId id="636" r:id="rId30"/>
    <p:sldId id="268" r:id="rId31"/>
    <p:sldId id="603" r:id="rId32"/>
    <p:sldId id="604" r:id="rId33"/>
    <p:sldId id="605" r:id="rId34"/>
    <p:sldId id="606" r:id="rId35"/>
    <p:sldId id="607" r:id="rId36"/>
    <p:sldId id="608" r:id="rId37"/>
    <p:sldId id="609" r:id="rId38"/>
    <p:sldId id="601" r:id="rId39"/>
    <p:sldId id="610" r:id="rId40"/>
    <p:sldId id="611" r:id="rId41"/>
    <p:sldId id="612" r:id="rId42"/>
    <p:sldId id="633" r:id="rId43"/>
    <p:sldId id="602" r:id="rId44"/>
    <p:sldId id="614" r:id="rId45"/>
    <p:sldId id="615" r:id="rId46"/>
    <p:sldId id="616" r:id="rId47"/>
    <p:sldId id="617" r:id="rId48"/>
    <p:sldId id="512" r:id="rId49"/>
    <p:sldId id="618" r:id="rId50"/>
    <p:sldId id="619" r:id="rId51"/>
    <p:sldId id="620" r:id="rId52"/>
    <p:sldId id="621" r:id="rId53"/>
    <p:sldId id="596" r:id="rId54"/>
    <p:sldId id="622" r:id="rId55"/>
    <p:sldId id="623" r:id="rId56"/>
    <p:sldId id="624" r:id="rId57"/>
    <p:sldId id="625" r:id="rId58"/>
    <p:sldId id="626" r:id="rId59"/>
    <p:sldId id="627" r:id="rId60"/>
    <p:sldId id="515" r:id="rId61"/>
    <p:sldId id="634" r:id="rId62"/>
    <p:sldId id="638" r:id="rId63"/>
    <p:sldId id="632" r:id="rId64"/>
    <p:sldId id="628" r:id="rId65"/>
    <p:sldId id="261" r:id="rId66"/>
    <p:sldId id="262" r:id="rId67"/>
  </p:sldIdLst>
  <p:sldSz cx="12192000" cy="6858000"/>
  <p:notesSz cx="6858000" cy="9144000"/>
  <p:defaultTextStyle>
    <a:defPPr>
      <a:defRPr lang="en-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3F3177D-894F-9775-0782-0B805C5CBAC9}" name="Melissa Stillman" initials="MS" userId="S::mstillman@guttmacher.org::3c370a36-1ea4-4174-a992-90db6a3712a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0EBF1D-7A93-4D63-9870-CAC125789D39}" v="59" dt="2023-02-24T19:57:19.5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40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microsoft.com/office/2015/10/relationships/revisionInfo" Target="revisionInfo.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75"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ssa Stillman" userId="S::mstillman@guttmacher.org::3c370a36-1ea4-4174-a992-90db6a3712aa" providerId="AD" clId="Web-{F20EBF1D-7A93-4D63-9870-CAC125789D39}"/>
    <pc:docChg chg="modSld">
      <pc:chgData name="Melissa Stillman" userId="S::mstillman@guttmacher.org::3c370a36-1ea4-4174-a992-90db6a3712aa" providerId="AD" clId="Web-{F20EBF1D-7A93-4D63-9870-CAC125789D39}" dt="2023-02-24T19:57:19.540" v="63"/>
      <pc:docMkLst>
        <pc:docMk/>
      </pc:docMkLst>
      <pc:sldChg chg="modSp">
        <pc:chgData name="Melissa Stillman" userId="S::mstillman@guttmacher.org::3c370a36-1ea4-4174-a992-90db6a3712aa" providerId="AD" clId="Web-{F20EBF1D-7A93-4D63-9870-CAC125789D39}" dt="2023-02-24T19:56:50.819" v="62" actId="20577"/>
        <pc:sldMkLst>
          <pc:docMk/>
          <pc:sldMk cId="1921862319" sldId="277"/>
        </pc:sldMkLst>
        <pc:spChg chg="mod">
          <ac:chgData name="Melissa Stillman" userId="S::mstillman@guttmacher.org::3c370a36-1ea4-4174-a992-90db6a3712aa" providerId="AD" clId="Web-{F20EBF1D-7A93-4D63-9870-CAC125789D39}" dt="2023-02-24T19:56:50.819" v="62" actId="20577"/>
          <ac:spMkLst>
            <pc:docMk/>
            <pc:sldMk cId="1921862319" sldId="277"/>
            <ac:spMk id="3" creationId="{D6737AD2-FE0A-43B4-A30F-8614E7643A8A}"/>
          </ac:spMkLst>
        </pc:spChg>
      </pc:sldChg>
      <pc:sldChg chg="delSp">
        <pc:chgData name="Melissa Stillman" userId="S::mstillman@guttmacher.org::3c370a36-1ea4-4174-a992-90db6a3712aa" providerId="AD" clId="Web-{F20EBF1D-7A93-4D63-9870-CAC125789D39}" dt="2023-02-24T19:57:19.540" v="63"/>
        <pc:sldMkLst>
          <pc:docMk/>
          <pc:sldMk cId="503779396" sldId="325"/>
        </pc:sldMkLst>
        <pc:cxnChg chg="del">
          <ac:chgData name="Melissa Stillman" userId="S::mstillman@guttmacher.org::3c370a36-1ea4-4174-a992-90db6a3712aa" providerId="AD" clId="Web-{F20EBF1D-7A93-4D63-9870-CAC125789D39}" dt="2023-02-24T19:57:19.540" v="63"/>
          <ac:cxnSpMkLst>
            <pc:docMk/>
            <pc:sldMk cId="503779396" sldId="325"/>
            <ac:cxnSpMk id="7" creationId="{00000000-0000-0000-0000-000000000000}"/>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B07B15-5F46-4A07-B9CB-7D366FB8DA81}" type="datetimeFigureOut">
              <a:rPr lang="en-NG" smtClean="0"/>
              <a:t>02/24/2023</a:t>
            </a:fld>
            <a:endParaRPr lang="en-N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A89421-B65A-4472-9EDD-460E3885E29C}" type="slidenum">
              <a:rPr lang="en-NG" smtClean="0"/>
              <a:t>‹#›</a:t>
            </a:fld>
            <a:endParaRPr lang="en-NG"/>
          </a:p>
        </p:txBody>
      </p:sp>
    </p:spTree>
    <p:extLst>
      <p:ext uri="{BB962C8B-B14F-4D97-AF65-F5344CB8AC3E}">
        <p14:creationId xmlns:p14="http://schemas.microsoft.com/office/powerpoint/2010/main" val="1712049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A89421-B65A-4472-9EDD-460E3885E29C}" type="slidenum">
              <a:rPr lang="x-none" smtClean="0"/>
              <a:t>19</a:t>
            </a:fld>
            <a:endParaRPr lang="x-none"/>
          </a:p>
        </p:txBody>
      </p:sp>
    </p:spTree>
    <p:extLst>
      <p:ext uri="{BB962C8B-B14F-4D97-AF65-F5344CB8AC3E}">
        <p14:creationId xmlns:p14="http://schemas.microsoft.com/office/powerpoint/2010/main" val="3602499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73B0CE-6166-714D-9DE8-697B07EB01E8}" type="slidenum">
              <a:rPr lang="en-US" smtClean="0"/>
              <a:t>35</a:t>
            </a:fld>
            <a:endParaRPr lang="en-US" dirty="0"/>
          </a:p>
        </p:txBody>
      </p:sp>
    </p:spTree>
    <p:extLst>
      <p:ext uri="{BB962C8B-B14F-4D97-AF65-F5344CB8AC3E}">
        <p14:creationId xmlns:p14="http://schemas.microsoft.com/office/powerpoint/2010/main" val="934227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73B0CE-6166-714D-9DE8-697B07EB01E8}" type="slidenum">
              <a:rPr lang="en-US" smtClean="0"/>
              <a:t>40</a:t>
            </a:fld>
            <a:endParaRPr lang="en-US" dirty="0"/>
          </a:p>
        </p:txBody>
      </p:sp>
    </p:spTree>
    <p:extLst>
      <p:ext uri="{BB962C8B-B14F-4D97-AF65-F5344CB8AC3E}">
        <p14:creationId xmlns:p14="http://schemas.microsoft.com/office/powerpoint/2010/main" val="2617690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73B0CE-6166-714D-9DE8-697B07EB01E8}" type="slidenum">
              <a:rPr lang="en-US" smtClean="0"/>
              <a:t>45</a:t>
            </a:fld>
            <a:endParaRPr lang="en-US" dirty="0"/>
          </a:p>
        </p:txBody>
      </p:sp>
    </p:spTree>
    <p:extLst>
      <p:ext uri="{BB962C8B-B14F-4D97-AF65-F5344CB8AC3E}">
        <p14:creationId xmlns:p14="http://schemas.microsoft.com/office/powerpoint/2010/main" val="1999147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73B0CE-6166-714D-9DE8-697B07EB01E8}" type="slidenum">
              <a:rPr lang="en-US" smtClean="0"/>
              <a:t>50</a:t>
            </a:fld>
            <a:endParaRPr lang="en-US" dirty="0"/>
          </a:p>
        </p:txBody>
      </p:sp>
    </p:spTree>
    <p:extLst>
      <p:ext uri="{BB962C8B-B14F-4D97-AF65-F5344CB8AC3E}">
        <p14:creationId xmlns:p14="http://schemas.microsoft.com/office/powerpoint/2010/main" val="2554435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73B0CE-6166-714D-9DE8-697B07EB01E8}" type="slidenum">
              <a:rPr lang="en-US" smtClean="0"/>
              <a:t>57</a:t>
            </a:fld>
            <a:endParaRPr lang="en-US" dirty="0"/>
          </a:p>
        </p:txBody>
      </p:sp>
    </p:spTree>
    <p:extLst>
      <p:ext uri="{BB962C8B-B14F-4D97-AF65-F5344CB8AC3E}">
        <p14:creationId xmlns:p14="http://schemas.microsoft.com/office/powerpoint/2010/main" val="2800164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4CA38-0E6B-442B-8963-455CDE80A701}"/>
              </a:ext>
            </a:extLst>
          </p:cNvPr>
          <p:cNvSpPr>
            <a:spLocks noGrp="1"/>
          </p:cNvSpPr>
          <p:nvPr>
            <p:ph type="ctrTitle"/>
          </p:nvPr>
        </p:nvSpPr>
        <p:spPr>
          <a:xfrm>
            <a:off x="1524000" y="1122363"/>
            <a:ext cx="9144000" cy="2387600"/>
          </a:xfrm>
        </p:spPr>
        <p:txBody>
          <a:bodyPr anchor="b"/>
          <a:lstStyle>
            <a:lvl1pPr algn="ctr">
              <a:defRPr sz="4400">
                <a:latin typeface="Garamond" panose="02020404030301010803" pitchFamily="18" charset="0"/>
              </a:defRPr>
            </a:lvl1pPr>
          </a:lstStyle>
          <a:p>
            <a:endParaRPr lang="en-NG" dirty="0"/>
          </a:p>
        </p:txBody>
      </p:sp>
      <p:sp>
        <p:nvSpPr>
          <p:cNvPr id="3" name="Subtitle 2">
            <a:extLst>
              <a:ext uri="{FF2B5EF4-FFF2-40B4-BE49-F238E27FC236}">
                <a16:creationId xmlns:a16="http://schemas.microsoft.com/office/drawing/2014/main" id="{FA840136-4829-4B02-902B-61E0739B47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NG" dirty="0"/>
          </a:p>
        </p:txBody>
      </p:sp>
      <p:sp>
        <p:nvSpPr>
          <p:cNvPr id="4" name="Date Placeholder 3">
            <a:extLst>
              <a:ext uri="{FF2B5EF4-FFF2-40B4-BE49-F238E27FC236}">
                <a16:creationId xmlns:a16="http://schemas.microsoft.com/office/drawing/2014/main" id="{CC931365-124F-4643-8C63-2B2C55A3D34D}"/>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5" name="Footer Placeholder 4">
            <a:extLst>
              <a:ext uri="{FF2B5EF4-FFF2-40B4-BE49-F238E27FC236}">
                <a16:creationId xmlns:a16="http://schemas.microsoft.com/office/drawing/2014/main" id="{D8A4D879-E691-487B-9CA9-BB69D860CE69}"/>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1BF7A729-0629-4711-8FA9-FADEBE981CB7}"/>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50815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539DD-2F67-487F-B943-183CCC9DCAA7}"/>
              </a:ext>
            </a:extLst>
          </p:cNvPr>
          <p:cNvSpPr>
            <a:spLocks noGrp="1"/>
          </p:cNvSpPr>
          <p:nvPr>
            <p:ph type="title"/>
          </p:nvPr>
        </p:nvSpPr>
        <p:spPr/>
        <p:txBody>
          <a:bodyPr/>
          <a:lstStyle/>
          <a:p>
            <a:r>
              <a:rPr lang="en-US"/>
              <a:t>Click to edit Master title style</a:t>
            </a:r>
            <a:endParaRPr lang="en-NG"/>
          </a:p>
        </p:txBody>
      </p:sp>
      <p:sp>
        <p:nvSpPr>
          <p:cNvPr id="3" name="Vertical Text Placeholder 2">
            <a:extLst>
              <a:ext uri="{FF2B5EF4-FFF2-40B4-BE49-F238E27FC236}">
                <a16:creationId xmlns:a16="http://schemas.microsoft.com/office/drawing/2014/main" id="{D4CE2615-F739-4778-B712-FE54D30A27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E7A29C13-7ECE-4C39-8D2C-ABC52D500EB1}"/>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5" name="Footer Placeholder 4">
            <a:extLst>
              <a:ext uri="{FF2B5EF4-FFF2-40B4-BE49-F238E27FC236}">
                <a16:creationId xmlns:a16="http://schemas.microsoft.com/office/drawing/2014/main" id="{DD922D08-5260-4ED4-AED6-4560A58E9A5D}"/>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11925CE7-6815-4B52-817B-4829C1DD169D}"/>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4109280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47EFCB-8B66-456C-ABAA-8BC5EF731A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G"/>
          </a:p>
        </p:txBody>
      </p:sp>
      <p:sp>
        <p:nvSpPr>
          <p:cNvPr id="3" name="Vertical Text Placeholder 2">
            <a:extLst>
              <a:ext uri="{FF2B5EF4-FFF2-40B4-BE49-F238E27FC236}">
                <a16:creationId xmlns:a16="http://schemas.microsoft.com/office/drawing/2014/main" id="{2D478BAA-E67C-41AF-8522-E97A4EAF11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995BEE11-14F0-43CF-8CE4-789D121460F4}"/>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5" name="Footer Placeholder 4">
            <a:extLst>
              <a:ext uri="{FF2B5EF4-FFF2-40B4-BE49-F238E27FC236}">
                <a16:creationId xmlns:a16="http://schemas.microsoft.com/office/drawing/2014/main" id="{7BC5D6B6-3BCF-4C9C-8805-D21D3E987BF5}"/>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7403AE8D-74DE-43A8-8A06-EA0AD53C083A}"/>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2450081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1219200" y="2514600"/>
            <a:ext cx="9030587" cy="685800"/>
          </a:xfrm>
          <a:prstGeom prst="rect">
            <a:avLst/>
          </a:prstGeom>
        </p:spPr>
        <p:txBody>
          <a:bodyPr vert="horz" wrap="square" lIns="0" tIns="0" rIns="0" bIns="0" rtlCol="0" anchor="t" anchorCtr="0">
            <a:noAutofit/>
          </a:bodyPr>
          <a:lstStyle>
            <a:lvl1pPr>
              <a:defRPr sz="3000" baseline="0"/>
            </a:lvl1pPr>
          </a:lstStyle>
          <a:p>
            <a:r>
              <a:rPr lang="en-US" dirty="0"/>
              <a:t>Section Header</a:t>
            </a:r>
          </a:p>
        </p:txBody>
      </p:sp>
    </p:spTree>
    <p:extLst>
      <p:ext uri="{BB962C8B-B14F-4D97-AF65-F5344CB8AC3E}">
        <p14:creationId xmlns:p14="http://schemas.microsoft.com/office/powerpoint/2010/main" val="1415665349"/>
      </p:ext>
    </p:extLst>
  </p:cSld>
  <p:clrMapOvr>
    <a:masterClrMapping/>
  </p:clrMapOvr>
  <p:extLst>
    <p:ext uri="{DCECCB84-F9BA-43D5-87BE-67443E8EF086}">
      <p15:sldGuideLst xmlns:p15="http://schemas.microsoft.com/office/powerpoint/2012/main">
        <p15:guide id="1" pos="57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1219200" y="2514600"/>
            <a:ext cx="9030587" cy="685800"/>
          </a:xfrm>
          <a:prstGeom prst="rect">
            <a:avLst/>
          </a:prstGeom>
        </p:spPr>
        <p:txBody>
          <a:bodyPr vert="horz" wrap="square" lIns="0" tIns="0" rIns="0" bIns="0" rtlCol="0" anchor="t" anchorCtr="0">
            <a:noAutofit/>
          </a:bodyPr>
          <a:lstStyle>
            <a:lvl1pPr>
              <a:defRPr sz="3000" baseline="0"/>
            </a:lvl1pPr>
          </a:lstStyle>
          <a:p>
            <a:r>
              <a:rPr lang="en-US" dirty="0"/>
              <a:t>Section Header</a:t>
            </a:r>
          </a:p>
        </p:txBody>
      </p:sp>
    </p:spTree>
    <p:extLst>
      <p:ext uri="{BB962C8B-B14F-4D97-AF65-F5344CB8AC3E}">
        <p14:creationId xmlns:p14="http://schemas.microsoft.com/office/powerpoint/2010/main" val="1373183637"/>
      </p:ext>
    </p:extLst>
  </p:cSld>
  <p:clrMapOvr>
    <a:masterClrMapping/>
  </p:clrMapOvr>
  <p:extLst>
    <p:ext uri="{DCECCB84-F9BA-43D5-87BE-67443E8EF086}">
      <p15:sldGuideLst xmlns:p15="http://schemas.microsoft.com/office/powerpoint/2012/main">
        <p15:guide id="1" pos="57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Section Header">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1219200" y="2514600"/>
            <a:ext cx="9030587" cy="685800"/>
          </a:xfrm>
          <a:prstGeom prst="rect">
            <a:avLst/>
          </a:prstGeom>
        </p:spPr>
        <p:txBody>
          <a:bodyPr vert="horz" wrap="square" lIns="0" tIns="0" rIns="0" bIns="0" rtlCol="0" anchor="t" anchorCtr="0">
            <a:noAutofit/>
          </a:bodyPr>
          <a:lstStyle>
            <a:lvl1pPr>
              <a:defRPr sz="3000" baseline="0"/>
            </a:lvl1pPr>
          </a:lstStyle>
          <a:p>
            <a:r>
              <a:rPr lang="en-US" dirty="0"/>
              <a:t>Section Header</a:t>
            </a:r>
          </a:p>
        </p:txBody>
      </p:sp>
    </p:spTree>
    <p:extLst>
      <p:ext uri="{BB962C8B-B14F-4D97-AF65-F5344CB8AC3E}">
        <p14:creationId xmlns:p14="http://schemas.microsoft.com/office/powerpoint/2010/main" val="3366743013"/>
      </p:ext>
    </p:extLst>
  </p:cSld>
  <p:clrMapOvr>
    <a:masterClrMapping/>
  </p:clrMapOvr>
  <p:extLst>
    <p:ext uri="{DCECCB84-F9BA-43D5-87BE-67443E8EF086}">
      <p15:sldGuideLst xmlns:p15="http://schemas.microsoft.com/office/powerpoint/2012/main">
        <p15:guide id="1" pos="57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Section Header">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1219200" y="2514600"/>
            <a:ext cx="9030587" cy="685800"/>
          </a:xfrm>
          <a:prstGeom prst="rect">
            <a:avLst/>
          </a:prstGeom>
        </p:spPr>
        <p:txBody>
          <a:bodyPr vert="horz" wrap="square" lIns="0" tIns="0" rIns="0" bIns="0" rtlCol="0" anchor="t" anchorCtr="0">
            <a:noAutofit/>
          </a:bodyPr>
          <a:lstStyle>
            <a:lvl1pPr>
              <a:defRPr sz="3000" baseline="0"/>
            </a:lvl1pPr>
          </a:lstStyle>
          <a:p>
            <a:r>
              <a:rPr lang="en-US" dirty="0"/>
              <a:t>Section Header</a:t>
            </a:r>
          </a:p>
        </p:txBody>
      </p:sp>
    </p:spTree>
    <p:extLst>
      <p:ext uri="{BB962C8B-B14F-4D97-AF65-F5344CB8AC3E}">
        <p14:creationId xmlns:p14="http://schemas.microsoft.com/office/powerpoint/2010/main" val="895857566"/>
      </p:ext>
    </p:extLst>
  </p:cSld>
  <p:clrMapOvr>
    <a:masterClrMapping/>
  </p:clrMapOvr>
  <p:extLst>
    <p:ext uri="{DCECCB84-F9BA-43D5-87BE-67443E8EF086}">
      <p15:sldGuideLst xmlns:p15="http://schemas.microsoft.com/office/powerpoint/2012/main">
        <p15:guide id="1" pos="57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Section Header">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1219200" y="2514600"/>
            <a:ext cx="9030587" cy="685800"/>
          </a:xfrm>
          <a:prstGeom prst="rect">
            <a:avLst/>
          </a:prstGeom>
        </p:spPr>
        <p:txBody>
          <a:bodyPr vert="horz" wrap="square" lIns="0" tIns="0" rIns="0" bIns="0" rtlCol="0" anchor="t" anchorCtr="0">
            <a:noAutofit/>
          </a:bodyPr>
          <a:lstStyle>
            <a:lvl1pPr>
              <a:defRPr sz="3000" baseline="0"/>
            </a:lvl1pPr>
          </a:lstStyle>
          <a:p>
            <a:r>
              <a:rPr lang="en-US" dirty="0"/>
              <a:t>Section Header</a:t>
            </a:r>
          </a:p>
        </p:txBody>
      </p:sp>
    </p:spTree>
    <p:extLst>
      <p:ext uri="{BB962C8B-B14F-4D97-AF65-F5344CB8AC3E}">
        <p14:creationId xmlns:p14="http://schemas.microsoft.com/office/powerpoint/2010/main" val="2783659"/>
      </p:ext>
    </p:extLst>
  </p:cSld>
  <p:clrMapOvr>
    <a:masterClrMapping/>
  </p:clrMapOvr>
  <p:extLst>
    <p:ext uri="{DCECCB84-F9BA-43D5-87BE-67443E8EF086}">
      <p15:sldGuideLst xmlns:p15="http://schemas.microsoft.com/office/powerpoint/2012/main">
        <p15:guide id="1" pos="57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F243-9EE5-439A-BFA6-46A143C51C41}"/>
              </a:ext>
            </a:extLst>
          </p:cNvPr>
          <p:cNvSpPr>
            <a:spLocks noGrp="1"/>
          </p:cNvSpPr>
          <p:nvPr>
            <p:ph type="title"/>
          </p:nvPr>
        </p:nvSpPr>
        <p:spPr/>
        <p:txBody>
          <a:bodyPr/>
          <a:lstStyle/>
          <a:p>
            <a:r>
              <a:rPr lang="en-US"/>
              <a:t>Click to edit Master title style</a:t>
            </a:r>
            <a:endParaRPr lang="en-NG"/>
          </a:p>
        </p:txBody>
      </p:sp>
      <p:sp>
        <p:nvSpPr>
          <p:cNvPr id="3" name="Content Placeholder 2">
            <a:extLst>
              <a:ext uri="{FF2B5EF4-FFF2-40B4-BE49-F238E27FC236}">
                <a16:creationId xmlns:a16="http://schemas.microsoft.com/office/drawing/2014/main" id="{0B22EF18-B453-44D2-B233-F190187C7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0DBF432E-ACFD-4EFB-A67F-E46913BC9C84}"/>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5" name="Footer Placeholder 4">
            <a:extLst>
              <a:ext uri="{FF2B5EF4-FFF2-40B4-BE49-F238E27FC236}">
                <a16:creationId xmlns:a16="http://schemas.microsoft.com/office/drawing/2014/main" id="{4A7F97D4-E1F0-4BC2-BAED-8557D82FA318}"/>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DE232326-1A95-4A46-B071-787000F54EA6}"/>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4230899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1F7D0-6B37-47AB-B835-2983D8F6E7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G"/>
          </a:p>
        </p:txBody>
      </p:sp>
      <p:sp>
        <p:nvSpPr>
          <p:cNvPr id="3" name="Text Placeholder 2">
            <a:extLst>
              <a:ext uri="{FF2B5EF4-FFF2-40B4-BE49-F238E27FC236}">
                <a16:creationId xmlns:a16="http://schemas.microsoft.com/office/drawing/2014/main" id="{FDEC3BA9-A05B-4EE8-B091-501B4EFF33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75F962-6E48-4D6F-BFB9-406B9C54D22A}"/>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5" name="Footer Placeholder 4">
            <a:extLst>
              <a:ext uri="{FF2B5EF4-FFF2-40B4-BE49-F238E27FC236}">
                <a16:creationId xmlns:a16="http://schemas.microsoft.com/office/drawing/2014/main" id="{C07758E9-A72D-40C1-9A4C-99758DF0C661}"/>
              </a:ext>
            </a:extLst>
          </p:cNvPr>
          <p:cNvSpPr>
            <a:spLocks noGrp="1"/>
          </p:cNvSpPr>
          <p:nvPr>
            <p:ph type="ftr" sz="quarter" idx="11"/>
          </p:nvPr>
        </p:nvSpPr>
        <p:spPr/>
        <p:txBody>
          <a:bodyPr/>
          <a:lstStyle/>
          <a:p>
            <a:endParaRPr lang="en-NG"/>
          </a:p>
        </p:txBody>
      </p:sp>
      <p:sp>
        <p:nvSpPr>
          <p:cNvPr id="6" name="Slide Number Placeholder 5">
            <a:extLst>
              <a:ext uri="{FF2B5EF4-FFF2-40B4-BE49-F238E27FC236}">
                <a16:creationId xmlns:a16="http://schemas.microsoft.com/office/drawing/2014/main" id="{30C378FD-8768-4A4A-88C1-6C8B5B9D3659}"/>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2082898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97F91-8016-478E-997E-83A3B9D5B1BC}"/>
              </a:ext>
            </a:extLst>
          </p:cNvPr>
          <p:cNvSpPr>
            <a:spLocks noGrp="1"/>
          </p:cNvSpPr>
          <p:nvPr>
            <p:ph type="title"/>
          </p:nvPr>
        </p:nvSpPr>
        <p:spPr/>
        <p:txBody>
          <a:bodyPr/>
          <a:lstStyle/>
          <a:p>
            <a:r>
              <a:rPr lang="en-US"/>
              <a:t>Click to edit Master title style</a:t>
            </a:r>
            <a:endParaRPr lang="en-NG"/>
          </a:p>
        </p:txBody>
      </p:sp>
      <p:sp>
        <p:nvSpPr>
          <p:cNvPr id="3" name="Content Placeholder 2">
            <a:extLst>
              <a:ext uri="{FF2B5EF4-FFF2-40B4-BE49-F238E27FC236}">
                <a16:creationId xmlns:a16="http://schemas.microsoft.com/office/drawing/2014/main" id="{DA5C7A38-137E-477A-9D1F-93815F4FC6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Content Placeholder 3">
            <a:extLst>
              <a:ext uri="{FF2B5EF4-FFF2-40B4-BE49-F238E27FC236}">
                <a16:creationId xmlns:a16="http://schemas.microsoft.com/office/drawing/2014/main" id="{9EC1F104-CA09-443F-8D3D-5E568192E7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5" name="Date Placeholder 4">
            <a:extLst>
              <a:ext uri="{FF2B5EF4-FFF2-40B4-BE49-F238E27FC236}">
                <a16:creationId xmlns:a16="http://schemas.microsoft.com/office/drawing/2014/main" id="{F930B910-C5D2-4350-8EE7-C6081057FBD8}"/>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6" name="Footer Placeholder 5">
            <a:extLst>
              <a:ext uri="{FF2B5EF4-FFF2-40B4-BE49-F238E27FC236}">
                <a16:creationId xmlns:a16="http://schemas.microsoft.com/office/drawing/2014/main" id="{E4C284A0-3B09-42E5-AA82-DD5A6319DA13}"/>
              </a:ext>
            </a:extLst>
          </p:cNvPr>
          <p:cNvSpPr>
            <a:spLocks noGrp="1"/>
          </p:cNvSpPr>
          <p:nvPr>
            <p:ph type="ftr" sz="quarter" idx="11"/>
          </p:nvPr>
        </p:nvSpPr>
        <p:spPr/>
        <p:txBody>
          <a:bodyPr/>
          <a:lstStyle/>
          <a:p>
            <a:endParaRPr lang="en-NG"/>
          </a:p>
        </p:txBody>
      </p:sp>
      <p:sp>
        <p:nvSpPr>
          <p:cNvPr id="7" name="Slide Number Placeholder 6">
            <a:extLst>
              <a:ext uri="{FF2B5EF4-FFF2-40B4-BE49-F238E27FC236}">
                <a16:creationId xmlns:a16="http://schemas.microsoft.com/office/drawing/2014/main" id="{BE2EDEA1-DC7C-4DFF-8AD0-512F74C66876}"/>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179055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DA07C-FC8A-4E5F-8973-BD333673FEB8}"/>
              </a:ext>
            </a:extLst>
          </p:cNvPr>
          <p:cNvSpPr>
            <a:spLocks noGrp="1"/>
          </p:cNvSpPr>
          <p:nvPr>
            <p:ph type="title"/>
          </p:nvPr>
        </p:nvSpPr>
        <p:spPr>
          <a:xfrm>
            <a:off x="839788" y="365125"/>
            <a:ext cx="10515600" cy="1325563"/>
          </a:xfrm>
        </p:spPr>
        <p:txBody>
          <a:bodyPr/>
          <a:lstStyle/>
          <a:p>
            <a:r>
              <a:rPr lang="en-US"/>
              <a:t>Click to edit Master title style</a:t>
            </a:r>
            <a:endParaRPr lang="en-NG"/>
          </a:p>
        </p:txBody>
      </p:sp>
      <p:sp>
        <p:nvSpPr>
          <p:cNvPr id="3" name="Text Placeholder 2">
            <a:extLst>
              <a:ext uri="{FF2B5EF4-FFF2-40B4-BE49-F238E27FC236}">
                <a16:creationId xmlns:a16="http://schemas.microsoft.com/office/drawing/2014/main" id="{26958EB0-E9A7-4B9D-9E0B-954B1FE4E3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E22DD3-D2B7-4461-8CDA-48BEA59F65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5" name="Text Placeholder 4">
            <a:extLst>
              <a:ext uri="{FF2B5EF4-FFF2-40B4-BE49-F238E27FC236}">
                <a16:creationId xmlns:a16="http://schemas.microsoft.com/office/drawing/2014/main" id="{68F06E03-B9B0-42C1-85CD-6C3E2D5FBF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6E0DDA-9F0F-43A0-A14D-CA66AC4221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7" name="Date Placeholder 6">
            <a:extLst>
              <a:ext uri="{FF2B5EF4-FFF2-40B4-BE49-F238E27FC236}">
                <a16:creationId xmlns:a16="http://schemas.microsoft.com/office/drawing/2014/main" id="{C4AF9E44-44E0-4B3F-A209-98506C03F4E9}"/>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8" name="Footer Placeholder 7">
            <a:extLst>
              <a:ext uri="{FF2B5EF4-FFF2-40B4-BE49-F238E27FC236}">
                <a16:creationId xmlns:a16="http://schemas.microsoft.com/office/drawing/2014/main" id="{D7E1EFE4-E392-4F1F-9E41-E7622CC653DB}"/>
              </a:ext>
            </a:extLst>
          </p:cNvPr>
          <p:cNvSpPr>
            <a:spLocks noGrp="1"/>
          </p:cNvSpPr>
          <p:nvPr>
            <p:ph type="ftr" sz="quarter" idx="11"/>
          </p:nvPr>
        </p:nvSpPr>
        <p:spPr/>
        <p:txBody>
          <a:bodyPr/>
          <a:lstStyle/>
          <a:p>
            <a:endParaRPr lang="en-NG"/>
          </a:p>
        </p:txBody>
      </p:sp>
      <p:sp>
        <p:nvSpPr>
          <p:cNvPr id="9" name="Slide Number Placeholder 8">
            <a:extLst>
              <a:ext uri="{FF2B5EF4-FFF2-40B4-BE49-F238E27FC236}">
                <a16:creationId xmlns:a16="http://schemas.microsoft.com/office/drawing/2014/main" id="{2F15CE18-3140-4358-957E-47BE928D008A}"/>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390603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BEB1B-A236-4D90-9A4D-BC1A35B4EE93}"/>
              </a:ext>
            </a:extLst>
          </p:cNvPr>
          <p:cNvSpPr>
            <a:spLocks noGrp="1"/>
          </p:cNvSpPr>
          <p:nvPr>
            <p:ph type="title"/>
          </p:nvPr>
        </p:nvSpPr>
        <p:spPr/>
        <p:txBody>
          <a:bodyPr/>
          <a:lstStyle/>
          <a:p>
            <a:r>
              <a:rPr lang="en-US"/>
              <a:t>Click to edit Master title style</a:t>
            </a:r>
            <a:endParaRPr lang="en-NG"/>
          </a:p>
        </p:txBody>
      </p:sp>
      <p:sp>
        <p:nvSpPr>
          <p:cNvPr id="3" name="Date Placeholder 2">
            <a:extLst>
              <a:ext uri="{FF2B5EF4-FFF2-40B4-BE49-F238E27FC236}">
                <a16:creationId xmlns:a16="http://schemas.microsoft.com/office/drawing/2014/main" id="{5EED3FC7-E3AB-4C74-BD6B-3CD5ABD47F0E}"/>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4" name="Footer Placeholder 3">
            <a:extLst>
              <a:ext uri="{FF2B5EF4-FFF2-40B4-BE49-F238E27FC236}">
                <a16:creationId xmlns:a16="http://schemas.microsoft.com/office/drawing/2014/main" id="{797610A2-6205-4D78-8EA5-996E44B2B973}"/>
              </a:ext>
            </a:extLst>
          </p:cNvPr>
          <p:cNvSpPr>
            <a:spLocks noGrp="1"/>
          </p:cNvSpPr>
          <p:nvPr>
            <p:ph type="ftr" sz="quarter" idx="11"/>
          </p:nvPr>
        </p:nvSpPr>
        <p:spPr/>
        <p:txBody>
          <a:bodyPr/>
          <a:lstStyle/>
          <a:p>
            <a:endParaRPr lang="en-NG"/>
          </a:p>
        </p:txBody>
      </p:sp>
      <p:sp>
        <p:nvSpPr>
          <p:cNvPr id="5" name="Slide Number Placeholder 4">
            <a:extLst>
              <a:ext uri="{FF2B5EF4-FFF2-40B4-BE49-F238E27FC236}">
                <a16:creationId xmlns:a16="http://schemas.microsoft.com/office/drawing/2014/main" id="{F789B34B-7465-4E11-8C6C-A88B6C7FABBA}"/>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373237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7791EC-15D1-4678-99E8-CF7A1B1EF7AA}"/>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3" name="Footer Placeholder 2">
            <a:extLst>
              <a:ext uri="{FF2B5EF4-FFF2-40B4-BE49-F238E27FC236}">
                <a16:creationId xmlns:a16="http://schemas.microsoft.com/office/drawing/2014/main" id="{D3677AC9-8586-4225-AAE4-DB6AF163AAFD}"/>
              </a:ext>
            </a:extLst>
          </p:cNvPr>
          <p:cNvSpPr>
            <a:spLocks noGrp="1"/>
          </p:cNvSpPr>
          <p:nvPr>
            <p:ph type="ftr" sz="quarter" idx="11"/>
          </p:nvPr>
        </p:nvSpPr>
        <p:spPr/>
        <p:txBody>
          <a:bodyPr/>
          <a:lstStyle/>
          <a:p>
            <a:endParaRPr lang="en-NG"/>
          </a:p>
        </p:txBody>
      </p:sp>
      <p:sp>
        <p:nvSpPr>
          <p:cNvPr id="4" name="Slide Number Placeholder 3">
            <a:extLst>
              <a:ext uri="{FF2B5EF4-FFF2-40B4-BE49-F238E27FC236}">
                <a16:creationId xmlns:a16="http://schemas.microsoft.com/office/drawing/2014/main" id="{FA682A80-0636-4C49-AD85-8633C98E82D2}"/>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197254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0C629-46DB-4AE7-A6AE-0DC85AB9E6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G"/>
          </a:p>
        </p:txBody>
      </p:sp>
      <p:sp>
        <p:nvSpPr>
          <p:cNvPr id="3" name="Content Placeholder 2">
            <a:extLst>
              <a:ext uri="{FF2B5EF4-FFF2-40B4-BE49-F238E27FC236}">
                <a16:creationId xmlns:a16="http://schemas.microsoft.com/office/drawing/2014/main" id="{654415CE-49FA-4DC0-AE63-5F75DC391E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Text Placeholder 3">
            <a:extLst>
              <a:ext uri="{FF2B5EF4-FFF2-40B4-BE49-F238E27FC236}">
                <a16:creationId xmlns:a16="http://schemas.microsoft.com/office/drawing/2014/main" id="{7E25B86D-AC5A-47FB-A1A4-65E9EA83ED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FFCD2F-9C92-4C6F-AECF-C8278C7F359B}"/>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6" name="Footer Placeholder 5">
            <a:extLst>
              <a:ext uri="{FF2B5EF4-FFF2-40B4-BE49-F238E27FC236}">
                <a16:creationId xmlns:a16="http://schemas.microsoft.com/office/drawing/2014/main" id="{D1D0C22A-486E-49E0-A2EF-B7EE301F2F6E}"/>
              </a:ext>
            </a:extLst>
          </p:cNvPr>
          <p:cNvSpPr>
            <a:spLocks noGrp="1"/>
          </p:cNvSpPr>
          <p:nvPr>
            <p:ph type="ftr" sz="quarter" idx="11"/>
          </p:nvPr>
        </p:nvSpPr>
        <p:spPr/>
        <p:txBody>
          <a:bodyPr/>
          <a:lstStyle/>
          <a:p>
            <a:endParaRPr lang="en-NG"/>
          </a:p>
        </p:txBody>
      </p:sp>
      <p:sp>
        <p:nvSpPr>
          <p:cNvPr id="7" name="Slide Number Placeholder 6">
            <a:extLst>
              <a:ext uri="{FF2B5EF4-FFF2-40B4-BE49-F238E27FC236}">
                <a16:creationId xmlns:a16="http://schemas.microsoft.com/office/drawing/2014/main" id="{90C25065-5150-4AE8-9931-2A1DAA7FA556}"/>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2070295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FA562-3E07-42DF-A663-11C4809268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G"/>
          </a:p>
        </p:txBody>
      </p:sp>
      <p:sp>
        <p:nvSpPr>
          <p:cNvPr id="3" name="Picture Placeholder 2">
            <a:extLst>
              <a:ext uri="{FF2B5EF4-FFF2-40B4-BE49-F238E27FC236}">
                <a16:creationId xmlns:a16="http://schemas.microsoft.com/office/drawing/2014/main" id="{A2FEA929-5362-4907-A894-147210A96D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G"/>
          </a:p>
        </p:txBody>
      </p:sp>
      <p:sp>
        <p:nvSpPr>
          <p:cNvPr id="4" name="Text Placeholder 3">
            <a:extLst>
              <a:ext uri="{FF2B5EF4-FFF2-40B4-BE49-F238E27FC236}">
                <a16:creationId xmlns:a16="http://schemas.microsoft.com/office/drawing/2014/main" id="{C3573E8A-27F2-477E-800F-A9BA74EED7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CA903D-A644-4061-ABFE-3586A54B930E}"/>
              </a:ext>
            </a:extLst>
          </p:cNvPr>
          <p:cNvSpPr>
            <a:spLocks noGrp="1"/>
          </p:cNvSpPr>
          <p:nvPr>
            <p:ph type="dt" sz="half" idx="10"/>
          </p:nvPr>
        </p:nvSpPr>
        <p:spPr/>
        <p:txBody>
          <a:bodyPr/>
          <a:lstStyle/>
          <a:p>
            <a:fld id="{29CC832A-0B10-4E26-8D4F-EC16E5FE3CFE}" type="datetimeFigureOut">
              <a:rPr lang="en-NG" smtClean="0"/>
              <a:t>02/24/2023</a:t>
            </a:fld>
            <a:endParaRPr lang="en-NG"/>
          </a:p>
        </p:txBody>
      </p:sp>
      <p:sp>
        <p:nvSpPr>
          <p:cNvPr id="6" name="Footer Placeholder 5">
            <a:extLst>
              <a:ext uri="{FF2B5EF4-FFF2-40B4-BE49-F238E27FC236}">
                <a16:creationId xmlns:a16="http://schemas.microsoft.com/office/drawing/2014/main" id="{FD9F3B2D-911C-4DC9-B592-F20EDAB9FB90}"/>
              </a:ext>
            </a:extLst>
          </p:cNvPr>
          <p:cNvSpPr>
            <a:spLocks noGrp="1"/>
          </p:cNvSpPr>
          <p:nvPr>
            <p:ph type="ftr" sz="quarter" idx="11"/>
          </p:nvPr>
        </p:nvSpPr>
        <p:spPr/>
        <p:txBody>
          <a:bodyPr/>
          <a:lstStyle/>
          <a:p>
            <a:endParaRPr lang="en-NG"/>
          </a:p>
        </p:txBody>
      </p:sp>
      <p:sp>
        <p:nvSpPr>
          <p:cNvPr id="7" name="Slide Number Placeholder 6">
            <a:extLst>
              <a:ext uri="{FF2B5EF4-FFF2-40B4-BE49-F238E27FC236}">
                <a16:creationId xmlns:a16="http://schemas.microsoft.com/office/drawing/2014/main" id="{547EDECD-CECB-4410-9555-448A8204EC5B}"/>
              </a:ext>
            </a:extLst>
          </p:cNvPr>
          <p:cNvSpPr>
            <a:spLocks noGrp="1"/>
          </p:cNvSpPr>
          <p:nvPr>
            <p:ph type="sldNum" sz="quarter" idx="12"/>
          </p:nvPr>
        </p:nvSpPr>
        <p:spPr/>
        <p:txBody>
          <a:bodyPr/>
          <a:lstStyle/>
          <a:p>
            <a:fld id="{43BCB36C-A10A-4786-9701-A64545F43A89}" type="slidenum">
              <a:rPr lang="en-NG" smtClean="0"/>
              <a:t>‹#›</a:t>
            </a:fld>
            <a:endParaRPr lang="en-NG"/>
          </a:p>
        </p:txBody>
      </p:sp>
    </p:spTree>
    <p:extLst>
      <p:ext uri="{BB962C8B-B14F-4D97-AF65-F5344CB8AC3E}">
        <p14:creationId xmlns:p14="http://schemas.microsoft.com/office/powerpoint/2010/main" val="1419105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hyperlink" Target="mailto:nigabortionresearch@gmail.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8E2324-94B9-49DE-BEAC-B978518745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NG" dirty="0"/>
          </a:p>
        </p:txBody>
      </p:sp>
      <p:sp>
        <p:nvSpPr>
          <p:cNvPr id="3" name="Text Placeholder 2">
            <a:extLst>
              <a:ext uri="{FF2B5EF4-FFF2-40B4-BE49-F238E27FC236}">
                <a16:creationId xmlns:a16="http://schemas.microsoft.com/office/drawing/2014/main" id="{FB91E48D-9D9D-4E18-B32F-D6BA2EF5EC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4" name="Date Placeholder 3">
            <a:extLst>
              <a:ext uri="{FF2B5EF4-FFF2-40B4-BE49-F238E27FC236}">
                <a16:creationId xmlns:a16="http://schemas.microsoft.com/office/drawing/2014/main" id="{9F985938-1C0E-4679-B5AA-6B87BB1656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C832A-0B10-4E26-8D4F-EC16E5FE3CFE}" type="datetimeFigureOut">
              <a:rPr lang="en-NG" smtClean="0"/>
              <a:t>02/24/2023</a:t>
            </a:fld>
            <a:endParaRPr lang="en-NG"/>
          </a:p>
        </p:txBody>
      </p:sp>
      <p:sp>
        <p:nvSpPr>
          <p:cNvPr id="5" name="Footer Placeholder 4">
            <a:extLst>
              <a:ext uri="{FF2B5EF4-FFF2-40B4-BE49-F238E27FC236}">
                <a16:creationId xmlns:a16="http://schemas.microsoft.com/office/drawing/2014/main" id="{13550A1E-BCB7-43F6-85C2-C630CDAC1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G"/>
          </a:p>
        </p:txBody>
      </p:sp>
      <p:sp>
        <p:nvSpPr>
          <p:cNvPr id="6" name="Slide Number Placeholder 5">
            <a:extLst>
              <a:ext uri="{FF2B5EF4-FFF2-40B4-BE49-F238E27FC236}">
                <a16:creationId xmlns:a16="http://schemas.microsoft.com/office/drawing/2014/main" id="{C00073AE-D113-4BE5-823B-04F97E7CC3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CB36C-A10A-4786-9701-A64545F43A89}" type="slidenum">
              <a:rPr lang="en-NG" smtClean="0"/>
              <a:t>‹#›</a:t>
            </a:fld>
            <a:endParaRPr lang="en-NG"/>
          </a:p>
        </p:txBody>
      </p:sp>
      <p:grpSp>
        <p:nvGrpSpPr>
          <p:cNvPr id="7" name="Group 6">
            <a:extLst>
              <a:ext uri="{FF2B5EF4-FFF2-40B4-BE49-F238E27FC236}">
                <a16:creationId xmlns:a16="http://schemas.microsoft.com/office/drawing/2014/main" id="{C50BBE29-9064-4B15-A4E2-FC767BD25DCF}"/>
              </a:ext>
            </a:extLst>
          </p:cNvPr>
          <p:cNvGrpSpPr>
            <a:grpSpLocks/>
          </p:cNvGrpSpPr>
          <p:nvPr userDrawn="1"/>
        </p:nvGrpSpPr>
        <p:grpSpPr bwMode="auto">
          <a:xfrm>
            <a:off x="8727844" y="202233"/>
            <a:ext cx="2971800" cy="597535"/>
            <a:chOff x="6826" y="224"/>
            <a:chExt cx="4830" cy="1349"/>
          </a:xfrm>
        </p:grpSpPr>
        <p:pic>
          <p:nvPicPr>
            <p:cNvPr id="8" name="Picture 7">
              <a:extLst>
                <a:ext uri="{FF2B5EF4-FFF2-40B4-BE49-F238E27FC236}">
                  <a16:creationId xmlns:a16="http://schemas.microsoft.com/office/drawing/2014/main" id="{068EF718-427F-4C9F-8EC5-67317DA3D315}"/>
                </a:ext>
              </a:extLst>
            </p:cNvPr>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6826" y="224"/>
              <a:ext cx="3278" cy="134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E3FD8A93-E0BE-4045-B8E0-55A249AB34FD}"/>
                </a:ext>
              </a:extLst>
            </p:cNvPr>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9886" y="284"/>
              <a:ext cx="1770" cy="1152"/>
            </a:xfrm>
            <a:prstGeom prst="rect">
              <a:avLst/>
            </a:prstGeom>
            <a:noFill/>
            <a:extLst>
              <a:ext uri="{909E8E84-426E-40DD-AFC4-6F175D3DCCD1}">
                <a14:hiddenFill xmlns:a14="http://schemas.microsoft.com/office/drawing/2010/main">
                  <a:solidFill>
                    <a:srgbClr val="FFFFFF"/>
                  </a:solidFill>
                </a14:hiddenFill>
              </a:ext>
            </a:extLst>
          </p:spPr>
        </p:pic>
      </p:grpSp>
      <p:pic>
        <p:nvPicPr>
          <p:cNvPr id="3073" name="image3.png" descr="A picture containing text, clipart&#10;&#10;Description automatically generated">
            <a:extLst>
              <a:ext uri="{FF2B5EF4-FFF2-40B4-BE49-F238E27FC236}">
                <a16:creationId xmlns:a16="http://schemas.microsoft.com/office/drawing/2014/main" id="{F2ADC27A-798B-4A63-ABFB-FD728AB0CB1F}"/>
              </a:ext>
            </a:extLst>
          </p:cNvPr>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319087" y="178594"/>
            <a:ext cx="1979613" cy="668338"/>
          </a:xfrm>
          <a:prstGeom prst="rect">
            <a:avLst/>
          </a:prstGeom>
          <a:noFill/>
          <a:extLst>
            <a:ext uri="{909E8E84-426E-40DD-AFC4-6F175D3DCCD1}">
              <a14:hiddenFill xmlns:a14="http://schemas.microsoft.com/office/drawing/2010/main">
                <a:solidFill>
                  <a:srgbClr val="FFFFFF"/>
                </a:solidFill>
              </a14:hiddenFill>
            </a:ext>
          </a:extLst>
        </p:spPr>
      </p:pic>
      <p:sp>
        <p:nvSpPr>
          <p:cNvPr id="10" name="Text Box 2">
            <a:extLst>
              <a:ext uri="{FF2B5EF4-FFF2-40B4-BE49-F238E27FC236}">
                <a16:creationId xmlns:a16="http://schemas.microsoft.com/office/drawing/2014/main" id="{2AF49EDC-9DDD-4E3A-B842-AAD197773E59}"/>
              </a:ext>
            </a:extLst>
          </p:cNvPr>
          <p:cNvSpPr txBox="1">
            <a:spLocks noChangeArrowheads="1"/>
          </p:cNvSpPr>
          <p:nvPr userDrawn="1"/>
        </p:nvSpPr>
        <p:spPr bwMode="auto">
          <a:xfrm>
            <a:off x="1937471" y="898128"/>
            <a:ext cx="7477126"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NG" sz="1800" b="1" i="0" u="none" strike="noStrike" cap="none" normalizeH="0" baseline="0" dirty="0">
                <a:ln>
                  <a:noFill/>
                </a:ln>
                <a:solidFill>
                  <a:srgbClr val="FFC000"/>
                </a:solidFill>
                <a:effectLst/>
                <a:latin typeface="Cambria" panose="02040503050406030204" pitchFamily="18" charset="0"/>
                <a:ea typeface="Calibri" panose="020F0502020204030204" pitchFamily="34" charset="0"/>
                <a:cs typeface="Times New Roman" panose="02020603050405020304" pitchFamily="18" charset="0"/>
              </a:rPr>
              <a:t>CAPACITY STRENGTHENING FOR ABORTION RESEARCH IN NIGERIA</a:t>
            </a:r>
            <a:endParaRPr kumimoji="0" lang="en-US" altLang="en-NG"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NG" sz="1800" b="0" i="0" u="none" strike="noStrike" cap="none" normalizeH="0" baseline="0" dirty="0">
              <a:ln>
                <a:noFill/>
              </a:ln>
              <a:solidFill>
                <a:schemeClr val="tx1"/>
              </a:solidFill>
              <a:effectLst/>
              <a:latin typeface="Arial" panose="020B0604020202020204" pitchFamily="34" charset="0"/>
            </a:endParaRPr>
          </a:p>
        </p:txBody>
      </p:sp>
      <p:sp>
        <p:nvSpPr>
          <p:cNvPr id="11" name="Text Box 6">
            <a:extLst>
              <a:ext uri="{FF2B5EF4-FFF2-40B4-BE49-F238E27FC236}">
                <a16:creationId xmlns:a16="http://schemas.microsoft.com/office/drawing/2014/main" id="{44719F28-D155-407D-A82D-129F82377768}"/>
              </a:ext>
            </a:extLst>
          </p:cNvPr>
          <p:cNvSpPr txBox="1">
            <a:spLocks noChangeArrowheads="1"/>
          </p:cNvSpPr>
          <p:nvPr userDrawn="1"/>
        </p:nvSpPr>
        <p:spPr bwMode="auto">
          <a:xfrm>
            <a:off x="3961534" y="6176963"/>
            <a:ext cx="38481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NG" sz="900" b="0" i="0" u="none" strike="noStrike" cap="none" normalizeH="0" baseline="0" dirty="0">
                <a:ln>
                  <a:noFill/>
                </a:ln>
                <a:solidFill>
                  <a:srgbClr val="C00000"/>
                </a:solidFill>
                <a:effectLst/>
                <a:latin typeface="Cambria" panose="02040503050406030204" pitchFamily="18" charset="0"/>
                <a:ea typeface="Calibri" panose="020F0502020204030204" pitchFamily="34" charset="0"/>
                <a:cs typeface="Times New Roman" panose="02020603050405020304" pitchFamily="18" charset="0"/>
              </a:rPr>
              <a:t>Room 229, Department of Demography and Social Statistics</a:t>
            </a:r>
            <a:endParaRPr kumimoji="0" lang="en-US" altLang="en-NG"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NG" sz="900" b="0" i="0" u="none" strike="noStrike" cap="none" normalizeH="0" baseline="0" dirty="0">
                <a:ln>
                  <a:noFill/>
                </a:ln>
                <a:solidFill>
                  <a:srgbClr val="C00000"/>
                </a:solidFill>
                <a:effectLst/>
                <a:latin typeface="Cambria" panose="02040503050406030204" pitchFamily="18" charset="0"/>
                <a:ea typeface="Calibri" panose="020F0502020204030204" pitchFamily="34" charset="0"/>
                <a:cs typeface="Times New Roman" panose="02020603050405020304" pitchFamily="18" charset="0"/>
              </a:rPr>
              <a:t>Obafemi Awolowo University, Ile-Ife, Nigeria</a:t>
            </a:r>
            <a:endParaRPr kumimoji="0" lang="en-US" altLang="en-NG"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NG" sz="900" b="0" i="0" u="none" strike="noStrike" cap="none" normalizeH="0" baseline="0" dirty="0">
                <a:ln>
                  <a:noFill/>
                </a:ln>
                <a:solidFill>
                  <a:srgbClr val="C00000"/>
                </a:solidFill>
                <a:effectLst/>
                <a:latin typeface="Cambria" panose="02040503050406030204" pitchFamily="18" charset="0"/>
                <a:ea typeface="Calibri" panose="020F0502020204030204" pitchFamily="34" charset="0"/>
                <a:cs typeface="Times New Roman" panose="02020603050405020304" pitchFamily="18" charset="0"/>
                <a:hlinkClick r:id="rId21"/>
              </a:rPr>
              <a:t>nigabortionresearch@gmail.com</a:t>
            </a:r>
            <a:endParaRPr kumimoji="0" lang="en-US" altLang="en-NG"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NG" sz="900" b="0" i="0" u="none" strike="noStrike" cap="none" normalizeH="0" baseline="0" dirty="0">
                <a:ln>
                  <a:noFill/>
                </a:ln>
                <a:solidFill>
                  <a:srgbClr val="C00000"/>
                </a:solidFill>
                <a:effectLst/>
                <a:latin typeface="Cambria" panose="02040503050406030204" pitchFamily="18" charset="0"/>
                <a:ea typeface="Calibri" panose="020F0502020204030204" pitchFamily="34" charset="0"/>
                <a:cs typeface="Times New Roman" panose="02020603050405020304" pitchFamily="18" charset="0"/>
              </a:rPr>
              <a:t>+234 704 387 2368 or +234 915 789 9784.</a:t>
            </a:r>
            <a:endParaRPr kumimoji="0" lang="en-US" altLang="en-NG"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NG" sz="1800" b="0" i="0" u="none" strike="noStrike" cap="none" normalizeH="0" baseline="0" dirty="0">
              <a:ln>
                <a:noFill/>
              </a:ln>
              <a:solidFill>
                <a:schemeClr val="tx1"/>
              </a:solidFill>
              <a:effectLst/>
              <a:latin typeface="Arial" panose="020B0604020202020204" pitchFamily="34" charset="0"/>
            </a:endParaRPr>
          </a:p>
        </p:txBody>
      </p:sp>
      <p:sp>
        <p:nvSpPr>
          <p:cNvPr id="12" name="Rectangle 7">
            <a:extLst>
              <a:ext uri="{FF2B5EF4-FFF2-40B4-BE49-F238E27FC236}">
                <a16:creationId xmlns:a16="http://schemas.microsoft.com/office/drawing/2014/main" id="{8F679E03-8468-4289-94A1-3F59E17FC76F}"/>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G"/>
          </a:p>
        </p:txBody>
      </p:sp>
      <p:sp>
        <p:nvSpPr>
          <p:cNvPr id="13" name="Rectangle 10">
            <a:extLst>
              <a:ext uri="{FF2B5EF4-FFF2-40B4-BE49-F238E27FC236}">
                <a16:creationId xmlns:a16="http://schemas.microsoft.com/office/drawing/2014/main" id="{20447AA6-89F4-44DE-A84C-DC596124EC14}"/>
              </a:ext>
            </a:extLst>
          </p:cNvPr>
          <p:cNvSpPr>
            <a:spLocks noChangeArrowheads="1"/>
          </p:cNvSpPr>
          <p:nvPr userDrawn="1"/>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G"/>
          </a:p>
        </p:txBody>
      </p:sp>
    </p:spTree>
    <p:extLst>
      <p:ext uri="{BB962C8B-B14F-4D97-AF65-F5344CB8AC3E}">
        <p14:creationId xmlns:p14="http://schemas.microsoft.com/office/powerpoint/2010/main" val="2559807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5"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2.xml.rels><?xml version="1.0" encoding="UTF-8" standalone="yes"?>
<Relationships xmlns="http://schemas.openxmlformats.org/package/2006/relationships"><Relationship Id="rId2" Type="http://schemas.openxmlformats.org/officeDocument/2006/relationships/hyperlink" Target="http://dx.doi.org/10.2471/BLT.14.136333"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F94C15C5-AC81-4E7E-98ED-3D6E7F61455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G"/>
          </a:p>
        </p:txBody>
      </p:sp>
      <p:sp>
        <p:nvSpPr>
          <p:cNvPr id="10" name="Rectangle 10">
            <a:extLst>
              <a:ext uri="{FF2B5EF4-FFF2-40B4-BE49-F238E27FC236}">
                <a16:creationId xmlns:a16="http://schemas.microsoft.com/office/drawing/2014/main" id="{D47D0940-8FBB-4F5F-B708-45000B8E3953}"/>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G"/>
          </a:p>
        </p:txBody>
      </p:sp>
      <p:sp>
        <p:nvSpPr>
          <p:cNvPr id="16" name="TextBox 15">
            <a:extLst>
              <a:ext uri="{FF2B5EF4-FFF2-40B4-BE49-F238E27FC236}">
                <a16:creationId xmlns:a16="http://schemas.microsoft.com/office/drawing/2014/main" id="{B1873F54-3509-4EFE-9352-479B46075AE9}"/>
              </a:ext>
            </a:extLst>
          </p:cNvPr>
          <p:cNvSpPr txBox="1"/>
          <p:nvPr/>
        </p:nvSpPr>
        <p:spPr>
          <a:xfrm>
            <a:off x="2724150" y="1990726"/>
            <a:ext cx="7124699" cy="954107"/>
          </a:xfrm>
          <a:prstGeom prst="rect">
            <a:avLst/>
          </a:prstGeom>
          <a:noFill/>
        </p:spPr>
        <p:txBody>
          <a:bodyPr wrap="square" rtlCol="0">
            <a:spAutoFit/>
          </a:bodyPr>
          <a:lstStyle/>
          <a:p>
            <a:r>
              <a:rPr lang="en-US" sz="2800" b="1" dirty="0">
                <a:solidFill>
                  <a:schemeClr val="accent2">
                    <a:lumMod val="50000"/>
                  </a:schemeClr>
                </a:solidFill>
                <a:latin typeface="Garamond" panose="02020404030301010803" pitchFamily="18" charset="0"/>
              </a:rPr>
              <a:t>Module: Concepts and Measures in Abortion-related Research  </a:t>
            </a:r>
            <a:endParaRPr lang="en-NG" sz="2800" b="1" dirty="0">
              <a:solidFill>
                <a:schemeClr val="accent4">
                  <a:lumMod val="50000"/>
                </a:schemeClr>
              </a:solidFill>
              <a:latin typeface="Garamond" panose="02020404030301010803" pitchFamily="18" charset="0"/>
            </a:endParaRPr>
          </a:p>
        </p:txBody>
      </p:sp>
      <p:graphicFrame>
        <p:nvGraphicFramePr>
          <p:cNvPr id="18" name="Table 17">
            <a:extLst>
              <a:ext uri="{FF2B5EF4-FFF2-40B4-BE49-F238E27FC236}">
                <a16:creationId xmlns:a16="http://schemas.microsoft.com/office/drawing/2014/main" id="{0BF42D1E-8123-405E-8003-305C8FEA37E9}"/>
              </a:ext>
            </a:extLst>
          </p:cNvPr>
          <p:cNvGraphicFramePr>
            <a:graphicFrameLocks noGrp="1"/>
          </p:cNvGraphicFramePr>
          <p:nvPr>
            <p:extLst>
              <p:ext uri="{D42A27DB-BD31-4B8C-83A1-F6EECF244321}">
                <p14:modId xmlns:p14="http://schemas.microsoft.com/office/powerpoint/2010/main" val="290050568"/>
              </p:ext>
            </p:extLst>
          </p:nvPr>
        </p:nvGraphicFramePr>
        <p:xfrm>
          <a:off x="2514599" y="3883826"/>
          <a:ext cx="8048625" cy="1939735"/>
        </p:xfrm>
        <a:graphic>
          <a:graphicData uri="http://schemas.openxmlformats.org/drawingml/2006/table">
            <a:tbl>
              <a:tblPr firstRow="1" firstCol="1" bandRow="1"/>
              <a:tblGrid>
                <a:gridCol w="1648098">
                  <a:extLst>
                    <a:ext uri="{9D8B030D-6E8A-4147-A177-3AD203B41FA5}">
                      <a16:colId xmlns:a16="http://schemas.microsoft.com/office/drawing/2014/main" val="20000"/>
                    </a:ext>
                  </a:extLst>
                </a:gridCol>
                <a:gridCol w="1637212">
                  <a:extLst>
                    <a:ext uri="{9D8B030D-6E8A-4147-A177-3AD203B41FA5}">
                      <a16:colId xmlns:a16="http://schemas.microsoft.com/office/drawing/2014/main" val="2637447939"/>
                    </a:ext>
                  </a:extLst>
                </a:gridCol>
                <a:gridCol w="1567542">
                  <a:extLst>
                    <a:ext uri="{9D8B030D-6E8A-4147-A177-3AD203B41FA5}">
                      <a16:colId xmlns:a16="http://schemas.microsoft.com/office/drawing/2014/main" val="1509048669"/>
                    </a:ext>
                  </a:extLst>
                </a:gridCol>
                <a:gridCol w="1759132">
                  <a:extLst>
                    <a:ext uri="{9D8B030D-6E8A-4147-A177-3AD203B41FA5}">
                      <a16:colId xmlns:a16="http://schemas.microsoft.com/office/drawing/2014/main" val="20001"/>
                    </a:ext>
                  </a:extLst>
                </a:gridCol>
                <a:gridCol w="1436641">
                  <a:extLst>
                    <a:ext uri="{9D8B030D-6E8A-4147-A177-3AD203B41FA5}">
                      <a16:colId xmlns:a16="http://schemas.microsoft.com/office/drawing/2014/main" val="20002"/>
                    </a:ext>
                  </a:extLst>
                </a:gridCol>
              </a:tblGrid>
              <a:tr h="1600199">
                <a:tc>
                  <a:txBody>
                    <a:bodyPr/>
                    <a:lstStyle/>
                    <a:p>
                      <a:pPr marL="0" marR="0">
                        <a:lnSpc>
                          <a:spcPct val="107000"/>
                        </a:lnSpc>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NAME:</a:t>
                      </a: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Professor Adesegun Fatusi</a:t>
                      </a:r>
                    </a:p>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AFFILIATION:</a:t>
                      </a: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Department of Public Health and Community Medicine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University of Medical Sciences, Ondo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NAME:</a:t>
                      </a: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Professor Sola Asa</a:t>
                      </a:r>
                    </a:p>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b="1" dirty="0">
                        <a:effectLst/>
                        <a:latin typeface="Tahoma" panose="020B060403050404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AFFILIATION</a:t>
                      </a:r>
                      <a:r>
                        <a:rPr lang="en-US" sz="1200" dirty="0">
                          <a:effectLst/>
                          <a:latin typeface="Tahoma" panose="020B060403050404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Department of Demography and Social Statistics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Obafemi Awolowo University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NAME:</a:t>
                      </a: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Dr. Comfort Okpe</a:t>
                      </a:r>
                    </a:p>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b="1" dirty="0">
                        <a:effectLst/>
                        <a:latin typeface="Tahoma" panose="020B060403050404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AFFILIATION</a:t>
                      </a:r>
                      <a:r>
                        <a:rPr lang="en-US" sz="1200" dirty="0">
                          <a:effectLst/>
                          <a:latin typeface="Tahoma" panose="020B060403050404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Jhpiego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NAME:</a:t>
                      </a: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Melissa Stillman</a:t>
                      </a:r>
                    </a:p>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ahoma" panose="020B0604030504040204" pitchFamily="34" charset="0"/>
                          <a:ea typeface="Tahoma" panose="020B0604030504040204" pitchFamily="34" charset="0"/>
                          <a:cs typeface="Tahoma" panose="020B0604030504040204" pitchFamily="34" charset="0"/>
                        </a:rPr>
                        <a:t>AFFILIATION:</a:t>
                      </a:r>
                    </a:p>
                    <a:p>
                      <a:pPr marL="0" marR="0">
                        <a:lnSpc>
                          <a:spcPct val="107000"/>
                        </a:lnSpc>
                        <a:spcBef>
                          <a:spcPts val="0"/>
                        </a:spcBef>
                        <a:spcAft>
                          <a:spcPts val="0"/>
                        </a:spcAft>
                      </a:pPr>
                      <a:r>
                        <a:rPr lang="en-US" sz="1200" dirty="0">
                          <a:effectLst/>
                          <a:latin typeface="Tahoma" panose="020B0604030504040204" pitchFamily="34" charset="0"/>
                          <a:ea typeface="Tahoma" panose="020B0604030504040204" pitchFamily="34" charset="0"/>
                          <a:cs typeface="Tahoma" panose="020B0604030504040204" pitchFamily="34" charset="0"/>
                        </a:rPr>
                        <a:t>Guttmacher Institute</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NAME:</a:t>
                      </a: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Dr. Akin Bankole</a:t>
                      </a:r>
                    </a:p>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b="1" dirty="0">
                        <a:effectLst/>
                        <a:latin typeface="Tahoma" panose="020B060403050404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AFFILIATION:</a:t>
                      </a:r>
                    </a:p>
                    <a:p>
                      <a:pPr marL="0" marR="0">
                        <a:lnSpc>
                          <a:spcPct val="107000"/>
                        </a:lnSpc>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Guttmacher Institute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60648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A4310A7-2A5B-44AE-98DC-CB7020366A67}"/>
              </a:ext>
            </a:extLst>
          </p:cNvPr>
          <p:cNvGraphicFramePr>
            <a:graphicFrameLocks noGrp="1"/>
          </p:cNvGraphicFramePr>
          <p:nvPr>
            <p:ph idx="1"/>
            <p:extLst>
              <p:ext uri="{D42A27DB-BD31-4B8C-83A1-F6EECF244321}">
                <p14:modId xmlns:p14="http://schemas.microsoft.com/office/powerpoint/2010/main" val="3128624053"/>
              </p:ext>
            </p:extLst>
          </p:nvPr>
        </p:nvGraphicFramePr>
        <p:xfrm>
          <a:off x="838199" y="1237655"/>
          <a:ext cx="10515601" cy="5221644"/>
        </p:xfrm>
        <a:graphic>
          <a:graphicData uri="http://schemas.openxmlformats.org/drawingml/2006/table">
            <a:tbl>
              <a:tblPr>
                <a:tableStyleId>{5C22544A-7EE6-4342-B048-85BDC9FD1C3A}</a:tableStyleId>
              </a:tblPr>
              <a:tblGrid>
                <a:gridCol w="3308516">
                  <a:extLst>
                    <a:ext uri="{9D8B030D-6E8A-4147-A177-3AD203B41FA5}">
                      <a16:colId xmlns:a16="http://schemas.microsoft.com/office/drawing/2014/main" val="3449303121"/>
                    </a:ext>
                  </a:extLst>
                </a:gridCol>
                <a:gridCol w="2318069">
                  <a:extLst>
                    <a:ext uri="{9D8B030D-6E8A-4147-A177-3AD203B41FA5}">
                      <a16:colId xmlns:a16="http://schemas.microsoft.com/office/drawing/2014/main" val="627213252"/>
                    </a:ext>
                  </a:extLst>
                </a:gridCol>
                <a:gridCol w="2971341">
                  <a:extLst>
                    <a:ext uri="{9D8B030D-6E8A-4147-A177-3AD203B41FA5}">
                      <a16:colId xmlns:a16="http://schemas.microsoft.com/office/drawing/2014/main" val="3978505103"/>
                    </a:ext>
                  </a:extLst>
                </a:gridCol>
                <a:gridCol w="1917675">
                  <a:extLst>
                    <a:ext uri="{9D8B030D-6E8A-4147-A177-3AD203B41FA5}">
                      <a16:colId xmlns:a16="http://schemas.microsoft.com/office/drawing/2014/main" val="1365053152"/>
                    </a:ext>
                  </a:extLst>
                </a:gridCol>
              </a:tblGrid>
              <a:tr h="238599">
                <a:tc>
                  <a:txBody>
                    <a:bodyPr/>
                    <a:lstStyle/>
                    <a:p>
                      <a:pPr algn="l" fontAlgn="b"/>
                      <a:r>
                        <a:rPr lang="en-US" sz="2000" b="1" u="none" strike="noStrike" dirty="0">
                          <a:effectLst/>
                        </a:rPr>
                        <a:t>Measure/indicator</a:t>
                      </a:r>
                      <a:endParaRPr lang="en-US" sz="20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b="1" u="none" strike="noStrike" dirty="0">
                          <a:effectLst/>
                        </a:rPr>
                        <a:t>Numerator</a:t>
                      </a:r>
                      <a:endParaRPr lang="en-US" sz="20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b="1" u="none" strike="noStrike" dirty="0">
                          <a:effectLst/>
                        </a:rPr>
                        <a:t>Denominator</a:t>
                      </a:r>
                      <a:endParaRPr lang="en-US" sz="20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b="1" u="none" strike="noStrike" dirty="0">
                          <a:effectLst/>
                        </a:rPr>
                        <a:t>Concept</a:t>
                      </a:r>
                      <a:endParaRPr lang="en-US" sz="2000" b="1"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268420200"/>
                  </a:ext>
                </a:extLst>
              </a:tr>
              <a:tr h="469961">
                <a:tc>
                  <a:txBody>
                    <a:bodyPr/>
                    <a:lstStyle/>
                    <a:p>
                      <a:pPr algn="l" fontAlgn="b"/>
                      <a:r>
                        <a:rPr lang="en-US" sz="2000" u="none" strike="noStrike" dirty="0">
                          <a:effectLst/>
                        </a:rPr>
                        <a:t>(1) Mean amount paid for TOP services</a:t>
                      </a:r>
                    </a:p>
                    <a:p>
                      <a:pPr algn="l" fontAlgn="b"/>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Total amount paid for TOP services</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Total number of abortions provided</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Abortion cost</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109209015"/>
                  </a:ext>
                </a:extLst>
              </a:tr>
              <a:tr h="521059">
                <a:tc>
                  <a:txBody>
                    <a:bodyPr/>
                    <a:lstStyle/>
                    <a:p>
                      <a:pPr algn="l" fontAlgn="b"/>
                      <a:r>
                        <a:rPr lang="en-US" sz="2000" u="none" strike="noStrike" dirty="0">
                          <a:effectLst/>
                        </a:rPr>
                        <a:t>(2) Proportion of counties with no abortion providers</a:t>
                      </a:r>
                    </a:p>
                    <a:p>
                      <a:pPr algn="l" fontAlgn="b"/>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Number of counties that have no abortion provider</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Total number of counties</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Abortion context</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450670631"/>
                  </a:ext>
                </a:extLst>
              </a:tr>
              <a:tr h="347373">
                <a:tc>
                  <a:txBody>
                    <a:bodyPr/>
                    <a:lstStyle/>
                    <a:p>
                      <a:pPr algn="l" fontAlgn="b"/>
                      <a:r>
                        <a:rPr lang="en-US" sz="2000" u="none" strike="noStrike" dirty="0">
                          <a:effectLst/>
                        </a:rPr>
                        <a:t>(3) Abortion rate (during period X)</a:t>
                      </a:r>
                    </a:p>
                    <a:p>
                      <a:pPr algn="l" fontAlgn="b"/>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Number of abortions reported</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per 1,000 women of reproductive age </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Abortion incidence</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4104049424"/>
                  </a:ext>
                </a:extLst>
              </a:tr>
              <a:tr h="521059">
                <a:tc>
                  <a:txBody>
                    <a:bodyPr/>
                    <a:lstStyle/>
                    <a:p>
                      <a:pPr algn="l" fontAlgn="b"/>
                      <a:r>
                        <a:rPr lang="en-US" sz="2000" u="none" strike="noStrike" dirty="0">
                          <a:effectLst/>
                        </a:rPr>
                        <a:t>(4) Mean gestational age of women requesting an abortion (weeks or days)</a:t>
                      </a:r>
                    </a:p>
                    <a:p>
                      <a:pPr algn="l" fontAlgn="b"/>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Sum of estimated gestational age for all abortion clients </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Total number of abortion clients</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Abortion access</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271006808"/>
                  </a:ext>
                </a:extLst>
              </a:tr>
              <a:tr h="716455">
                <a:tc>
                  <a:txBody>
                    <a:bodyPr/>
                    <a:lstStyle/>
                    <a:p>
                      <a:pPr algn="l" fontAlgn="b"/>
                      <a:r>
                        <a:rPr lang="en-US" sz="2000" u="none" strike="noStrike" dirty="0">
                          <a:effectLst/>
                        </a:rPr>
                        <a:t>(5) Proportion of abortions conducted by a skilled provider</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Number of abortions provided by a doctor, nurse, midwife</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Total number of abortions</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Abortion care</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2139678640"/>
                  </a:ext>
                </a:extLst>
              </a:tr>
            </a:tbl>
          </a:graphicData>
        </a:graphic>
      </p:graphicFrame>
    </p:spTree>
    <p:extLst>
      <p:ext uri="{BB962C8B-B14F-4D97-AF65-F5344CB8AC3E}">
        <p14:creationId xmlns:p14="http://schemas.microsoft.com/office/powerpoint/2010/main" val="3948350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A4310A7-2A5B-44AE-98DC-CB7020366A67}"/>
              </a:ext>
            </a:extLst>
          </p:cNvPr>
          <p:cNvGraphicFramePr>
            <a:graphicFrameLocks noGrp="1"/>
          </p:cNvGraphicFramePr>
          <p:nvPr>
            <p:ph idx="1"/>
            <p:extLst>
              <p:ext uri="{D42A27DB-BD31-4B8C-83A1-F6EECF244321}">
                <p14:modId xmlns:p14="http://schemas.microsoft.com/office/powerpoint/2010/main" val="3803831683"/>
              </p:ext>
            </p:extLst>
          </p:nvPr>
        </p:nvGraphicFramePr>
        <p:xfrm>
          <a:off x="838200" y="1415845"/>
          <a:ext cx="10515601" cy="4539169"/>
        </p:xfrm>
        <a:graphic>
          <a:graphicData uri="http://schemas.openxmlformats.org/drawingml/2006/table">
            <a:tbl>
              <a:tblPr>
                <a:tableStyleId>{5C22544A-7EE6-4342-B048-85BDC9FD1C3A}</a:tableStyleId>
              </a:tblPr>
              <a:tblGrid>
                <a:gridCol w="3308516">
                  <a:extLst>
                    <a:ext uri="{9D8B030D-6E8A-4147-A177-3AD203B41FA5}">
                      <a16:colId xmlns:a16="http://schemas.microsoft.com/office/drawing/2014/main" val="3449303121"/>
                    </a:ext>
                  </a:extLst>
                </a:gridCol>
                <a:gridCol w="2318069">
                  <a:extLst>
                    <a:ext uri="{9D8B030D-6E8A-4147-A177-3AD203B41FA5}">
                      <a16:colId xmlns:a16="http://schemas.microsoft.com/office/drawing/2014/main" val="627213252"/>
                    </a:ext>
                  </a:extLst>
                </a:gridCol>
                <a:gridCol w="2971341">
                  <a:extLst>
                    <a:ext uri="{9D8B030D-6E8A-4147-A177-3AD203B41FA5}">
                      <a16:colId xmlns:a16="http://schemas.microsoft.com/office/drawing/2014/main" val="3978505103"/>
                    </a:ext>
                  </a:extLst>
                </a:gridCol>
                <a:gridCol w="1917675">
                  <a:extLst>
                    <a:ext uri="{9D8B030D-6E8A-4147-A177-3AD203B41FA5}">
                      <a16:colId xmlns:a16="http://schemas.microsoft.com/office/drawing/2014/main" val="1365053152"/>
                    </a:ext>
                  </a:extLst>
                </a:gridCol>
              </a:tblGrid>
              <a:tr h="238599">
                <a:tc>
                  <a:txBody>
                    <a:bodyPr/>
                    <a:lstStyle/>
                    <a:p>
                      <a:pPr algn="l" fontAlgn="b"/>
                      <a:r>
                        <a:rPr lang="en-US" sz="1400" b="1" u="none" strike="noStrike" dirty="0">
                          <a:effectLst/>
                        </a:rPr>
                        <a:t>Measure/indicator</a:t>
                      </a:r>
                      <a:endParaRPr lang="en-US" sz="14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400" b="1" u="none" strike="noStrike" dirty="0">
                          <a:effectLst/>
                        </a:rPr>
                        <a:t>Numerator</a:t>
                      </a:r>
                      <a:endParaRPr lang="en-US" sz="14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400" b="1" u="none" strike="noStrike" dirty="0">
                          <a:effectLst/>
                        </a:rPr>
                        <a:t>Denominator</a:t>
                      </a:r>
                      <a:endParaRPr lang="en-US" sz="14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400" b="1" u="none" strike="noStrike" dirty="0">
                          <a:effectLst/>
                        </a:rPr>
                        <a:t>Concept</a:t>
                      </a:r>
                      <a:endParaRPr lang="en-US" sz="1400" b="1"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268420200"/>
                  </a:ext>
                </a:extLst>
              </a:tr>
              <a:tr h="469961">
                <a:tc>
                  <a:txBody>
                    <a:bodyPr/>
                    <a:lstStyle/>
                    <a:p>
                      <a:pPr algn="l" fontAlgn="b"/>
                      <a:r>
                        <a:rPr lang="en-US" sz="2000" u="none" strike="noStrike" dirty="0">
                          <a:effectLst/>
                        </a:rPr>
                        <a:t>(6) Proportion of abortions that received MVA</a:t>
                      </a:r>
                    </a:p>
                    <a:p>
                      <a:pPr algn="l" fontAlgn="b"/>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Number of abortions that received MVA </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Total number of abortions</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Abortion care</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1722827158"/>
                  </a:ext>
                </a:extLst>
              </a:tr>
              <a:tr h="469961">
                <a:tc>
                  <a:txBody>
                    <a:bodyPr/>
                    <a:lstStyle/>
                    <a:p>
                      <a:pPr algn="l" fontAlgn="b"/>
                      <a:r>
                        <a:rPr lang="en-US" sz="2000" u="none" strike="noStrike" dirty="0">
                          <a:effectLst/>
                        </a:rPr>
                        <a:t>(v7) Abortion-related near-miss rate</a:t>
                      </a:r>
                    </a:p>
                    <a:p>
                      <a:pPr algn="l" fontAlgn="b"/>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Number of abortion-related near-miss cases </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per 100,000 women of reproductive age</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Abortion outcome</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2369427411"/>
                  </a:ext>
                </a:extLst>
              </a:tr>
              <a:tr h="521059">
                <a:tc>
                  <a:txBody>
                    <a:bodyPr/>
                    <a:lstStyle/>
                    <a:p>
                      <a:pPr algn="l" fontAlgn="b"/>
                      <a:r>
                        <a:rPr lang="en-US" sz="2000" u="none" strike="noStrike" dirty="0">
                          <a:effectLst/>
                        </a:rPr>
                        <a:t>(8) Abortion-related maternal mortality ratio</a:t>
                      </a:r>
                    </a:p>
                    <a:p>
                      <a:pPr algn="l" fontAlgn="b"/>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Number of abortion-related maternal deaths </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per 100,000 live births</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Abortion impact</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1582851414"/>
                  </a:ext>
                </a:extLst>
              </a:tr>
              <a:tr h="469961">
                <a:tc>
                  <a:txBody>
                    <a:bodyPr/>
                    <a:lstStyle/>
                    <a:p>
                      <a:pPr algn="l" fontAlgn="b"/>
                      <a:r>
                        <a:rPr lang="en-US" sz="2000" u="none" strike="noStrike" dirty="0">
                          <a:effectLst/>
                        </a:rPr>
                        <a:t>(9) Proportion of maternal deaths due to abortion</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Number of abortion-related deaths </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Number of maternal deaths</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Abortion impact</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1690997641"/>
                  </a:ext>
                </a:extLst>
              </a:tr>
              <a:tr h="521059">
                <a:tc>
                  <a:txBody>
                    <a:bodyPr/>
                    <a:lstStyle/>
                    <a:p>
                      <a:pPr algn="l" fontAlgn="b"/>
                      <a:r>
                        <a:rPr lang="en-US" sz="2000" u="none" strike="noStrike" dirty="0">
                          <a:effectLst/>
                        </a:rPr>
                        <a:t>(10) Mean age of adolescent abortion patient</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Sum of age of adolescent abortion patients </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Total number of adolescent abortion patients</a:t>
                      </a:r>
                      <a:endParaRPr lang="en-US" sz="20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2000" u="none" strike="noStrike" dirty="0">
                          <a:effectLst/>
                        </a:rPr>
                        <a:t>Characteristics of women</a:t>
                      </a:r>
                      <a:endParaRPr lang="en-US" sz="20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570404139"/>
                  </a:ext>
                </a:extLst>
              </a:tr>
            </a:tbl>
          </a:graphicData>
        </a:graphic>
      </p:graphicFrame>
    </p:spTree>
    <p:extLst>
      <p:ext uri="{BB962C8B-B14F-4D97-AF65-F5344CB8AC3E}">
        <p14:creationId xmlns:p14="http://schemas.microsoft.com/office/powerpoint/2010/main" val="227648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A4310A7-2A5B-44AE-98DC-CB7020366A67}"/>
              </a:ext>
            </a:extLst>
          </p:cNvPr>
          <p:cNvGraphicFramePr>
            <a:graphicFrameLocks noGrp="1"/>
          </p:cNvGraphicFramePr>
          <p:nvPr>
            <p:ph idx="1"/>
            <p:extLst>
              <p:ext uri="{D42A27DB-BD31-4B8C-83A1-F6EECF244321}">
                <p14:modId xmlns:p14="http://schemas.microsoft.com/office/powerpoint/2010/main" val="2982356329"/>
              </p:ext>
            </p:extLst>
          </p:nvPr>
        </p:nvGraphicFramePr>
        <p:xfrm>
          <a:off x="703677" y="468118"/>
          <a:ext cx="10515601" cy="5831244"/>
        </p:xfrm>
        <a:graphic>
          <a:graphicData uri="http://schemas.openxmlformats.org/drawingml/2006/table">
            <a:tbl>
              <a:tblPr>
                <a:tableStyleId>{5C22544A-7EE6-4342-B048-85BDC9FD1C3A}</a:tableStyleId>
              </a:tblPr>
              <a:tblGrid>
                <a:gridCol w="3308516">
                  <a:extLst>
                    <a:ext uri="{9D8B030D-6E8A-4147-A177-3AD203B41FA5}">
                      <a16:colId xmlns:a16="http://schemas.microsoft.com/office/drawing/2014/main" val="3449303121"/>
                    </a:ext>
                  </a:extLst>
                </a:gridCol>
                <a:gridCol w="2777959">
                  <a:extLst>
                    <a:ext uri="{9D8B030D-6E8A-4147-A177-3AD203B41FA5}">
                      <a16:colId xmlns:a16="http://schemas.microsoft.com/office/drawing/2014/main" val="627213252"/>
                    </a:ext>
                  </a:extLst>
                </a:gridCol>
                <a:gridCol w="2511451">
                  <a:extLst>
                    <a:ext uri="{9D8B030D-6E8A-4147-A177-3AD203B41FA5}">
                      <a16:colId xmlns:a16="http://schemas.microsoft.com/office/drawing/2014/main" val="3978505103"/>
                    </a:ext>
                  </a:extLst>
                </a:gridCol>
                <a:gridCol w="1917675">
                  <a:extLst>
                    <a:ext uri="{9D8B030D-6E8A-4147-A177-3AD203B41FA5}">
                      <a16:colId xmlns:a16="http://schemas.microsoft.com/office/drawing/2014/main" val="1365053152"/>
                    </a:ext>
                  </a:extLst>
                </a:gridCol>
              </a:tblGrid>
              <a:tr h="238599">
                <a:tc>
                  <a:txBody>
                    <a:bodyPr/>
                    <a:lstStyle/>
                    <a:p>
                      <a:pPr algn="l" fontAlgn="b"/>
                      <a:r>
                        <a:rPr lang="en-US" sz="1900" b="1" u="none" strike="noStrike" dirty="0">
                          <a:effectLst/>
                        </a:rPr>
                        <a:t>Measure/indicator</a:t>
                      </a:r>
                      <a:endParaRPr lang="en-US" sz="19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1" u="none" strike="noStrike" dirty="0">
                          <a:effectLst/>
                        </a:rPr>
                        <a:t>Numerator</a:t>
                      </a:r>
                      <a:endParaRPr lang="en-US" sz="19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1" u="none" strike="noStrike" dirty="0">
                          <a:effectLst/>
                        </a:rPr>
                        <a:t>Denominator</a:t>
                      </a:r>
                      <a:endParaRPr lang="en-US" sz="19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1" u="none" strike="noStrike" dirty="0">
                          <a:effectLst/>
                        </a:rPr>
                        <a:t>Concept</a:t>
                      </a:r>
                      <a:endParaRPr lang="en-US" sz="1900" b="1"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268420200"/>
                  </a:ext>
                </a:extLst>
              </a:tr>
              <a:tr h="469961">
                <a:tc>
                  <a:txBody>
                    <a:bodyPr/>
                    <a:lstStyle/>
                    <a:p>
                      <a:pPr algn="l" fontAlgn="b"/>
                      <a:r>
                        <a:rPr lang="en-US" sz="1900" b="0" i="0" u="none" strike="noStrike" dirty="0">
                          <a:solidFill>
                            <a:srgbClr val="000000"/>
                          </a:solidFill>
                          <a:effectLst/>
                          <a:latin typeface="Calibri" panose="020F0502020204030204" pitchFamily="34" charset="0"/>
                        </a:rPr>
                        <a:t>(11) Proportion of women who paid [x] amount or more to receive abortion services</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Number  of women who paid [x] amount or more to receive abortion services</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Total number of abortion</a:t>
                      </a:r>
                    </a:p>
                    <a:p>
                      <a:pPr algn="l" fontAlgn="b"/>
                      <a:r>
                        <a:rPr lang="en-US" sz="1900" b="0" i="0" u="none" strike="noStrike" dirty="0">
                          <a:solidFill>
                            <a:srgbClr val="000000"/>
                          </a:solidFill>
                          <a:effectLst/>
                          <a:latin typeface="Calibri" panose="020F0502020204030204" pitchFamily="34" charset="0"/>
                        </a:rPr>
                        <a:t>clients</a:t>
                      </a:r>
                    </a:p>
                  </a:txBody>
                  <a:tcPr marL="6674" marR="6674" marT="6674" marB="0" anchor="b"/>
                </a:tc>
                <a:tc>
                  <a:txBody>
                    <a:bodyPr/>
                    <a:lstStyle/>
                    <a:p>
                      <a:pPr algn="l" fontAlgn="b"/>
                      <a:r>
                        <a:rPr lang="en-US" sz="1900" u="none" strike="noStrike" dirty="0">
                          <a:effectLst/>
                        </a:rPr>
                        <a:t>Abortion cost</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109209015"/>
                  </a:ext>
                </a:extLst>
              </a:tr>
              <a:tr h="521059">
                <a:tc>
                  <a:txBody>
                    <a:bodyPr/>
                    <a:lstStyle/>
                    <a:p>
                      <a:pPr algn="l" fontAlgn="b"/>
                      <a:r>
                        <a:rPr lang="en-US" sz="1900" b="0" i="0" u="none" strike="noStrike" dirty="0">
                          <a:solidFill>
                            <a:srgbClr val="000000"/>
                          </a:solidFill>
                          <a:effectLst/>
                          <a:latin typeface="Calibri" panose="020F0502020204030204" pitchFamily="34" charset="0"/>
                        </a:rPr>
                        <a:t>(12) Proportion of individuals in community who judge or blame PAC clients for their situation</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Number of community residents who blame PAC clients for their situation</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Total number of people living in the community</a:t>
                      </a:r>
                    </a:p>
                  </a:txBody>
                  <a:tcPr marL="6674" marR="6674" marT="6674" marB="0" anchor="b"/>
                </a:tc>
                <a:tc>
                  <a:txBody>
                    <a:bodyPr/>
                    <a:lstStyle/>
                    <a:p>
                      <a:pPr algn="l" fontAlgn="b"/>
                      <a:r>
                        <a:rPr lang="en-US" sz="1900" u="none" strike="noStrike" dirty="0">
                          <a:effectLst/>
                        </a:rPr>
                        <a:t>Abortion stigma</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450670631"/>
                  </a:ext>
                </a:extLst>
              </a:tr>
              <a:tr h="347373">
                <a:tc>
                  <a:txBody>
                    <a:bodyPr/>
                    <a:lstStyle/>
                    <a:p>
                      <a:pPr algn="l" fontAlgn="b"/>
                      <a:r>
                        <a:rPr lang="en-US" sz="1900" b="0" i="0" u="none" strike="noStrike" dirty="0">
                          <a:solidFill>
                            <a:srgbClr val="000000"/>
                          </a:solidFill>
                          <a:effectLst/>
                          <a:latin typeface="Calibri" panose="020F0502020204030204" pitchFamily="34" charset="0"/>
                        </a:rPr>
                        <a:t>(13) Proportion of women who reported ever having an abortion</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Number of women who reported ever having an abortion</a:t>
                      </a:r>
                    </a:p>
                  </a:txBody>
                  <a:tcPr marL="6674" marR="6674" marT="6674" marB="0" anchor="b"/>
                </a:tc>
                <a:tc>
                  <a:txBody>
                    <a:bodyPr/>
                    <a:lstStyle/>
                    <a:p>
                      <a:pPr algn="l" fontAlgn="b"/>
                      <a:r>
                        <a:rPr lang="en-US" sz="1900" u="none" strike="noStrike" dirty="0">
                          <a:effectLst/>
                        </a:rPr>
                        <a:t>Total number of women</a:t>
                      </a:r>
                    </a:p>
                    <a:p>
                      <a:pPr algn="l" fontAlgn="b"/>
                      <a:r>
                        <a:rPr lang="en-US" sz="1900" u="none" strike="noStrike" dirty="0">
                          <a:effectLst/>
                        </a:rPr>
                        <a:t>surveyed </a:t>
                      </a:r>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u="none" strike="noStrike" dirty="0">
                          <a:effectLst/>
                        </a:rPr>
                        <a:t>Abortion prevalence</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4104049424"/>
                  </a:ext>
                </a:extLst>
              </a:tr>
              <a:tr h="521059">
                <a:tc>
                  <a:txBody>
                    <a:bodyPr/>
                    <a:lstStyle/>
                    <a:p>
                      <a:pPr algn="l" fontAlgn="b"/>
                      <a:r>
                        <a:rPr lang="en-US" sz="1900" b="0" i="0" u="none" strike="noStrike" dirty="0">
                          <a:solidFill>
                            <a:srgbClr val="000000"/>
                          </a:solidFill>
                          <a:effectLst/>
                          <a:latin typeface="Calibri" panose="020F0502020204030204" pitchFamily="34" charset="0"/>
                        </a:rPr>
                        <a:t>(14) Proportion of facilities with capacity to provide abortion with a designated evacuation room</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Number of facilities capable of providing abortion with a designated evacuation room</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Total number of facilities with capacity to provide abortion</a:t>
                      </a:r>
                    </a:p>
                  </a:txBody>
                  <a:tcPr marL="6674" marR="6674" marT="6674" marB="0" anchor="b"/>
                </a:tc>
                <a:tc>
                  <a:txBody>
                    <a:bodyPr/>
                    <a:lstStyle/>
                    <a:p>
                      <a:pPr algn="l" fontAlgn="b"/>
                      <a:r>
                        <a:rPr lang="en-US" sz="1900" u="none" strike="noStrike" dirty="0">
                          <a:effectLst/>
                        </a:rPr>
                        <a:t>Abortion access</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271006808"/>
                  </a:ext>
                </a:extLst>
              </a:tr>
              <a:tr h="716455">
                <a:tc>
                  <a:txBody>
                    <a:bodyPr/>
                    <a:lstStyle/>
                    <a:p>
                      <a:pPr algn="l" fontAlgn="b"/>
                      <a:r>
                        <a:rPr lang="en-US" sz="1900" b="0" i="0" u="none" strike="noStrike" dirty="0">
                          <a:solidFill>
                            <a:srgbClr val="000000"/>
                          </a:solidFill>
                          <a:effectLst/>
                          <a:latin typeface="Calibri" panose="020F0502020204030204" pitchFamily="34" charset="0"/>
                        </a:rPr>
                        <a:t>(15) Proportion of facilities performing second trimester termination of pregnancy </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Number of facilities that performed a second trimester abortion in the past 12 months </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Total number of facilities</a:t>
                      </a:r>
                    </a:p>
                    <a:p>
                      <a:pPr algn="l" fontAlgn="b"/>
                      <a:r>
                        <a:rPr lang="en-US" sz="1900" b="0" i="0" u="none" strike="noStrike" dirty="0">
                          <a:solidFill>
                            <a:srgbClr val="000000"/>
                          </a:solidFill>
                          <a:effectLst/>
                          <a:latin typeface="Calibri" panose="020F0502020204030204" pitchFamily="34" charset="0"/>
                        </a:rPr>
                        <a:t>assessed</a:t>
                      </a:r>
                    </a:p>
                  </a:txBody>
                  <a:tcPr marL="6674" marR="6674" marT="6674" marB="0" anchor="b"/>
                </a:tc>
                <a:tc>
                  <a:txBody>
                    <a:bodyPr/>
                    <a:lstStyle/>
                    <a:p>
                      <a:pPr algn="l" fontAlgn="b"/>
                      <a:r>
                        <a:rPr lang="en-US" sz="1900" u="none" strike="noStrike" dirty="0">
                          <a:effectLst/>
                        </a:rPr>
                        <a:t>Abortion access</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2139678640"/>
                  </a:ext>
                </a:extLst>
              </a:tr>
            </a:tbl>
          </a:graphicData>
        </a:graphic>
      </p:graphicFrame>
    </p:spTree>
    <p:extLst>
      <p:ext uri="{BB962C8B-B14F-4D97-AF65-F5344CB8AC3E}">
        <p14:creationId xmlns:p14="http://schemas.microsoft.com/office/powerpoint/2010/main" val="1336524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A4310A7-2A5B-44AE-98DC-CB7020366A67}"/>
              </a:ext>
            </a:extLst>
          </p:cNvPr>
          <p:cNvGraphicFramePr>
            <a:graphicFrameLocks noGrp="1"/>
          </p:cNvGraphicFramePr>
          <p:nvPr>
            <p:ph idx="1"/>
            <p:extLst>
              <p:ext uri="{D42A27DB-BD31-4B8C-83A1-F6EECF244321}">
                <p14:modId xmlns:p14="http://schemas.microsoft.com/office/powerpoint/2010/main" val="1668505835"/>
              </p:ext>
            </p:extLst>
          </p:nvPr>
        </p:nvGraphicFramePr>
        <p:xfrm>
          <a:off x="638029" y="888646"/>
          <a:ext cx="10515601" cy="4962564"/>
        </p:xfrm>
        <a:graphic>
          <a:graphicData uri="http://schemas.openxmlformats.org/drawingml/2006/table">
            <a:tbl>
              <a:tblPr>
                <a:tableStyleId>{5C22544A-7EE6-4342-B048-85BDC9FD1C3A}</a:tableStyleId>
              </a:tblPr>
              <a:tblGrid>
                <a:gridCol w="3308516">
                  <a:extLst>
                    <a:ext uri="{9D8B030D-6E8A-4147-A177-3AD203B41FA5}">
                      <a16:colId xmlns:a16="http://schemas.microsoft.com/office/drawing/2014/main" val="3449303121"/>
                    </a:ext>
                  </a:extLst>
                </a:gridCol>
                <a:gridCol w="2777959">
                  <a:extLst>
                    <a:ext uri="{9D8B030D-6E8A-4147-A177-3AD203B41FA5}">
                      <a16:colId xmlns:a16="http://schemas.microsoft.com/office/drawing/2014/main" val="627213252"/>
                    </a:ext>
                  </a:extLst>
                </a:gridCol>
                <a:gridCol w="2511451">
                  <a:extLst>
                    <a:ext uri="{9D8B030D-6E8A-4147-A177-3AD203B41FA5}">
                      <a16:colId xmlns:a16="http://schemas.microsoft.com/office/drawing/2014/main" val="3978505103"/>
                    </a:ext>
                  </a:extLst>
                </a:gridCol>
                <a:gridCol w="1917675">
                  <a:extLst>
                    <a:ext uri="{9D8B030D-6E8A-4147-A177-3AD203B41FA5}">
                      <a16:colId xmlns:a16="http://schemas.microsoft.com/office/drawing/2014/main" val="1365053152"/>
                    </a:ext>
                  </a:extLst>
                </a:gridCol>
              </a:tblGrid>
              <a:tr h="238599">
                <a:tc>
                  <a:txBody>
                    <a:bodyPr/>
                    <a:lstStyle/>
                    <a:p>
                      <a:pPr algn="l" fontAlgn="b"/>
                      <a:r>
                        <a:rPr lang="en-US" sz="1900" b="1" u="none" strike="noStrike" dirty="0">
                          <a:effectLst/>
                        </a:rPr>
                        <a:t>Measure/indicator</a:t>
                      </a:r>
                      <a:endParaRPr lang="en-US" sz="19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1" u="none" strike="noStrike" dirty="0">
                          <a:effectLst/>
                        </a:rPr>
                        <a:t>Numerator</a:t>
                      </a:r>
                      <a:endParaRPr lang="en-US" sz="19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1" u="none" strike="noStrike" dirty="0">
                          <a:effectLst/>
                        </a:rPr>
                        <a:t>Denominator</a:t>
                      </a:r>
                      <a:endParaRPr lang="en-US" sz="1900" b="1"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1" u="none" strike="noStrike" dirty="0">
                          <a:effectLst/>
                        </a:rPr>
                        <a:t>Concept</a:t>
                      </a:r>
                      <a:endParaRPr lang="en-US" sz="1900" b="1"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268420200"/>
                  </a:ext>
                </a:extLst>
              </a:tr>
              <a:tr h="469961">
                <a:tc>
                  <a:txBody>
                    <a:bodyPr/>
                    <a:lstStyle/>
                    <a:p>
                      <a:pPr algn="l" fontAlgn="b"/>
                      <a:r>
                        <a:rPr lang="en-US" sz="1900" b="0" i="0" u="none" strike="noStrike" dirty="0">
                          <a:solidFill>
                            <a:srgbClr val="000000"/>
                          </a:solidFill>
                          <a:effectLst/>
                          <a:latin typeface="Calibri" panose="020F0502020204030204" pitchFamily="34" charset="0"/>
                        </a:rPr>
                        <a:t>(16) Mean time taken to perform abortion procedure </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Sum of time taken to perform procedure for all abortion clients</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Total number of abortion</a:t>
                      </a:r>
                    </a:p>
                    <a:p>
                      <a:pPr algn="l" fontAlgn="b"/>
                      <a:r>
                        <a:rPr lang="en-US" sz="1900" b="0" i="0" u="none" strike="noStrike" dirty="0">
                          <a:solidFill>
                            <a:srgbClr val="000000"/>
                          </a:solidFill>
                          <a:effectLst/>
                          <a:latin typeface="Calibri" panose="020F0502020204030204" pitchFamily="34" charset="0"/>
                        </a:rPr>
                        <a:t>clients</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u="none" strike="noStrike" dirty="0">
                          <a:effectLst/>
                        </a:rPr>
                        <a:t>Abortion care</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1722827158"/>
                  </a:ext>
                </a:extLst>
              </a:tr>
              <a:tr h="469961">
                <a:tc>
                  <a:txBody>
                    <a:bodyPr/>
                    <a:lstStyle/>
                    <a:p>
                      <a:pPr algn="l" fontAlgn="b"/>
                      <a:r>
                        <a:rPr lang="en-US" sz="1900" b="0" i="0" u="none" strike="noStrike" dirty="0">
                          <a:solidFill>
                            <a:srgbClr val="000000"/>
                          </a:solidFill>
                          <a:effectLst/>
                          <a:latin typeface="Calibri" panose="020F0502020204030204" pitchFamily="34" charset="0"/>
                        </a:rPr>
                        <a:t>(17) Abortion complication rate</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Number of induced abortion clients who experienced a complication</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Total number of abortion</a:t>
                      </a:r>
                    </a:p>
                    <a:p>
                      <a:pPr algn="l" fontAlgn="b"/>
                      <a:r>
                        <a:rPr lang="en-US" sz="1900" b="0" i="0" u="none" strike="noStrike" dirty="0">
                          <a:solidFill>
                            <a:srgbClr val="000000"/>
                          </a:solidFill>
                          <a:effectLst/>
                          <a:latin typeface="Calibri" panose="020F0502020204030204" pitchFamily="34" charset="0"/>
                        </a:rPr>
                        <a:t>clients</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u="none" strike="noStrike" dirty="0">
                          <a:effectLst/>
                        </a:rPr>
                        <a:t>Abortion outcome</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2369427411"/>
                  </a:ext>
                </a:extLst>
              </a:tr>
              <a:tr h="521059">
                <a:tc>
                  <a:txBody>
                    <a:bodyPr/>
                    <a:lstStyle/>
                    <a:p>
                      <a:pPr algn="l" fontAlgn="b"/>
                      <a:r>
                        <a:rPr lang="en-US" sz="1900" b="0" i="0" u="none" strike="noStrike" dirty="0">
                          <a:solidFill>
                            <a:srgbClr val="000000"/>
                          </a:solidFill>
                          <a:effectLst/>
                          <a:latin typeface="Calibri" panose="020F0502020204030204" pitchFamily="34" charset="0"/>
                        </a:rPr>
                        <a:t>(18) Proportion of women with PAC admissions who experienced multiple organ failure</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Number of women who experienced multiple organ failure</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Total number of women with  PAC</a:t>
                      </a:r>
                    </a:p>
                    <a:p>
                      <a:pPr algn="l" fontAlgn="b"/>
                      <a:r>
                        <a:rPr lang="en-US" sz="1900" b="0" i="0" u="none" strike="noStrike" dirty="0">
                          <a:solidFill>
                            <a:srgbClr val="000000"/>
                          </a:solidFill>
                          <a:effectLst/>
                          <a:latin typeface="Calibri" panose="020F0502020204030204" pitchFamily="34" charset="0"/>
                        </a:rPr>
                        <a:t>admissions</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u="none" strike="noStrike" dirty="0">
                          <a:effectLst/>
                        </a:rPr>
                        <a:t>Abortion outcome</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1582851414"/>
                  </a:ext>
                </a:extLst>
              </a:tr>
              <a:tr h="469961">
                <a:tc>
                  <a:txBody>
                    <a:bodyPr/>
                    <a:lstStyle/>
                    <a:p>
                      <a:pPr algn="l" fontAlgn="b"/>
                      <a:r>
                        <a:rPr lang="en-US" sz="1900" b="0" i="0" u="none" strike="noStrike" dirty="0">
                          <a:solidFill>
                            <a:srgbClr val="000000"/>
                          </a:solidFill>
                          <a:effectLst/>
                          <a:latin typeface="Calibri" panose="020F0502020204030204" pitchFamily="34" charset="0"/>
                        </a:rPr>
                        <a:t>(19) Disability-adjusted life years (DALYs) lost to abortion per 100,000 persons</a:t>
                      </a:r>
                    </a:p>
                    <a:p>
                      <a:pPr algn="l" fontAlgn="b"/>
                      <a:endParaRPr lang="en-US" sz="1900" b="0" i="0" u="none" strike="noStrike" dirty="0">
                        <a:solidFill>
                          <a:srgbClr val="000000"/>
                        </a:solidFill>
                        <a:effectLst/>
                        <a:latin typeface="Calibri" panose="020F0502020204030204" pitchFamily="34" charset="0"/>
                      </a:endParaRP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Number of DALYs lost to abortion</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per 100,000 persons</a:t>
                      </a:r>
                    </a:p>
                  </a:txBody>
                  <a:tcPr marL="6674" marR="6674" marT="6674" marB="0" anchor="b"/>
                </a:tc>
                <a:tc>
                  <a:txBody>
                    <a:bodyPr/>
                    <a:lstStyle/>
                    <a:p>
                      <a:pPr algn="l" fontAlgn="b"/>
                      <a:r>
                        <a:rPr lang="en-US" sz="1900" u="none" strike="noStrike" dirty="0">
                          <a:effectLst/>
                        </a:rPr>
                        <a:t>Abortion impact</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1690997641"/>
                  </a:ext>
                </a:extLst>
              </a:tr>
              <a:tr h="521059">
                <a:tc>
                  <a:txBody>
                    <a:bodyPr/>
                    <a:lstStyle/>
                    <a:p>
                      <a:pPr algn="l" fontAlgn="b"/>
                      <a:r>
                        <a:rPr lang="en-US" sz="1900" b="0" i="0" u="none" strike="noStrike" dirty="0">
                          <a:solidFill>
                            <a:srgbClr val="000000"/>
                          </a:solidFill>
                          <a:effectLst/>
                          <a:latin typeface="Calibri" panose="020F0502020204030204" pitchFamily="34" charset="0"/>
                        </a:rPr>
                        <a:t>(20) Proportion of abortion clients who are married</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Number of abortion client who are married</a:t>
                      </a:r>
                    </a:p>
                  </a:txBody>
                  <a:tcPr marL="6674" marR="6674" marT="6674" marB="0" anchor="b"/>
                </a:tc>
                <a:tc>
                  <a:txBody>
                    <a:bodyPr/>
                    <a:lstStyle/>
                    <a:p>
                      <a:pPr algn="l" fontAlgn="b"/>
                      <a:r>
                        <a:rPr lang="en-US" sz="1900" b="0" i="0" u="none" strike="noStrike" dirty="0">
                          <a:solidFill>
                            <a:srgbClr val="000000"/>
                          </a:solidFill>
                          <a:effectLst/>
                          <a:latin typeface="Calibri" panose="020F0502020204030204" pitchFamily="34" charset="0"/>
                        </a:rPr>
                        <a:t>Total number of abortion</a:t>
                      </a:r>
                    </a:p>
                    <a:p>
                      <a:pPr algn="l" fontAlgn="b"/>
                      <a:r>
                        <a:rPr lang="en-US" sz="1900" b="0" i="0" u="none" strike="noStrike" dirty="0">
                          <a:solidFill>
                            <a:srgbClr val="000000"/>
                          </a:solidFill>
                          <a:effectLst/>
                          <a:latin typeface="Calibri" panose="020F0502020204030204" pitchFamily="34" charset="0"/>
                        </a:rPr>
                        <a:t>clients</a:t>
                      </a:r>
                    </a:p>
                  </a:txBody>
                  <a:tcPr marL="6674" marR="6674" marT="6674" marB="0" anchor="b"/>
                </a:tc>
                <a:tc>
                  <a:txBody>
                    <a:bodyPr/>
                    <a:lstStyle/>
                    <a:p>
                      <a:pPr algn="l" fontAlgn="b"/>
                      <a:r>
                        <a:rPr lang="en-US" sz="1900" u="none" strike="noStrike" dirty="0">
                          <a:effectLst/>
                        </a:rPr>
                        <a:t>Characteristics of women</a:t>
                      </a:r>
                      <a:endParaRPr lang="en-US" sz="1900" b="0" i="0" u="none" strike="noStrike" dirty="0">
                        <a:solidFill>
                          <a:srgbClr val="000000"/>
                        </a:solidFill>
                        <a:effectLst/>
                        <a:latin typeface="Calibri" panose="020F0502020204030204" pitchFamily="34" charset="0"/>
                      </a:endParaRPr>
                    </a:p>
                  </a:txBody>
                  <a:tcPr marL="6674" marR="6674" marT="6674" marB="0" anchor="b"/>
                </a:tc>
                <a:extLst>
                  <a:ext uri="{0D108BD9-81ED-4DB2-BD59-A6C34878D82A}">
                    <a16:rowId xmlns:a16="http://schemas.microsoft.com/office/drawing/2014/main" val="3570404139"/>
                  </a:ext>
                </a:extLst>
              </a:tr>
            </a:tbl>
          </a:graphicData>
        </a:graphic>
      </p:graphicFrame>
    </p:spTree>
    <p:extLst>
      <p:ext uri="{BB962C8B-B14F-4D97-AF65-F5344CB8AC3E}">
        <p14:creationId xmlns:p14="http://schemas.microsoft.com/office/powerpoint/2010/main" val="976338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CA691F7-4FEE-0B17-9FFE-F9C6C4D2526A}"/>
              </a:ext>
            </a:extLst>
          </p:cNvPr>
          <p:cNvPicPr>
            <a:picLocks noGrp="1" noChangeAspect="1"/>
          </p:cNvPicPr>
          <p:nvPr>
            <p:ph idx="1"/>
          </p:nvPr>
        </p:nvPicPr>
        <p:blipFill>
          <a:blip r:embed="rId2"/>
          <a:stretch>
            <a:fillRect/>
          </a:stretch>
        </p:blipFill>
        <p:spPr>
          <a:xfrm>
            <a:off x="885692" y="442291"/>
            <a:ext cx="10931773" cy="5928692"/>
          </a:xfrm>
        </p:spPr>
      </p:pic>
    </p:spTree>
    <p:extLst>
      <p:ext uri="{BB962C8B-B14F-4D97-AF65-F5344CB8AC3E}">
        <p14:creationId xmlns:p14="http://schemas.microsoft.com/office/powerpoint/2010/main" val="101594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136774"/>
            <a:ext cx="10515600" cy="4016375"/>
          </a:xfrm>
        </p:spPr>
        <p:txBody>
          <a:bodyPr>
            <a:normAutofit/>
          </a:bodyPr>
          <a:lstStyle/>
          <a:p>
            <a:r>
              <a:rPr lang="en-US" sz="2700" dirty="0"/>
              <a:t>Certain characteristics are associated with good measures or indicators:</a:t>
            </a:r>
          </a:p>
          <a:p>
            <a:pPr lvl="1"/>
            <a:r>
              <a:rPr lang="en-US" sz="2300" dirty="0"/>
              <a:t>Validity -  logical or factually sound</a:t>
            </a:r>
          </a:p>
          <a:p>
            <a:pPr lvl="1"/>
            <a:r>
              <a:rPr lang="en-US" sz="2300" dirty="0"/>
              <a:t>Reliability -  trustworthy or performing consistently well</a:t>
            </a:r>
          </a:p>
          <a:p>
            <a:pPr lvl="1"/>
            <a:r>
              <a:rPr lang="en-US" sz="2300" dirty="0"/>
              <a:t>Relevance - appropriate or closely connected to the concept </a:t>
            </a:r>
          </a:p>
          <a:p>
            <a:pPr lvl="1"/>
            <a:r>
              <a:rPr lang="en-US" sz="2300" dirty="0"/>
              <a:t>Ease of measurement – not unusually difficult or laborious to obtain</a:t>
            </a:r>
          </a:p>
          <a:p>
            <a:pPr lvl="1"/>
            <a:r>
              <a:rPr lang="en-US" sz="2300" dirty="0"/>
              <a:t>Actionability – can be acted upon, utilized or applied</a:t>
            </a:r>
          </a:p>
          <a:p>
            <a:pPr lvl="1"/>
            <a:r>
              <a:rPr lang="en-US" sz="2300" dirty="0"/>
              <a:t>Comparability - able to be compared with similar measures or itself over time</a:t>
            </a:r>
          </a:p>
          <a:p>
            <a:pPr lvl="1"/>
            <a:r>
              <a:rPr lang="en-US" sz="2300" dirty="0"/>
              <a:t>Reproducibility -  can be reproduced or replicated</a:t>
            </a:r>
          </a:p>
          <a:p>
            <a:pPr lvl="1"/>
            <a:r>
              <a:rPr lang="en-US" sz="2300" dirty="0"/>
              <a:t>Based on evidence – rooted in or derived from objective evidence   </a:t>
            </a:r>
          </a:p>
          <a:p>
            <a:pPr lvl="1"/>
            <a:r>
              <a:rPr lang="en-US" sz="2300" dirty="0"/>
              <a:t>Acceptability - tolerated or believed.</a:t>
            </a:r>
          </a:p>
          <a:p>
            <a:pPr lvl="1"/>
            <a:endParaRPr lang="en-NG" sz="2300"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200" y="1431925"/>
            <a:ext cx="8439150" cy="704850"/>
          </a:xfrm>
          <a:prstGeom prst="rect">
            <a:avLst/>
          </a:prstGeom>
          <a:solidFill>
            <a:schemeClr val="tx2"/>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Measures: Characteristics of a good measure</a:t>
            </a:r>
          </a:p>
        </p:txBody>
      </p:sp>
    </p:spTree>
    <p:extLst>
      <p:ext uri="{BB962C8B-B14F-4D97-AF65-F5344CB8AC3E}">
        <p14:creationId xmlns:p14="http://schemas.microsoft.com/office/powerpoint/2010/main" val="1474329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199" y="2136774"/>
            <a:ext cx="10248901" cy="4552261"/>
          </a:xfrm>
        </p:spPr>
        <p:txBody>
          <a:bodyPr vert="horz" lIns="91440" tIns="45720" rIns="91440" bIns="45720" rtlCol="0" anchor="t">
            <a:normAutofit fontScale="92500"/>
          </a:bodyPr>
          <a:lstStyle/>
          <a:p>
            <a:r>
              <a:rPr lang="en-US" sz="2300" b="1" dirty="0"/>
              <a:t>Example #1 (A)</a:t>
            </a:r>
            <a:r>
              <a:rPr lang="en-US" sz="2300" dirty="0"/>
              <a:t>: Percent distribution of women who received treatment for abortion complications</a:t>
            </a:r>
          </a:p>
          <a:p>
            <a:pPr marL="0" indent="0">
              <a:buNone/>
            </a:pPr>
            <a:r>
              <a:rPr lang="en-US" sz="2300" u="sng" dirty="0"/>
              <a:t> </a:t>
            </a:r>
            <a:r>
              <a:rPr lang="en-US" sz="2300" dirty="0"/>
              <a:t>                       </a:t>
            </a:r>
            <a:r>
              <a:rPr lang="en-US" sz="2300" u="sng" dirty="0"/>
              <a:t>   # of women receiving PAC treatment in category Y</a:t>
            </a:r>
            <a:r>
              <a:rPr lang="en-US" sz="2300" dirty="0"/>
              <a:t>   X 100                              </a:t>
            </a:r>
            <a:endParaRPr lang="en-US" sz="2300" u="sng" dirty="0">
              <a:cs typeface="Calibri"/>
            </a:endParaRPr>
          </a:p>
          <a:p>
            <a:pPr marL="0" indent="0" algn="ctr">
              <a:buNone/>
            </a:pPr>
            <a:r>
              <a:rPr lang="en-US" sz="2300" dirty="0"/>
              <a:t>    Total number of women receiving PAC treatment</a:t>
            </a:r>
            <a:endParaRPr lang="en-US" sz="2300" dirty="0">
              <a:cs typeface="Calibri"/>
            </a:endParaRPr>
          </a:p>
          <a:p>
            <a:endParaRPr lang="en-US" sz="2300" b="1" dirty="0"/>
          </a:p>
          <a:p>
            <a:r>
              <a:rPr lang="en-US" sz="2300" b="1" dirty="0"/>
              <a:t>Example #1 (B): </a:t>
            </a:r>
            <a:r>
              <a:rPr lang="en-US" sz="2300" dirty="0"/>
              <a:t>Percent distribution of women who did something to induce the abortion</a:t>
            </a:r>
          </a:p>
          <a:p>
            <a:pPr marL="0" indent="0" algn="ctr">
              <a:buNone/>
            </a:pPr>
            <a:r>
              <a:rPr lang="en-US" sz="2300" u="sng" dirty="0"/>
              <a:t># of women who did something to induce the abortion in category Y</a:t>
            </a:r>
            <a:r>
              <a:rPr lang="en-US" sz="2300" dirty="0"/>
              <a:t>  x 100                               </a:t>
            </a:r>
            <a:r>
              <a:rPr lang="en-US" sz="2300" u="sng" dirty="0"/>
              <a:t> </a:t>
            </a:r>
            <a:r>
              <a:rPr lang="en-US" sz="2300" dirty="0"/>
              <a:t>Total number of women who did something to induce the abortion</a:t>
            </a:r>
            <a:endParaRPr lang="en-US"/>
          </a:p>
          <a:p>
            <a:endParaRPr lang="en-US" sz="2300" dirty="0"/>
          </a:p>
          <a:p>
            <a:r>
              <a:rPr lang="en-US" sz="2300" dirty="0"/>
              <a:t>The table in the next slide presents an example of these measures </a:t>
            </a:r>
            <a:endParaRPr lang="en-NG" sz="2300"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200" y="1431925"/>
            <a:ext cx="8439150"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Measures: Some specific examples</a:t>
            </a:r>
          </a:p>
        </p:txBody>
      </p:sp>
    </p:spTree>
    <p:extLst>
      <p:ext uri="{BB962C8B-B14F-4D97-AF65-F5344CB8AC3E}">
        <p14:creationId xmlns:p14="http://schemas.microsoft.com/office/powerpoint/2010/main" val="1921862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11342-D23A-3E1C-EFB2-C00D57517E2B}"/>
              </a:ext>
            </a:extLst>
          </p:cNvPr>
          <p:cNvSpPr>
            <a:spLocks noGrp="1"/>
          </p:cNvSpPr>
          <p:nvPr>
            <p:ph type="title"/>
          </p:nvPr>
        </p:nvSpPr>
        <p:spPr>
          <a:xfrm>
            <a:off x="2154868" y="282089"/>
            <a:ext cx="6821129" cy="491153"/>
          </a:xfrm>
        </p:spPr>
        <p:txBody>
          <a:bodyPr>
            <a:normAutofit fontScale="90000"/>
          </a:bodyPr>
          <a:lstStyle/>
          <a:p>
            <a:br>
              <a:rPr lang="en-US" b="1" dirty="0"/>
            </a:br>
            <a:r>
              <a:rPr lang="en-US" sz="3000" b="1" dirty="0"/>
              <a:t>Calculation of proportions</a:t>
            </a:r>
          </a:p>
        </p:txBody>
      </p:sp>
      <p:pic>
        <p:nvPicPr>
          <p:cNvPr id="5" name="Content Placeholder 4">
            <a:extLst>
              <a:ext uri="{FF2B5EF4-FFF2-40B4-BE49-F238E27FC236}">
                <a16:creationId xmlns:a16="http://schemas.microsoft.com/office/drawing/2014/main" id="{7D931FF4-6487-15E9-200A-31D7880D362F}"/>
              </a:ext>
            </a:extLst>
          </p:cNvPr>
          <p:cNvPicPr>
            <a:picLocks noGrp="1" noChangeAspect="1"/>
          </p:cNvPicPr>
          <p:nvPr>
            <p:ph idx="1"/>
          </p:nvPr>
        </p:nvPicPr>
        <p:blipFill>
          <a:blip r:embed="rId2"/>
          <a:stretch>
            <a:fillRect/>
          </a:stretch>
        </p:blipFill>
        <p:spPr>
          <a:xfrm>
            <a:off x="856078" y="1336813"/>
            <a:ext cx="10479844" cy="5103743"/>
          </a:xfrm>
          <a:prstGeom prst="rect">
            <a:avLst/>
          </a:prstGeom>
        </p:spPr>
      </p:pic>
    </p:spTree>
    <p:extLst>
      <p:ext uri="{BB962C8B-B14F-4D97-AF65-F5344CB8AC3E}">
        <p14:creationId xmlns:p14="http://schemas.microsoft.com/office/powerpoint/2010/main" val="473867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198" y="2136774"/>
            <a:ext cx="8584098" cy="4016375"/>
          </a:xfrm>
        </p:spPr>
        <p:txBody>
          <a:bodyPr>
            <a:normAutofit/>
          </a:bodyPr>
          <a:lstStyle/>
          <a:p>
            <a:r>
              <a:rPr lang="en-US" sz="2300" b="1" dirty="0"/>
              <a:t>Example #2</a:t>
            </a:r>
            <a:r>
              <a:rPr lang="en-US" sz="2300" dirty="0"/>
              <a:t>: Proportion receiving abortion services by characteristics</a:t>
            </a:r>
          </a:p>
          <a:p>
            <a:r>
              <a:rPr lang="en-US" sz="2300" dirty="0"/>
              <a:t>A proportion is calculated as:</a:t>
            </a:r>
          </a:p>
          <a:p>
            <a:pPr marL="0" indent="0" algn="ctr">
              <a:buNone/>
            </a:pPr>
            <a:r>
              <a:rPr lang="en-US" sz="2300" dirty="0"/>
              <a:t>       </a:t>
            </a:r>
            <a:r>
              <a:rPr lang="en-US" sz="2300" u="sng" dirty="0"/>
              <a:t>  # of women experiencing the event of interest</a:t>
            </a:r>
            <a:r>
              <a:rPr lang="en-US" sz="2300" dirty="0"/>
              <a:t>  X  100</a:t>
            </a:r>
          </a:p>
          <a:p>
            <a:pPr marL="0" indent="0" algn="ctr">
              <a:buNone/>
            </a:pPr>
            <a:r>
              <a:rPr lang="en-US" sz="2300" dirty="0"/>
              <a:t>Total number of women</a:t>
            </a:r>
          </a:p>
          <a:p>
            <a:endParaRPr lang="en-US" sz="2300" dirty="0"/>
          </a:p>
          <a:p>
            <a:r>
              <a:rPr lang="en-US" sz="2300" dirty="0"/>
              <a:t>The table in the next slide gives some examples of how to obtain the proportion of women who obtain abortions from specific providers according to the socio-economic characteristics of women. </a:t>
            </a:r>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200" y="1431925"/>
            <a:ext cx="8439150"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Measures: Some specific examples</a:t>
            </a:r>
          </a:p>
        </p:txBody>
      </p:sp>
    </p:spTree>
    <p:extLst>
      <p:ext uri="{BB962C8B-B14F-4D97-AF65-F5344CB8AC3E}">
        <p14:creationId xmlns:p14="http://schemas.microsoft.com/office/powerpoint/2010/main" val="3308579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5488" y="539793"/>
            <a:ext cx="10839450" cy="698229"/>
          </a:xfrm>
        </p:spPr>
        <p:txBody>
          <a:bodyPr>
            <a:noAutofit/>
          </a:bodyPr>
          <a:lstStyle/>
          <a:p>
            <a:r>
              <a:rPr lang="en-US" sz="2400" b="1" dirty="0"/>
              <a:t>Table 2: Distribution of women who have abortion by provider type and wealth status</a:t>
            </a:r>
            <a:br>
              <a:rPr lang="en-US" sz="2400" dirty="0"/>
            </a:b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9194865"/>
              </p:ext>
            </p:extLst>
          </p:nvPr>
        </p:nvGraphicFramePr>
        <p:xfrm>
          <a:off x="393700" y="1089745"/>
          <a:ext cx="11396546" cy="4068910"/>
        </p:xfrm>
        <a:graphic>
          <a:graphicData uri="http://schemas.openxmlformats.org/drawingml/2006/table">
            <a:tbl>
              <a:tblPr firstRow="1" bandRow="1">
                <a:tableStyleId>{9D7B26C5-4107-4FEC-AEDC-1716B250A1EF}</a:tableStyleId>
              </a:tblPr>
              <a:tblGrid>
                <a:gridCol w="4471638">
                  <a:extLst>
                    <a:ext uri="{9D8B030D-6E8A-4147-A177-3AD203B41FA5}">
                      <a16:colId xmlns:a16="http://schemas.microsoft.com/office/drawing/2014/main" val="20000"/>
                    </a:ext>
                  </a:extLst>
                </a:gridCol>
                <a:gridCol w="1003610">
                  <a:extLst>
                    <a:ext uri="{9D8B030D-6E8A-4147-A177-3AD203B41FA5}">
                      <a16:colId xmlns:a16="http://schemas.microsoft.com/office/drawing/2014/main" val="20001"/>
                    </a:ext>
                  </a:extLst>
                </a:gridCol>
                <a:gridCol w="1025912">
                  <a:extLst>
                    <a:ext uri="{9D8B030D-6E8A-4147-A177-3AD203B41FA5}">
                      <a16:colId xmlns:a16="http://schemas.microsoft.com/office/drawing/2014/main" val="20002"/>
                    </a:ext>
                  </a:extLst>
                </a:gridCol>
                <a:gridCol w="959005">
                  <a:extLst>
                    <a:ext uri="{9D8B030D-6E8A-4147-A177-3AD203B41FA5}">
                      <a16:colId xmlns:a16="http://schemas.microsoft.com/office/drawing/2014/main" val="20003"/>
                    </a:ext>
                  </a:extLst>
                </a:gridCol>
                <a:gridCol w="1237786">
                  <a:extLst>
                    <a:ext uri="{9D8B030D-6E8A-4147-A177-3AD203B41FA5}">
                      <a16:colId xmlns:a16="http://schemas.microsoft.com/office/drawing/2014/main" val="20004"/>
                    </a:ext>
                  </a:extLst>
                </a:gridCol>
                <a:gridCol w="1516566">
                  <a:extLst>
                    <a:ext uri="{9D8B030D-6E8A-4147-A177-3AD203B41FA5}">
                      <a16:colId xmlns:a16="http://schemas.microsoft.com/office/drawing/2014/main" val="20005"/>
                    </a:ext>
                  </a:extLst>
                </a:gridCol>
                <a:gridCol w="1182029">
                  <a:extLst>
                    <a:ext uri="{9D8B030D-6E8A-4147-A177-3AD203B41FA5}">
                      <a16:colId xmlns:a16="http://schemas.microsoft.com/office/drawing/2014/main" val="20006"/>
                    </a:ext>
                  </a:extLst>
                </a:gridCol>
              </a:tblGrid>
              <a:tr h="506102">
                <a:tc rowSpan="2">
                  <a:txBody>
                    <a:bodyPr/>
                    <a:lstStyle/>
                    <a:p>
                      <a:r>
                        <a:rPr lang="en-US" dirty="0"/>
                        <a:t>                                      Type of abortion</a:t>
                      </a:r>
                    </a:p>
                    <a:p>
                      <a:endParaRPr lang="en-US" dirty="0"/>
                    </a:p>
                    <a:p>
                      <a:endParaRPr lang="en-US" dirty="0"/>
                    </a:p>
                    <a:p>
                      <a:r>
                        <a:rPr lang="en-US" dirty="0"/>
                        <a:t>Provider type</a:t>
                      </a:r>
                    </a:p>
                  </a:txBody>
                  <a:tcPr/>
                </a:tc>
                <a:tc gridSpan="2">
                  <a:txBody>
                    <a:bodyPr/>
                    <a:lstStyle/>
                    <a:p>
                      <a:r>
                        <a:rPr lang="en-US" dirty="0"/>
                        <a:t>Surgical abortion</a:t>
                      </a:r>
                    </a:p>
                  </a:txBody>
                  <a:tcPr/>
                </a:tc>
                <a:tc hMerge="1">
                  <a:txBody>
                    <a:bodyPr/>
                    <a:lstStyle/>
                    <a:p>
                      <a:endParaRPr lang="en-US"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Misoprostol abortion</a:t>
                      </a:r>
                    </a:p>
                  </a:txBody>
                  <a:tcPr/>
                </a:tc>
                <a:tc hMerge="1">
                  <a:txBody>
                    <a:bodyPr/>
                    <a:lstStyle/>
                    <a:p>
                      <a:endParaRPr lang="en-US"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Other types of abortion</a:t>
                      </a:r>
                    </a:p>
                  </a:txBody>
                  <a:tcPr/>
                </a:tc>
                <a:tc hMerge="1">
                  <a:txBody>
                    <a:bodyPr/>
                    <a:lstStyle/>
                    <a:p>
                      <a:endParaRPr lang="en-US" dirty="0"/>
                    </a:p>
                  </a:txBody>
                  <a:tcPr/>
                </a:tc>
                <a:extLst>
                  <a:ext uri="{0D108BD9-81ED-4DB2-BD59-A6C34878D82A}">
                    <a16:rowId xmlns:a16="http://schemas.microsoft.com/office/drawing/2014/main" val="10000"/>
                  </a:ext>
                </a:extLst>
              </a:tr>
              <a:tr h="472286">
                <a:tc vMerge="1">
                  <a:txBody>
                    <a:bodyPr/>
                    <a:lstStyle/>
                    <a:p>
                      <a:endParaRPr lang="en-US" dirty="0"/>
                    </a:p>
                  </a:txBody>
                  <a:tcPr/>
                </a:tc>
                <a:tc>
                  <a:txBody>
                    <a:bodyPr/>
                    <a:lstStyle/>
                    <a:p>
                      <a:r>
                        <a:rPr lang="en-US" dirty="0"/>
                        <a:t>Poor women</a:t>
                      </a:r>
                    </a:p>
                  </a:txBody>
                  <a:tcPr/>
                </a:tc>
                <a:tc>
                  <a:txBody>
                    <a:bodyPr/>
                    <a:lstStyle/>
                    <a:p>
                      <a:r>
                        <a:rPr lang="en-US" dirty="0"/>
                        <a:t>Nonpoor women</a:t>
                      </a:r>
                    </a:p>
                  </a:txBody>
                  <a:tcPr/>
                </a:tc>
                <a:tc>
                  <a:txBody>
                    <a:bodyPr/>
                    <a:lstStyle/>
                    <a:p>
                      <a:r>
                        <a:rPr lang="en-US" dirty="0"/>
                        <a:t>Poor women</a:t>
                      </a:r>
                    </a:p>
                  </a:txBody>
                  <a:tcPr/>
                </a:tc>
                <a:tc>
                  <a:txBody>
                    <a:bodyPr/>
                    <a:lstStyle/>
                    <a:p>
                      <a:r>
                        <a:rPr lang="en-US" dirty="0"/>
                        <a:t>Nonpoor women</a:t>
                      </a:r>
                    </a:p>
                  </a:txBody>
                  <a:tcPr/>
                </a:tc>
                <a:tc>
                  <a:txBody>
                    <a:bodyPr/>
                    <a:lstStyle/>
                    <a:p>
                      <a:r>
                        <a:rPr lang="en-US" dirty="0"/>
                        <a:t>Poor women</a:t>
                      </a:r>
                    </a:p>
                  </a:txBody>
                  <a:tcPr/>
                </a:tc>
                <a:tc>
                  <a:txBody>
                    <a:bodyPr/>
                    <a:lstStyle/>
                    <a:p>
                      <a:r>
                        <a:rPr lang="en-US" dirty="0"/>
                        <a:t>Nonpoor women</a:t>
                      </a:r>
                    </a:p>
                  </a:txBody>
                  <a:tcPr/>
                </a:tc>
                <a:extLst>
                  <a:ext uri="{0D108BD9-81ED-4DB2-BD59-A6C34878D82A}">
                    <a16:rowId xmlns:a16="http://schemas.microsoft.com/office/drawing/2014/main" val="10001"/>
                  </a:ext>
                </a:extLst>
              </a:tr>
              <a:tr h="472286">
                <a:tc>
                  <a:txBody>
                    <a:bodyPr/>
                    <a:lstStyle/>
                    <a:p>
                      <a:r>
                        <a:rPr lang="en-US" dirty="0"/>
                        <a:t>Doctor or</a:t>
                      </a:r>
                      <a:r>
                        <a:rPr lang="en-US" baseline="0" dirty="0"/>
                        <a:t> clinical officer</a:t>
                      </a:r>
                      <a:endParaRPr lang="en-US" dirty="0"/>
                    </a:p>
                  </a:txBody>
                  <a:tcPr/>
                </a:tc>
                <a:tc>
                  <a:txBody>
                    <a:bodyPr/>
                    <a:lstStyle/>
                    <a:p>
                      <a:r>
                        <a:rPr lang="en-US" dirty="0"/>
                        <a:t>27</a:t>
                      </a:r>
                    </a:p>
                  </a:txBody>
                  <a:tcPr/>
                </a:tc>
                <a:tc>
                  <a:txBody>
                    <a:bodyPr/>
                    <a:lstStyle/>
                    <a:p>
                      <a:r>
                        <a:rPr lang="en-US" dirty="0"/>
                        <a:t>78</a:t>
                      </a:r>
                    </a:p>
                  </a:txBody>
                  <a:tcPr/>
                </a:tc>
                <a:tc>
                  <a:txBody>
                    <a:bodyPr/>
                    <a:lstStyle/>
                    <a:p>
                      <a:r>
                        <a:rPr lang="en-US" dirty="0"/>
                        <a:t>15</a:t>
                      </a:r>
                    </a:p>
                  </a:txBody>
                  <a:tcPr/>
                </a:tc>
                <a:tc>
                  <a:txBody>
                    <a:bodyPr/>
                    <a:lstStyle/>
                    <a:p>
                      <a:r>
                        <a:rPr lang="en-US" dirty="0"/>
                        <a:t>47</a:t>
                      </a:r>
                    </a:p>
                  </a:txBody>
                  <a:tcPr/>
                </a:tc>
                <a:tc>
                  <a:txBody>
                    <a:bodyPr/>
                    <a:lstStyle/>
                    <a:p>
                      <a:r>
                        <a:rPr lang="en-US" dirty="0"/>
                        <a:t>1</a:t>
                      </a:r>
                    </a:p>
                  </a:txBody>
                  <a:tcPr/>
                </a:tc>
                <a:tc>
                  <a:txBody>
                    <a:bodyPr/>
                    <a:lstStyle/>
                    <a:p>
                      <a:r>
                        <a:rPr lang="en-US" dirty="0"/>
                        <a:t>7</a:t>
                      </a:r>
                    </a:p>
                  </a:txBody>
                  <a:tcPr/>
                </a:tc>
                <a:extLst>
                  <a:ext uri="{0D108BD9-81ED-4DB2-BD59-A6C34878D82A}">
                    <a16:rowId xmlns:a16="http://schemas.microsoft.com/office/drawing/2014/main" val="10002"/>
                  </a:ext>
                </a:extLst>
              </a:tr>
              <a:tr h="652702">
                <a:tc>
                  <a:txBody>
                    <a:bodyPr/>
                    <a:lstStyle/>
                    <a:p>
                      <a:r>
                        <a:rPr lang="en-US" dirty="0"/>
                        <a:t>Nurse, midwife or other trained nonphysician provider</a:t>
                      </a:r>
                    </a:p>
                  </a:txBody>
                  <a:tcPr/>
                </a:tc>
                <a:tc>
                  <a:txBody>
                    <a:bodyPr/>
                    <a:lstStyle/>
                    <a:p>
                      <a:r>
                        <a:rPr lang="en-US" dirty="0"/>
                        <a:t>70</a:t>
                      </a:r>
                    </a:p>
                  </a:txBody>
                  <a:tcPr/>
                </a:tc>
                <a:tc>
                  <a:txBody>
                    <a:bodyPr/>
                    <a:lstStyle/>
                    <a:p>
                      <a:r>
                        <a:rPr lang="en-US" dirty="0"/>
                        <a:t>22</a:t>
                      </a:r>
                    </a:p>
                  </a:txBody>
                  <a:tcPr/>
                </a:tc>
                <a:tc>
                  <a:txBody>
                    <a:bodyPr/>
                    <a:lstStyle/>
                    <a:p>
                      <a:r>
                        <a:rPr lang="en-US" dirty="0"/>
                        <a:t>39</a:t>
                      </a:r>
                    </a:p>
                  </a:txBody>
                  <a:tcPr/>
                </a:tc>
                <a:tc>
                  <a:txBody>
                    <a:bodyPr/>
                    <a:lstStyle/>
                    <a:p>
                      <a:r>
                        <a:rPr lang="en-US" dirty="0"/>
                        <a:t>27</a:t>
                      </a:r>
                    </a:p>
                  </a:txBody>
                  <a:tcPr/>
                </a:tc>
                <a:tc>
                  <a:txBody>
                    <a:bodyPr/>
                    <a:lstStyle/>
                    <a:p>
                      <a:r>
                        <a:rPr lang="en-US" dirty="0"/>
                        <a:t>11</a:t>
                      </a:r>
                    </a:p>
                  </a:txBody>
                  <a:tcPr/>
                </a:tc>
                <a:tc>
                  <a:txBody>
                    <a:bodyPr/>
                    <a:lstStyle/>
                    <a:p>
                      <a:r>
                        <a:rPr lang="en-US" dirty="0"/>
                        <a:t>14</a:t>
                      </a:r>
                    </a:p>
                  </a:txBody>
                  <a:tcPr/>
                </a:tc>
                <a:extLst>
                  <a:ext uri="{0D108BD9-81ED-4DB2-BD59-A6C34878D82A}">
                    <a16:rowId xmlns:a16="http://schemas.microsoft.com/office/drawing/2014/main" val="10003"/>
                  </a:ext>
                </a:extLst>
              </a:tr>
              <a:tr h="657922">
                <a:tc>
                  <a:txBody>
                    <a:bodyPr/>
                    <a:lstStyle/>
                    <a:p>
                      <a:r>
                        <a:rPr lang="en-US" dirty="0"/>
                        <a:t>Traditional practitioner or other untrained provider</a:t>
                      </a:r>
                    </a:p>
                  </a:txBody>
                  <a:tcPr/>
                </a:tc>
                <a:tc>
                  <a:txBody>
                    <a:bodyPr/>
                    <a:lstStyle/>
                    <a:p>
                      <a:r>
                        <a:rPr lang="en-US" dirty="0"/>
                        <a:t>2</a:t>
                      </a:r>
                    </a:p>
                  </a:txBody>
                  <a:tcPr/>
                </a:tc>
                <a:tc>
                  <a:txBody>
                    <a:bodyPr/>
                    <a:lstStyle/>
                    <a:p>
                      <a:r>
                        <a:rPr lang="en-US" dirty="0"/>
                        <a:t>0</a:t>
                      </a:r>
                    </a:p>
                  </a:txBody>
                  <a:tcPr/>
                </a:tc>
                <a:tc>
                  <a:txBody>
                    <a:bodyPr/>
                    <a:lstStyle/>
                    <a:p>
                      <a:r>
                        <a:rPr lang="en-US" dirty="0"/>
                        <a:t>2</a:t>
                      </a:r>
                    </a:p>
                  </a:txBody>
                  <a:tcPr/>
                </a:tc>
                <a:tc>
                  <a:txBody>
                    <a:bodyPr/>
                    <a:lstStyle/>
                    <a:p>
                      <a:r>
                        <a:rPr lang="en-US" dirty="0"/>
                        <a:t>1</a:t>
                      </a:r>
                    </a:p>
                  </a:txBody>
                  <a:tcPr/>
                </a:tc>
                <a:tc>
                  <a:txBody>
                    <a:bodyPr/>
                    <a:lstStyle/>
                    <a:p>
                      <a:r>
                        <a:rPr lang="en-US" dirty="0"/>
                        <a:t>34</a:t>
                      </a:r>
                    </a:p>
                  </a:txBody>
                  <a:tcPr/>
                </a:tc>
                <a:tc>
                  <a:txBody>
                    <a:bodyPr/>
                    <a:lstStyle/>
                    <a:p>
                      <a:r>
                        <a:rPr lang="en-US" dirty="0"/>
                        <a:t>16</a:t>
                      </a:r>
                    </a:p>
                  </a:txBody>
                  <a:tcPr/>
                </a:tc>
                <a:extLst>
                  <a:ext uri="{0D108BD9-81ED-4DB2-BD59-A6C34878D82A}">
                    <a16:rowId xmlns:a16="http://schemas.microsoft.com/office/drawing/2014/main" val="10004"/>
                  </a:ext>
                </a:extLst>
              </a:tr>
              <a:tr h="273626">
                <a:tc>
                  <a:txBody>
                    <a:bodyPr/>
                    <a:lstStyle/>
                    <a:p>
                      <a:r>
                        <a:rPr lang="en-US" dirty="0"/>
                        <a:t>Pharmacist</a:t>
                      </a:r>
                    </a:p>
                  </a:txBody>
                  <a:tcPr/>
                </a:tc>
                <a:tc>
                  <a:txBody>
                    <a:bodyPr/>
                    <a:lstStyle/>
                    <a:p>
                      <a:r>
                        <a:rPr lang="en-US" dirty="0"/>
                        <a:t>1</a:t>
                      </a:r>
                    </a:p>
                  </a:txBody>
                  <a:tcPr/>
                </a:tc>
                <a:tc>
                  <a:txBody>
                    <a:bodyPr/>
                    <a:lstStyle/>
                    <a:p>
                      <a:r>
                        <a:rPr lang="en-US" dirty="0"/>
                        <a:t>0</a:t>
                      </a:r>
                    </a:p>
                  </a:txBody>
                  <a:tcPr/>
                </a:tc>
                <a:tc>
                  <a:txBody>
                    <a:bodyPr/>
                    <a:lstStyle/>
                    <a:p>
                      <a:r>
                        <a:rPr lang="en-US" dirty="0"/>
                        <a:t>24</a:t>
                      </a:r>
                    </a:p>
                  </a:txBody>
                  <a:tcPr/>
                </a:tc>
                <a:tc>
                  <a:txBody>
                    <a:bodyPr/>
                    <a:lstStyle/>
                    <a:p>
                      <a:r>
                        <a:rPr lang="en-US" dirty="0"/>
                        <a:t>13</a:t>
                      </a:r>
                    </a:p>
                  </a:txBody>
                  <a:tcPr/>
                </a:tc>
                <a:tc>
                  <a:txBody>
                    <a:bodyPr/>
                    <a:lstStyle/>
                    <a:p>
                      <a:r>
                        <a:rPr lang="en-US" dirty="0"/>
                        <a:t>12</a:t>
                      </a:r>
                    </a:p>
                  </a:txBody>
                  <a:tcPr/>
                </a:tc>
                <a:tc>
                  <a:txBody>
                    <a:bodyPr/>
                    <a:lstStyle/>
                    <a:p>
                      <a:r>
                        <a:rPr lang="en-US" dirty="0"/>
                        <a:t>18</a:t>
                      </a:r>
                    </a:p>
                  </a:txBody>
                  <a:tcPr/>
                </a:tc>
                <a:extLst>
                  <a:ext uri="{0D108BD9-81ED-4DB2-BD59-A6C34878D82A}">
                    <a16:rowId xmlns:a16="http://schemas.microsoft.com/office/drawing/2014/main" val="10005"/>
                  </a:ext>
                </a:extLst>
              </a:tr>
              <a:tr h="273626">
                <a:tc>
                  <a:txBody>
                    <a:bodyPr/>
                    <a:lstStyle/>
                    <a:p>
                      <a:r>
                        <a:rPr lang="en-US" dirty="0"/>
                        <a:t>Self</a:t>
                      </a:r>
                    </a:p>
                  </a:txBody>
                  <a:tcPr/>
                </a:tc>
                <a:tc>
                  <a:txBody>
                    <a:bodyPr/>
                    <a:lstStyle/>
                    <a:p>
                      <a:r>
                        <a:rPr lang="en-US" dirty="0"/>
                        <a:t>0</a:t>
                      </a:r>
                    </a:p>
                  </a:txBody>
                  <a:tcPr/>
                </a:tc>
                <a:tc>
                  <a:txBody>
                    <a:bodyPr/>
                    <a:lstStyle/>
                    <a:p>
                      <a:r>
                        <a:rPr lang="en-US" dirty="0"/>
                        <a:t>0</a:t>
                      </a:r>
                    </a:p>
                  </a:txBody>
                  <a:tcPr/>
                </a:tc>
                <a:tc>
                  <a:txBody>
                    <a:bodyPr/>
                    <a:lstStyle/>
                    <a:p>
                      <a:r>
                        <a:rPr lang="en-US" dirty="0"/>
                        <a:t>20</a:t>
                      </a:r>
                    </a:p>
                  </a:txBody>
                  <a:tcPr/>
                </a:tc>
                <a:tc>
                  <a:txBody>
                    <a:bodyPr/>
                    <a:lstStyle/>
                    <a:p>
                      <a:r>
                        <a:rPr lang="en-US" dirty="0"/>
                        <a:t>12</a:t>
                      </a:r>
                    </a:p>
                  </a:txBody>
                  <a:tcPr/>
                </a:tc>
                <a:tc>
                  <a:txBody>
                    <a:bodyPr/>
                    <a:lstStyle/>
                    <a:p>
                      <a:r>
                        <a:rPr lang="en-US" dirty="0"/>
                        <a:t>42</a:t>
                      </a:r>
                    </a:p>
                  </a:txBody>
                  <a:tcPr/>
                </a:tc>
                <a:tc>
                  <a:txBody>
                    <a:bodyPr/>
                    <a:lstStyle/>
                    <a:p>
                      <a:r>
                        <a:rPr lang="en-US" dirty="0"/>
                        <a:t>45</a:t>
                      </a:r>
                    </a:p>
                  </a:txBody>
                  <a:tcPr/>
                </a:tc>
                <a:extLst>
                  <a:ext uri="{0D108BD9-81ED-4DB2-BD59-A6C34878D82A}">
                    <a16:rowId xmlns:a16="http://schemas.microsoft.com/office/drawing/2014/main" val="10006"/>
                  </a:ext>
                </a:extLst>
              </a:tr>
              <a:tr h="273626">
                <a:tc>
                  <a:txBody>
                    <a:bodyPr/>
                    <a:lstStyle/>
                    <a:p>
                      <a:r>
                        <a:rPr lang="en-US" dirty="0"/>
                        <a:t>TOTAL (N)</a:t>
                      </a:r>
                    </a:p>
                  </a:txBody>
                  <a:tcPr/>
                </a:tc>
                <a:tc>
                  <a:txBody>
                    <a:bodyPr/>
                    <a:lstStyle/>
                    <a:p>
                      <a:r>
                        <a:rPr lang="en-US" dirty="0"/>
                        <a:t>100</a:t>
                      </a:r>
                    </a:p>
                  </a:txBody>
                  <a:tcPr/>
                </a:tc>
                <a:tc>
                  <a:txBody>
                    <a:bodyPr/>
                    <a:lstStyle/>
                    <a:p>
                      <a:r>
                        <a:rPr lang="en-US" dirty="0"/>
                        <a:t>100</a:t>
                      </a:r>
                    </a:p>
                  </a:txBody>
                  <a:tcPr/>
                </a:tc>
                <a:tc>
                  <a:txBody>
                    <a:bodyPr/>
                    <a:lstStyle/>
                    <a:p>
                      <a:r>
                        <a:rPr lang="en-US" dirty="0"/>
                        <a:t>100</a:t>
                      </a:r>
                    </a:p>
                  </a:txBody>
                  <a:tcPr/>
                </a:tc>
                <a:tc>
                  <a:txBody>
                    <a:bodyPr/>
                    <a:lstStyle/>
                    <a:p>
                      <a:r>
                        <a:rPr lang="en-US" dirty="0"/>
                        <a:t>100</a:t>
                      </a:r>
                    </a:p>
                  </a:txBody>
                  <a:tcPr/>
                </a:tc>
                <a:tc>
                  <a:txBody>
                    <a:bodyPr/>
                    <a:lstStyle/>
                    <a:p>
                      <a:r>
                        <a:rPr lang="en-US" dirty="0"/>
                        <a:t>100</a:t>
                      </a:r>
                    </a:p>
                  </a:txBody>
                  <a:tcPr/>
                </a:tc>
                <a:tc>
                  <a:txBody>
                    <a:bodyPr/>
                    <a:lstStyle/>
                    <a:p>
                      <a:r>
                        <a:rPr lang="en-US" dirty="0"/>
                        <a:t>100</a:t>
                      </a:r>
                    </a:p>
                  </a:txBody>
                  <a:tcPr/>
                </a:tc>
                <a:extLst>
                  <a:ext uri="{0D108BD9-81ED-4DB2-BD59-A6C34878D82A}">
                    <a16:rowId xmlns:a16="http://schemas.microsoft.com/office/drawing/2014/main" val="10007"/>
                  </a:ext>
                </a:extLst>
              </a:tr>
            </a:tbl>
          </a:graphicData>
        </a:graphic>
      </p:graphicFrame>
      <p:sp>
        <p:nvSpPr>
          <p:cNvPr id="3" name="TextBox 2">
            <a:extLst>
              <a:ext uri="{FF2B5EF4-FFF2-40B4-BE49-F238E27FC236}">
                <a16:creationId xmlns:a16="http://schemas.microsoft.com/office/drawing/2014/main" id="{AC21C7ED-C332-6C4A-D145-0789A6948397}"/>
              </a:ext>
            </a:extLst>
          </p:cNvPr>
          <p:cNvSpPr txBox="1"/>
          <p:nvPr/>
        </p:nvSpPr>
        <p:spPr>
          <a:xfrm>
            <a:off x="467068" y="5354832"/>
            <a:ext cx="11323178" cy="1477328"/>
          </a:xfrm>
          <a:prstGeom prst="rect">
            <a:avLst/>
          </a:prstGeom>
          <a:noFill/>
        </p:spPr>
        <p:txBody>
          <a:bodyPr wrap="square" rtlCol="0">
            <a:spAutoFit/>
          </a:bodyPr>
          <a:lstStyle/>
          <a:p>
            <a:r>
              <a:rPr lang="en-US" b="1" dirty="0"/>
              <a:t>How do we interpret this table?</a:t>
            </a:r>
          </a:p>
          <a:p>
            <a:r>
              <a:rPr lang="en-US" i="1" dirty="0"/>
              <a:t>Among poor women who had a surgical abortion, a majority (70%) obtained their abortion from a nurse, midwife or other trained nonphysician; 27% went to a doctor or clinical officer, 2% went to a traditional practitioner or other untrained provider; 1% went to a pharmacist. In contrast, most nonpoor women who had a surgical abortion obtained their abortion from a doctor or clinical officer (78%) and 22% went to a nurse, midwife or other trained nonphysician. </a:t>
            </a:r>
          </a:p>
        </p:txBody>
      </p:sp>
    </p:spTree>
    <p:extLst>
      <p:ext uri="{BB962C8B-B14F-4D97-AF65-F5344CB8AC3E}">
        <p14:creationId xmlns:p14="http://schemas.microsoft.com/office/powerpoint/2010/main" val="50377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9EF92A-5D51-BE74-1EBB-5B4BF3AECA7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4800" dirty="0"/>
              <a:t>Session 1</a:t>
            </a:r>
          </a:p>
        </p:txBody>
      </p:sp>
    </p:spTree>
    <p:extLst>
      <p:ext uri="{BB962C8B-B14F-4D97-AF65-F5344CB8AC3E}">
        <p14:creationId xmlns:p14="http://schemas.microsoft.com/office/powerpoint/2010/main" val="1920655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199" y="2136774"/>
            <a:ext cx="8610601" cy="4016375"/>
          </a:xfrm>
        </p:spPr>
        <p:txBody>
          <a:bodyPr>
            <a:normAutofit fontScale="92500" lnSpcReduction="20000"/>
          </a:bodyPr>
          <a:lstStyle/>
          <a:p>
            <a:r>
              <a:rPr lang="en-US" sz="2300" b="1" dirty="0"/>
              <a:t>Example #3</a:t>
            </a:r>
            <a:r>
              <a:rPr lang="en-US" sz="2300" dirty="0"/>
              <a:t>: Abortion and pregnancy rates in Sub-Saharan Africa</a:t>
            </a:r>
          </a:p>
          <a:p>
            <a:r>
              <a:rPr lang="en-US" sz="2300" dirty="0"/>
              <a:t>Abortion is most commonly presented as a rate – rates are a good reflection of how common abortion is relative to population size</a:t>
            </a:r>
          </a:p>
          <a:p>
            <a:r>
              <a:rPr lang="en-US" sz="2300" dirty="0"/>
              <a:t>A rate is calculated as:</a:t>
            </a:r>
          </a:p>
          <a:p>
            <a:endParaRPr lang="en-US" sz="2300" u="sng" dirty="0"/>
          </a:p>
          <a:p>
            <a:pPr marL="457200" lvl="1" indent="0">
              <a:buNone/>
            </a:pPr>
            <a:r>
              <a:rPr lang="en-US" sz="1900" dirty="0"/>
              <a:t>		</a:t>
            </a:r>
            <a:r>
              <a:rPr lang="en-US" sz="2300" dirty="0"/>
              <a:t> </a:t>
            </a:r>
            <a:r>
              <a:rPr lang="en-US" sz="2300" u="sng" dirty="0"/>
              <a:t> # of abortions in a given year</a:t>
            </a:r>
            <a:r>
              <a:rPr lang="en-US" sz="2300" dirty="0"/>
              <a:t>  X  1000</a:t>
            </a:r>
          </a:p>
          <a:p>
            <a:pPr marL="457200" lvl="1" indent="0">
              <a:buNone/>
            </a:pPr>
            <a:r>
              <a:rPr lang="en-US" sz="1900" dirty="0"/>
              <a:t>		</a:t>
            </a:r>
            <a:r>
              <a:rPr lang="en-US" sz="2300" dirty="0"/>
              <a:t>Total number of women of reproductive age</a:t>
            </a:r>
          </a:p>
          <a:p>
            <a:pPr marL="0" indent="0" algn="ctr">
              <a:buNone/>
            </a:pPr>
            <a:endParaRPr lang="en-US" sz="2300" dirty="0"/>
          </a:p>
          <a:p>
            <a:r>
              <a:rPr lang="en-US" sz="2300" dirty="0"/>
              <a:t>The table in the next slide gives an example for </a:t>
            </a:r>
          </a:p>
          <a:p>
            <a:pPr lvl="1"/>
            <a:r>
              <a:rPr lang="en-US" sz="2000" dirty="0"/>
              <a:t>Abortions</a:t>
            </a:r>
          </a:p>
          <a:p>
            <a:pPr lvl="1"/>
            <a:r>
              <a:rPr lang="en-US" sz="2000" dirty="0"/>
              <a:t>Pregnancies, and</a:t>
            </a:r>
          </a:p>
          <a:p>
            <a:pPr lvl="1"/>
            <a:r>
              <a:rPr lang="en-US" sz="2000" dirty="0"/>
              <a:t>Unintended pregnancies</a:t>
            </a:r>
            <a:endParaRPr lang="en-NG" sz="2000"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200" y="1431925"/>
            <a:ext cx="8439150"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Measures: Some specific examples</a:t>
            </a:r>
          </a:p>
        </p:txBody>
      </p:sp>
    </p:spTree>
    <p:extLst>
      <p:ext uri="{BB962C8B-B14F-4D97-AF65-F5344CB8AC3E}">
        <p14:creationId xmlns:p14="http://schemas.microsoft.com/office/powerpoint/2010/main" val="156513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9640E-2583-9FCF-6A3D-16FD8B5A5FB1}"/>
              </a:ext>
            </a:extLst>
          </p:cNvPr>
          <p:cNvSpPr>
            <a:spLocks noGrp="1"/>
          </p:cNvSpPr>
          <p:nvPr>
            <p:ph type="title"/>
          </p:nvPr>
        </p:nvSpPr>
        <p:spPr>
          <a:xfrm>
            <a:off x="1899977" y="681037"/>
            <a:ext cx="10515600" cy="638636"/>
          </a:xfrm>
        </p:spPr>
        <p:txBody>
          <a:bodyPr>
            <a:normAutofit/>
          </a:bodyPr>
          <a:lstStyle/>
          <a:p>
            <a:r>
              <a:rPr lang="en-US" sz="3000" b="1" dirty="0"/>
              <a:t>Calculation of abortion rates</a:t>
            </a:r>
          </a:p>
        </p:txBody>
      </p:sp>
      <p:pic>
        <p:nvPicPr>
          <p:cNvPr id="4" name="Content Placeholder 3">
            <a:extLst>
              <a:ext uri="{FF2B5EF4-FFF2-40B4-BE49-F238E27FC236}">
                <a16:creationId xmlns:a16="http://schemas.microsoft.com/office/drawing/2014/main" id="{57B7FC9A-B02D-AA4C-7218-F7010F4A5037}"/>
              </a:ext>
            </a:extLst>
          </p:cNvPr>
          <p:cNvPicPr>
            <a:picLocks noGrp="1" noChangeAspect="1"/>
          </p:cNvPicPr>
          <p:nvPr>
            <p:ph idx="1"/>
          </p:nvPr>
        </p:nvPicPr>
        <p:blipFill>
          <a:blip r:embed="rId2"/>
          <a:stretch>
            <a:fillRect/>
          </a:stretch>
        </p:blipFill>
        <p:spPr>
          <a:xfrm>
            <a:off x="799762" y="1272210"/>
            <a:ext cx="9740420" cy="4904754"/>
          </a:xfrm>
          <a:prstGeom prst="rect">
            <a:avLst/>
          </a:prstGeom>
        </p:spPr>
      </p:pic>
    </p:spTree>
    <p:extLst>
      <p:ext uri="{BB962C8B-B14F-4D97-AF65-F5344CB8AC3E}">
        <p14:creationId xmlns:p14="http://schemas.microsoft.com/office/powerpoint/2010/main" val="2550998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136775"/>
            <a:ext cx="8296276" cy="4016375"/>
          </a:xfrm>
        </p:spPr>
        <p:txBody>
          <a:bodyPr>
            <a:noAutofit/>
          </a:bodyPr>
          <a:lstStyle/>
          <a:p>
            <a:r>
              <a:rPr lang="en-US" sz="2300" b="1" dirty="0"/>
              <a:t>Example #4</a:t>
            </a:r>
            <a:r>
              <a:rPr lang="en-US" sz="2300" dirty="0"/>
              <a:t>: Abortion ratios by region</a:t>
            </a:r>
          </a:p>
          <a:p>
            <a:r>
              <a:rPr lang="en-US" sz="2300" dirty="0"/>
              <a:t>Abortion ratio is a measure of how likely a woman is to have an abortion rather than a live birth. It is a measure of women’s or couples’ motivation to avoid childbearing. </a:t>
            </a:r>
          </a:p>
          <a:p>
            <a:r>
              <a:rPr lang="en-US" sz="2300" dirty="0"/>
              <a:t>The measure is calculated as:</a:t>
            </a:r>
          </a:p>
          <a:p>
            <a:pPr marL="0" indent="0" algn="ctr">
              <a:buNone/>
            </a:pPr>
            <a:r>
              <a:rPr lang="en-US" sz="2300" dirty="0"/>
              <a:t>       </a:t>
            </a:r>
            <a:r>
              <a:rPr lang="en-US" sz="2300" u="sng" dirty="0"/>
              <a:t>  # of abortions in a given year</a:t>
            </a:r>
            <a:r>
              <a:rPr lang="en-US" sz="2300" dirty="0"/>
              <a:t>  X  100</a:t>
            </a:r>
          </a:p>
          <a:p>
            <a:pPr marL="0" indent="0" algn="ctr">
              <a:buNone/>
            </a:pPr>
            <a:r>
              <a:rPr lang="en-US" sz="2300" dirty="0"/>
              <a:t>Total number of births in a given year</a:t>
            </a:r>
          </a:p>
          <a:p>
            <a:pPr lvl="1"/>
            <a:r>
              <a:rPr lang="en-US" sz="1900" dirty="0"/>
              <a:t>Sometimes the denominator is taken as pregnancies instead of live births </a:t>
            </a:r>
          </a:p>
          <a:p>
            <a:r>
              <a:rPr lang="en-US" sz="2300" dirty="0"/>
              <a:t>The table in the next slide gives us an example of how to calculate an abortion ratio.</a:t>
            </a:r>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200" y="1431925"/>
            <a:ext cx="8439150"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Measures: Some specific examples</a:t>
            </a:r>
          </a:p>
        </p:txBody>
      </p:sp>
    </p:spTree>
    <p:extLst>
      <p:ext uri="{BB962C8B-B14F-4D97-AF65-F5344CB8AC3E}">
        <p14:creationId xmlns:p14="http://schemas.microsoft.com/office/powerpoint/2010/main" val="264131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B9A69-BA03-7761-AF2C-5699A4253376}"/>
              </a:ext>
            </a:extLst>
          </p:cNvPr>
          <p:cNvSpPr>
            <a:spLocks noGrp="1"/>
          </p:cNvSpPr>
          <p:nvPr>
            <p:ph type="title"/>
          </p:nvPr>
        </p:nvSpPr>
        <p:spPr>
          <a:xfrm>
            <a:off x="1521101" y="974863"/>
            <a:ext cx="6019800" cy="423863"/>
          </a:xfrm>
        </p:spPr>
        <p:txBody>
          <a:bodyPr/>
          <a:lstStyle/>
          <a:p>
            <a:r>
              <a:rPr lang="en-US" sz="2400" b="1" i="0" u="none" strike="noStrike" baseline="0" dirty="0">
                <a:latin typeface="Times New Roman" panose="02020603050405020304" pitchFamily="18" charset="0"/>
              </a:rPr>
              <a:t>Calculation of abortion rate and ratio</a:t>
            </a:r>
            <a:endParaRPr lang="en-US" dirty="0"/>
          </a:p>
        </p:txBody>
      </p:sp>
      <p:pic>
        <p:nvPicPr>
          <p:cNvPr id="5" name="Content Placeholder 4">
            <a:extLst>
              <a:ext uri="{FF2B5EF4-FFF2-40B4-BE49-F238E27FC236}">
                <a16:creationId xmlns:a16="http://schemas.microsoft.com/office/drawing/2014/main" id="{055411A2-E819-41A2-A6A0-06EE2B522435}"/>
              </a:ext>
            </a:extLst>
          </p:cNvPr>
          <p:cNvPicPr>
            <a:picLocks noGrp="1" noChangeAspect="1"/>
          </p:cNvPicPr>
          <p:nvPr>
            <p:ph idx="1"/>
          </p:nvPr>
        </p:nvPicPr>
        <p:blipFill>
          <a:blip r:embed="rId2"/>
          <a:stretch>
            <a:fillRect/>
          </a:stretch>
        </p:blipFill>
        <p:spPr>
          <a:xfrm>
            <a:off x="1229031" y="2005781"/>
            <a:ext cx="9763433" cy="4031225"/>
          </a:xfrm>
          <a:prstGeom prst="rect">
            <a:avLst/>
          </a:prstGeom>
        </p:spPr>
      </p:pic>
    </p:spTree>
    <p:extLst>
      <p:ext uri="{BB962C8B-B14F-4D97-AF65-F5344CB8AC3E}">
        <p14:creationId xmlns:p14="http://schemas.microsoft.com/office/powerpoint/2010/main" val="4096004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136774"/>
            <a:ext cx="10515600" cy="4016375"/>
          </a:xfrm>
        </p:spPr>
        <p:txBody>
          <a:bodyPr>
            <a:normAutofit/>
          </a:bodyPr>
          <a:lstStyle/>
          <a:p>
            <a:r>
              <a:rPr lang="en-US" sz="2300" dirty="0"/>
              <a:t>While some abortion measures or indicators are considered valid and generally accepted, a number of others lack these qualities</a:t>
            </a:r>
          </a:p>
          <a:p>
            <a:r>
              <a:rPr lang="en-US" sz="2300" dirty="0"/>
              <a:t>It is common in the literature to see similar constructs being defined and measured differently, thereby making comparability difficult and calling validity to question  </a:t>
            </a:r>
          </a:p>
          <a:p>
            <a:r>
              <a:rPr lang="en-US" sz="2300" dirty="0"/>
              <a:t>While this may be a general phenomenon, it is particularly the case for abortion studies in restrictive legal and social contexts. </a:t>
            </a:r>
          </a:p>
          <a:p>
            <a:r>
              <a:rPr lang="en-US" sz="2300" dirty="0"/>
              <a:t>According to Filippi et al (2020), “Moving forward, a more consistent understanding of validity can help guide prioritization of indicators and development of new indicators whereby there is a validity gap identified. It also allows standardization enabling comparison across time and setting where these indicators are used.”</a:t>
            </a:r>
            <a:endParaRPr lang="en-NG" sz="2300"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200" y="1431925"/>
            <a:ext cx="8439150"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Measures: Challenges  </a:t>
            </a:r>
          </a:p>
        </p:txBody>
      </p:sp>
    </p:spTree>
    <p:extLst>
      <p:ext uri="{BB962C8B-B14F-4D97-AF65-F5344CB8AC3E}">
        <p14:creationId xmlns:p14="http://schemas.microsoft.com/office/powerpoint/2010/main" val="2691616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9EF92A-5D51-BE74-1EBB-5B4BF3AECA7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4800" dirty="0"/>
              <a:t>Questions?</a:t>
            </a:r>
          </a:p>
        </p:txBody>
      </p:sp>
    </p:spTree>
    <p:extLst>
      <p:ext uri="{BB962C8B-B14F-4D97-AF65-F5344CB8AC3E}">
        <p14:creationId xmlns:p14="http://schemas.microsoft.com/office/powerpoint/2010/main" val="28801937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9EF92A-5D51-BE74-1EBB-5B4BF3AECA7A}"/>
              </a:ext>
            </a:extLst>
          </p:cNvPr>
          <p:cNvSpPr>
            <a:spLocks noGrp="1"/>
          </p:cNvSpPr>
          <p:nvPr>
            <p:ph idx="1"/>
          </p:nvPr>
        </p:nvSpPr>
        <p:spPr/>
        <p:txBody>
          <a:bodyPr>
            <a:normAutofit lnSpcReduction="10000"/>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4800" dirty="0"/>
              <a:t>End of Session 1</a:t>
            </a:r>
          </a:p>
          <a:p>
            <a:pPr marL="0" indent="0">
              <a:buNone/>
            </a:pPr>
            <a:endParaRPr lang="en-US" sz="4800" dirty="0"/>
          </a:p>
          <a:p>
            <a:pPr marL="0" indent="0">
              <a:buNone/>
            </a:pPr>
            <a:r>
              <a:rPr lang="en-US" sz="4800" dirty="0"/>
              <a:t>				Section 2 Follows</a:t>
            </a:r>
          </a:p>
          <a:p>
            <a:pPr marL="0" indent="0">
              <a:buNone/>
            </a:pPr>
            <a:r>
              <a:rPr lang="en-US" sz="4800" dirty="0"/>
              <a:t>				</a:t>
            </a:r>
          </a:p>
        </p:txBody>
      </p:sp>
    </p:spTree>
    <p:extLst>
      <p:ext uri="{BB962C8B-B14F-4D97-AF65-F5344CB8AC3E}">
        <p14:creationId xmlns:p14="http://schemas.microsoft.com/office/powerpoint/2010/main" val="1881521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346325"/>
            <a:ext cx="10515600" cy="3830638"/>
          </a:xfrm>
        </p:spPr>
        <p:txBody>
          <a:bodyPr/>
          <a:lstStyle/>
          <a:p>
            <a:r>
              <a:rPr lang="en-US" sz="2800" dirty="0"/>
              <a:t>Data sources are the avenue by which information is obtained for research</a:t>
            </a:r>
          </a:p>
          <a:p>
            <a:r>
              <a:rPr lang="en-US" sz="2800" dirty="0"/>
              <a:t>Typically, concepts and measures dictate data sources to employ </a:t>
            </a:r>
          </a:p>
          <a:p>
            <a:r>
              <a:rPr lang="en-US" sz="2800" dirty="0"/>
              <a:t>The context of abortion is also a major factor of availability and choice of data source </a:t>
            </a:r>
          </a:p>
          <a:p>
            <a:r>
              <a:rPr lang="en-US" sz="2800" dirty="0"/>
              <a:t>Each potential data source has advantages and limitations</a:t>
            </a:r>
          </a:p>
          <a:p>
            <a:pPr lvl="1"/>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9" y="1641475"/>
            <a:ext cx="4067176"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Data Sources</a:t>
            </a:r>
          </a:p>
        </p:txBody>
      </p:sp>
    </p:spTree>
    <p:extLst>
      <p:ext uri="{BB962C8B-B14F-4D97-AF65-F5344CB8AC3E}">
        <p14:creationId xmlns:p14="http://schemas.microsoft.com/office/powerpoint/2010/main" val="30735973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705099"/>
            <a:ext cx="10515600" cy="3471863"/>
          </a:xfrm>
        </p:spPr>
        <p:txBody>
          <a:bodyPr/>
          <a:lstStyle/>
          <a:p>
            <a:r>
              <a:rPr lang="en-US" dirty="0"/>
              <a:t>Abortion data are essential to help monitor the impact of unsafe abortion and promote women’s health</a:t>
            </a:r>
          </a:p>
          <a:p>
            <a:r>
              <a:rPr lang="en-US" dirty="0"/>
              <a:t>Because of the sensitive nature of abortion, especially where the law is restrictive, it is difficult to obtain accurate data on abortion</a:t>
            </a:r>
          </a:p>
          <a:p>
            <a:r>
              <a:rPr lang="en-US" dirty="0"/>
              <a:t>A number of direct and indirect approaches have been developed and used to promote access to accurate and complete abortion data </a:t>
            </a: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9" y="1641475"/>
            <a:ext cx="4067176" cy="704850"/>
          </a:xfrm>
          <a:prstGeom prst="rect">
            <a:avLst/>
          </a:prstGeom>
          <a:solidFill>
            <a:schemeClr val="tx2"/>
          </a:solidFill>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Data Sources: Introduction</a:t>
            </a:r>
          </a:p>
        </p:txBody>
      </p:sp>
    </p:spTree>
    <p:extLst>
      <p:ext uri="{BB962C8B-B14F-4D97-AF65-F5344CB8AC3E}">
        <p14:creationId xmlns:p14="http://schemas.microsoft.com/office/powerpoint/2010/main" val="3047211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705099"/>
            <a:ext cx="10515600" cy="3471863"/>
          </a:xfrm>
        </p:spPr>
        <p:txBody>
          <a:bodyPr/>
          <a:lstStyle/>
          <a:p>
            <a:pPr marL="0" indent="0">
              <a:buNone/>
            </a:pPr>
            <a:r>
              <a:rPr lang="en-US" sz="2600" dirty="0"/>
              <a:t>We will cover the following major data collection approaches:</a:t>
            </a:r>
          </a:p>
          <a:p>
            <a:pPr lvl="1"/>
            <a:r>
              <a:rPr lang="en-US" sz="2600" dirty="0"/>
              <a:t>Health Facility Survey (HFS)</a:t>
            </a:r>
          </a:p>
          <a:p>
            <a:pPr lvl="1"/>
            <a:r>
              <a:rPr lang="en-US" sz="2600" dirty="0"/>
              <a:t>Community-based Survey (CBS)</a:t>
            </a:r>
          </a:p>
          <a:p>
            <a:pPr lvl="1"/>
            <a:r>
              <a:rPr lang="en-US" sz="2600" dirty="0"/>
              <a:t>Health Surveillance System (HSS)</a:t>
            </a:r>
          </a:p>
          <a:p>
            <a:pPr lvl="1"/>
            <a:r>
              <a:rPr lang="en-US" sz="2600" dirty="0"/>
              <a:t>Health Professional Survey (HPS)</a:t>
            </a:r>
          </a:p>
          <a:p>
            <a:pPr lvl="1"/>
            <a:r>
              <a:rPr lang="en-US" sz="2600" dirty="0"/>
              <a:t>Survey of Informal Abortion Providers</a:t>
            </a: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9" y="1641475"/>
            <a:ext cx="4067176" cy="704850"/>
          </a:xfrm>
          <a:prstGeom prst="rect">
            <a:avLst/>
          </a:prstGeom>
          <a:solidFill>
            <a:schemeClr val="tx2"/>
          </a:solidFill>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Major data collection approaches</a:t>
            </a:r>
          </a:p>
        </p:txBody>
      </p:sp>
    </p:spTree>
    <p:extLst>
      <p:ext uri="{BB962C8B-B14F-4D97-AF65-F5344CB8AC3E}">
        <p14:creationId xmlns:p14="http://schemas.microsoft.com/office/powerpoint/2010/main" val="139909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52F580-0033-4520-81DC-F0749EBBE651}"/>
              </a:ext>
            </a:extLst>
          </p:cNvPr>
          <p:cNvSpPr>
            <a:spLocks noGrp="1"/>
          </p:cNvSpPr>
          <p:nvPr>
            <p:ph idx="1"/>
          </p:nvPr>
        </p:nvSpPr>
        <p:spPr>
          <a:xfrm>
            <a:off x="838200" y="2247899"/>
            <a:ext cx="10515600" cy="3929063"/>
          </a:xfrm>
        </p:spPr>
        <p:txBody>
          <a:bodyPr>
            <a:normAutofit/>
          </a:bodyPr>
          <a:lstStyle/>
          <a:p>
            <a:r>
              <a:rPr lang="en-US" dirty="0"/>
              <a:t>To introduce participants to some mainstream concepts in abortion research</a:t>
            </a:r>
          </a:p>
          <a:p>
            <a:pPr marL="0" indent="0">
              <a:buNone/>
            </a:pPr>
            <a:endParaRPr lang="en-US" dirty="0"/>
          </a:p>
          <a:p>
            <a:r>
              <a:rPr lang="en-US" dirty="0"/>
              <a:t>To illustrate the utility of abortion concepts with example of measures associated with them</a:t>
            </a:r>
          </a:p>
          <a:p>
            <a:pPr marL="914400" lvl="2" indent="0">
              <a:buNone/>
            </a:pPr>
            <a:endParaRPr lang="en-US" dirty="0"/>
          </a:p>
          <a:p>
            <a:r>
              <a:rPr lang="en-US" dirty="0"/>
              <a:t>To identify potential sources of abortion data for generating measures of abortion concepts</a:t>
            </a:r>
          </a:p>
          <a:p>
            <a:pPr lvl="1"/>
            <a:endParaRPr lang="en-NG" dirty="0"/>
          </a:p>
        </p:txBody>
      </p:sp>
      <p:sp>
        <p:nvSpPr>
          <p:cNvPr id="4" name="Title 1">
            <a:extLst>
              <a:ext uri="{FF2B5EF4-FFF2-40B4-BE49-F238E27FC236}">
                <a16:creationId xmlns:a16="http://schemas.microsoft.com/office/drawing/2014/main" id="{7C497826-01C4-4DDF-8A54-DD0EEC5F86BF}"/>
              </a:ext>
            </a:extLst>
          </p:cNvPr>
          <p:cNvSpPr txBox="1">
            <a:spLocks/>
          </p:cNvSpPr>
          <p:nvPr/>
        </p:nvSpPr>
        <p:spPr>
          <a:xfrm>
            <a:off x="838200" y="1557336"/>
            <a:ext cx="4260850" cy="690563"/>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dirty="0">
                <a:solidFill>
                  <a:srgbClr val="FFC000"/>
                </a:solidFill>
                <a:latin typeface="Garamond" panose="02020404030301010803" pitchFamily="18" charset="0"/>
              </a:rPr>
              <a:t>Purpose/aim of module</a:t>
            </a:r>
          </a:p>
        </p:txBody>
      </p:sp>
    </p:spTree>
    <p:extLst>
      <p:ext uri="{BB962C8B-B14F-4D97-AF65-F5344CB8AC3E}">
        <p14:creationId xmlns:p14="http://schemas.microsoft.com/office/powerpoint/2010/main" val="35901567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705099"/>
            <a:ext cx="10515600" cy="3471863"/>
          </a:xfrm>
        </p:spPr>
        <p:txBody>
          <a:bodyPr/>
          <a:lstStyle/>
          <a:p>
            <a:r>
              <a:rPr lang="en-US" sz="2600" dirty="0"/>
              <a:t>The presentation of each data collection approach will focus on the following:</a:t>
            </a:r>
          </a:p>
          <a:p>
            <a:pPr lvl="1"/>
            <a:r>
              <a:rPr lang="en-US" sz="2600" dirty="0"/>
              <a:t> Representativeness and coverage of the approach </a:t>
            </a:r>
          </a:p>
          <a:p>
            <a:pPr lvl="1"/>
            <a:r>
              <a:rPr lang="en-US" sz="2600" dirty="0"/>
              <a:t>Type of abortion information it collects</a:t>
            </a:r>
          </a:p>
          <a:p>
            <a:pPr lvl="1"/>
            <a:r>
              <a:rPr lang="en-US" sz="2600" dirty="0"/>
              <a:t>Limitation of data from the approach</a:t>
            </a:r>
          </a:p>
          <a:p>
            <a:pPr lvl="1"/>
            <a:r>
              <a:rPr lang="en-US" sz="2600" dirty="0"/>
              <a:t>Questions and discussion</a:t>
            </a: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9" y="1641475"/>
            <a:ext cx="4067176"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Main topics of focus</a:t>
            </a:r>
          </a:p>
        </p:txBody>
      </p:sp>
    </p:spTree>
    <p:extLst>
      <p:ext uri="{BB962C8B-B14F-4D97-AF65-F5344CB8AC3E}">
        <p14:creationId xmlns:p14="http://schemas.microsoft.com/office/powerpoint/2010/main" val="845666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705099"/>
            <a:ext cx="10515600" cy="3471863"/>
          </a:xfrm>
        </p:spPr>
        <p:txBody>
          <a:bodyPr>
            <a:normAutofit fontScale="92500" lnSpcReduction="10000"/>
          </a:bodyPr>
          <a:lstStyle/>
          <a:p>
            <a:pPr eaLnBrk="1" hangingPunct="1"/>
            <a:r>
              <a:rPr lang="en-US" dirty="0"/>
              <a:t>A HFS on abortion collects information on post abortion complications treated at health facilities </a:t>
            </a:r>
          </a:p>
          <a:p>
            <a:r>
              <a:rPr lang="en-US" dirty="0"/>
              <a:t>Where possible, collects information on voluntary pregnancy termination</a:t>
            </a:r>
          </a:p>
          <a:p>
            <a:pPr lvl="1" eaLnBrk="1" hangingPunct="1"/>
            <a:r>
              <a:rPr lang="en-US" dirty="0"/>
              <a:t>In countries with access to legal abortion or where abortion is legally restricted, but commonly provided</a:t>
            </a:r>
          </a:p>
          <a:p>
            <a:r>
              <a:rPr lang="en-US" dirty="0"/>
              <a:t>Data collection at the facility     </a:t>
            </a:r>
          </a:p>
          <a:p>
            <a:pPr lvl="1" eaLnBrk="1" hangingPunct="1"/>
            <a:r>
              <a:rPr lang="en-US" dirty="0"/>
              <a:t>Can be done retrospectively or prospectively</a:t>
            </a:r>
          </a:p>
          <a:p>
            <a:pPr lvl="1"/>
            <a:r>
              <a:rPr lang="en-US" dirty="0"/>
              <a:t>Facility director, Chief OB/GYN, are often the respondents</a:t>
            </a:r>
          </a:p>
          <a:p>
            <a:pPr lvl="1"/>
            <a:r>
              <a:rPr lang="en-US" dirty="0"/>
              <a:t>Women obtaining services can also be interviewed</a:t>
            </a: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4667251" cy="704850"/>
          </a:xfrm>
          <a:prstGeom prst="rect">
            <a:avLst/>
          </a:prstGeom>
          <a:solidFill>
            <a:schemeClr val="tx2"/>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Health Facility Survey (HFS)</a:t>
            </a:r>
          </a:p>
        </p:txBody>
      </p:sp>
    </p:spTree>
    <p:extLst>
      <p:ext uri="{BB962C8B-B14F-4D97-AF65-F5344CB8AC3E}">
        <p14:creationId xmlns:p14="http://schemas.microsoft.com/office/powerpoint/2010/main" val="2435798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705099"/>
            <a:ext cx="10515600" cy="3471863"/>
          </a:xfrm>
        </p:spPr>
        <p:txBody>
          <a:bodyPr>
            <a:normAutofit fontScale="92500" lnSpcReduction="20000"/>
          </a:bodyPr>
          <a:lstStyle/>
          <a:p>
            <a:pPr eaLnBrk="1" hangingPunct="1"/>
            <a:r>
              <a:rPr lang="en-US" dirty="0"/>
              <a:t>Nationally representative</a:t>
            </a:r>
          </a:p>
          <a:p>
            <a:pPr lvl="1"/>
            <a:r>
              <a:rPr lang="en-US" dirty="0"/>
              <a:t>But may be sub-national if that is what is required</a:t>
            </a:r>
          </a:p>
          <a:p>
            <a:pPr eaLnBrk="1" hangingPunct="1"/>
            <a:r>
              <a:rPr lang="en-US" dirty="0"/>
              <a:t>Universe includes all health facilities capable of providing post abortion care (PAC), or legal abortion where relevant.</a:t>
            </a:r>
          </a:p>
          <a:p>
            <a:pPr lvl="1" eaLnBrk="1" hangingPunct="1"/>
            <a:r>
              <a:rPr lang="en-US" dirty="0"/>
              <a:t>All types: public, private, NGO/mission facilities</a:t>
            </a:r>
          </a:p>
          <a:p>
            <a:pPr lvl="1" eaLnBrk="1" hangingPunct="1"/>
            <a:r>
              <a:rPr lang="en-US" dirty="0"/>
              <a:t>All levels: tertiary to primary, as applicable in each country</a:t>
            </a:r>
          </a:p>
          <a:p>
            <a:pPr eaLnBrk="1" hangingPunct="1"/>
            <a:r>
              <a:rPr lang="en-US" dirty="0"/>
              <a:t>Sampling options:</a:t>
            </a:r>
          </a:p>
          <a:p>
            <a:pPr lvl="1" eaLnBrk="1" hangingPunct="1"/>
            <a:r>
              <a:rPr lang="en-US" dirty="0"/>
              <a:t>Sample from across each region or sub-regions (i.e. states, districts) in larger countries</a:t>
            </a:r>
          </a:p>
          <a:p>
            <a:pPr lvl="1" eaLnBrk="1" hangingPunct="1"/>
            <a:r>
              <a:rPr lang="en-US" dirty="0"/>
              <a:t>Stratify by residence to ensure that both urban and rural facilities are included</a:t>
            </a: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9" y="1641475"/>
            <a:ext cx="4067176" cy="704850"/>
          </a:xfrm>
          <a:prstGeom prst="rect">
            <a:avLst/>
          </a:prstGeom>
          <a:solidFill>
            <a:schemeClr val="tx2"/>
          </a:solidFill>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HFS Sample: Coverage focus</a:t>
            </a:r>
          </a:p>
        </p:txBody>
      </p:sp>
    </p:spTree>
    <p:extLst>
      <p:ext uri="{BB962C8B-B14F-4D97-AF65-F5344CB8AC3E}">
        <p14:creationId xmlns:p14="http://schemas.microsoft.com/office/powerpoint/2010/main" val="1255058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486643"/>
            <a:ext cx="10515600" cy="3690320"/>
          </a:xfrm>
        </p:spPr>
        <p:txBody>
          <a:bodyPr>
            <a:normAutofit fontScale="85000" lnSpcReduction="20000"/>
          </a:bodyPr>
          <a:lstStyle/>
          <a:p>
            <a:r>
              <a:rPr lang="en-US" dirty="0"/>
              <a:t>Post abortion care caseloads per year</a:t>
            </a:r>
          </a:p>
          <a:p>
            <a:r>
              <a:rPr lang="en-US" dirty="0"/>
              <a:t>Methods of treatment for complications </a:t>
            </a:r>
          </a:p>
          <a:p>
            <a:r>
              <a:rPr lang="en-US" dirty="0"/>
              <a:t>Type and severity of abortion complications</a:t>
            </a:r>
          </a:p>
          <a:p>
            <a:r>
              <a:rPr lang="en-US" dirty="0"/>
              <a:t>Capability of facilities to provide comprehensive PAC and safe abortion services</a:t>
            </a:r>
          </a:p>
          <a:p>
            <a:r>
              <a:rPr lang="en-US" dirty="0"/>
              <a:t>Abortion mortality near-miss</a:t>
            </a:r>
          </a:p>
          <a:p>
            <a:r>
              <a:rPr lang="en-US" dirty="0"/>
              <a:t>Number of pregnancy terminations per year  </a:t>
            </a:r>
          </a:p>
          <a:p>
            <a:r>
              <a:rPr lang="en-US" dirty="0"/>
              <a:t>Methods of safe abortion procedures </a:t>
            </a:r>
          </a:p>
          <a:p>
            <a:r>
              <a:rPr lang="en-US" dirty="0"/>
              <a:t>Proportion of first vs second trimester abortions</a:t>
            </a:r>
          </a:p>
          <a:p>
            <a:r>
              <a:rPr lang="en-US" dirty="0"/>
              <a:t>Cost of abortion care to the health system (safe abortion; PAC)</a:t>
            </a: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143501" cy="704850"/>
          </a:xfrm>
          <a:prstGeom prst="rect">
            <a:avLst/>
          </a:prstGeom>
          <a:solidFill>
            <a:schemeClr val="tx2"/>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Type of evidence collected in HFS</a:t>
            </a:r>
          </a:p>
        </p:txBody>
      </p:sp>
    </p:spTree>
    <p:extLst>
      <p:ext uri="{BB962C8B-B14F-4D97-AF65-F5344CB8AC3E}">
        <p14:creationId xmlns:p14="http://schemas.microsoft.com/office/powerpoint/2010/main" val="20400772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52281"/>
            <a:ext cx="10515600" cy="3848519"/>
          </a:xfrm>
        </p:spPr>
        <p:txBody>
          <a:bodyPr>
            <a:normAutofit fontScale="85000" lnSpcReduction="20000"/>
          </a:bodyPr>
          <a:lstStyle/>
          <a:p>
            <a:r>
              <a:rPr lang="en-US" dirty="0"/>
              <a:t>Under-reporting of the magnitude of safe abortion cases</a:t>
            </a:r>
          </a:p>
          <a:p>
            <a:r>
              <a:rPr lang="en-US" dirty="0"/>
              <a:t>Difficulty distinguishing complications due to miscarriage vs induced abortion </a:t>
            </a:r>
          </a:p>
          <a:p>
            <a:r>
              <a:rPr lang="en-US" dirty="0"/>
              <a:t>Bias towards unsafe abortion, because of restrictive laws</a:t>
            </a:r>
          </a:p>
          <a:p>
            <a:r>
              <a:rPr lang="en-US" dirty="0"/>
              <a:t>Increase in availability of medication abortion means more women have abortions outside of facilities and are not captured</a:t>
            </a:r>
          </a:p>
          <a:p>
            <a:r>
              <a:rPr lang="en-US" dirty="0"/>
              <a:t>Characteristics of women having abortion or complications may be biased towards women with greater autonomy</a:t>
            </a:r>
          </a:p>
          <a:p>
            <a:r>
              <a:rPr lang="en-US" dirty="0"/>
              <a:t>Inability to capture women’s experiences around abortion (decision-making processes; experiences of quality of care; etc.)</a:t>
            </a:r>
          </a:p>
          <a:p>
            <a:r>
              <a:rPr lang="en-US" dirty="0"/>
              <a:t>Public facilities might be over represented due to difficulty in including private facilities    </a:t>
            </a: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Limitations of data collected in HFS</a:t>
            </a:r>
          </a:p>
        </p:txBody>
      </p:sp>
    </p:spTree>
    <p:extLst>
      <p:ext uri="{BB962C8B-B14F-4D97-AF65-F5344CB8AC3E}">
        <p14:creationId xmlns:p14="http://schemas.microsoft.com/office/powerpoint/2010/main" val="75193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CC0F3-E5B7-4EDB-8FA2-0135EAF2A15B}"/>
              </a:ext>
            </a:extLst>
          </p:cNvPr>
          <p:cNvSpPr>
            <a:spLocks noGrp="1"/>
          </p:cNvSpPr>
          <p:nvPr>
            <p:ph type="title"/>
          </p:nvPr>
        </p:nvSpPr>
        <p:spPr>
          <a:xfrm>
            <a:off x="4731026" y="3250096"/>
            <a:ext cx="3499653" cy="685800"/>
          </a:xfrm>
        </p:spPr>
        <p:txBody>
          <a:bodyPr/>
          <a:lstStyle/>
          <a:p>
            <a:r>
              <a:rPr lang="en-US" dirty="0"/>
              <a:t>Questions?</a:t>
            </a:r>
          </a:p>
        </p:txBody>
      </p:sp>
    </p:spTree>
    <p:extLst>
      <p:ext uri="{BB962C8B-B14F-4D97-AF65-F5344CB8AC3E}">
        <p14:creationId xmlns:p14="http://schemas.microsoft.com/office/powerpoint/2010/main" val="25857691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600325"/>
            <a:ext cx="10515600" cy="3576637"/>
          </a:xfrm>
        </p:spPr>
        <p:txBody>
          <a:bodyPr>
            <a:normAutofit/>
          </a:bodyPr>
          <a:lstStyle/>
          <a:p>
            <a:r>
              <a:rPr lang="en-US" dirty="0"/>
              <a:t>CBS involves the collection of abortion information directly from the community of a population of interest</a:t>
            </a:r>
          </a:p>
          <a:p>
            <a:r>
              <a:rPr lang="en-US" dirty="0"/>
              <a:t>A community-based survey may be national or subnational and involves collecting information from a random sample of the population of interest, or rarely from the entire population</a:t>
            </a:r>
          </a:p>
          <a:p>
            <a:r>
              <a:rPr lang="en-US" dirty="0"/>
              <a:t>A random sample is a sample selected in a way so that it is representative of the population it comes from</a:t>
            </a:r>
          </a:p>
          <a:p>
            <a:pPr lvl="1"/>
            <a:r>
              <a:rPr lang="en-US" dirty="0"/>
              <a:t>Systematic random sampling is usually employed to select the sample</a:t>
            </a: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Community based survey (CBS)</a:t>
            </a:r>
          </a:p>
        </p:txBody>
      </p:sp>
    </p:spTree>
    <p:extLst>
      <p:ext uri="{BB962C8B-B14F-4D97-AF65-F5344CB8AC3E}">
        <p14:creationId xmlns:p14="http://schemas.microsoft.com/office/powerpoint/2010/main" val="23683945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705099"/>
            <a:ext cx="10515600" cy="3471863"/>
          </a:xfrm>
        </p:spPr>
        <p:txBody>
          <a:bodyPr>
            <a:normAutofit lnSpcReduction="10000"/>
          </a:bodyPr>
          <a:lstStyle/>
          <a:p>
            <a:r>
              <a:rPr lang="en-US" dirty="0">
                <a:latin typeface="Arial" panose="020B0604020202020204" pitchFamily="34" charset="0"/>
                <a:cs typeface="Arial" panose="020B0604020202020204" pitchFamily="34" charset="0"/>
              </a:rPr>
              <a:t>Clear specification of the target population and the sample population</a:t>
            </a:r>
          </a:p>
          <a:p>
            <a:r>
              <a:rPr lang="en-US" dirty="0">
                <a:latin typeface="Arial" panose="020B0604020202020204" pitchFamily="34" charset="0"/>
                <a:cs typeface="Arial" panose="020B0604020202020204" pitchFamily="34" charset="0"/>
              </a:rPr>
              <a:t>Determination of a desired sample size and the representativeness of the sample </a:t>
            </a:r>
          </a:p>
          <a:p>
            <a:r>
              <a:rPr lang="en-US" dirty="0">
                <a:latin typeface="Arial" panose="020B0604020202020204" pitchFamily="34" charset="0"/>
                <a:cs typeface="Arial" panose="020B0604020202020204" pitchFamily="34" charset="0"/>
              </a:rPr>
              <a:t>A clear and informative description of the sample selection procedures</a:t>
            </a:r>
          </a:p>
          <a:p>
            <a:r>
              <a:rPr lang="en-US" dirty="0">
                <a:latin typeface="Arial" panose="020B0604020202020204" pitchFamily="34" charset="0"/>
                <a:cs typeface="Arial" panose="020B0604020202020204" pitchFamily="34" charset="0"/>
              </a:rPr>
              <a:t>A description of the response rate and how non-response is to be treated in the analysis </a:t>
            </a: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Considerations in conducting a CBS</a:t>
            </a:r>
          </a:p>
        </p:txBody>
      </p:sp>
    </p:spTree>
    <p:extLst>
      <p:ext uri="{BB962C8B-B14F-4D97-AF65-F5344CB8AC3E}">
        <p14:creationId xmlns:p14="http://schemas.microsoft.com/office/powerpoint/2010/main" val="2439521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476501"/>
            <a:ext cx="10515600" cy="3643312"/>
          </a:xfrm>
        </p:spPr>
        <p:txBody>
          <a:bodyPr>
            <a:normAutofit fontScale="62500" lnSpcReduction="20000"/>
          </a:bodyPr>
          <a:lstStyle/>
          <a:p>
            <a:pPr>
              <a:lnSpc>
                <a:spcPct val="150000"/>
              </a:lnSpc>
              <a:spcBef>
                <a:spcPts val="0"/>
              </a:spcBef>
              <a:tabLst>
                <a:tab pos="457200" algn="l"/>
              </a:tabLst>
            </a:pPr>
            <a:r>
              <a:rPr lang="en-US" sz="3200" dirty="0">
                <a:effectLst/>
                <a:latin typeface="Arial" panose="020B0604020202020204" pitchFamily="34" charset="0"/>
                <a:ea typeface="Times New Roman" panose="02020603050405020304" pitchFamily="18" charset="0"/>
                <a:cs typeface="Arial" panose="020B0604020202020204" pitchFamily="34" charset="0"/>
              </a:rPr>
              <a:t>Abortion seeking behavior of women/couple and/or of respondents’ confidantes/friends  </a:t>
            </a:r>
          </a:p>
          <a:p>
            <a:pPr>
              <a:lnSpc>
                <a:spcPct val="150000"/>
              </a:lnSpc>
              <a:spcBef>
                <a:spcPts val="0"/>
              </a:spcBef>
              <a:tabLst>
                <a:tab pos="457200" algn="l"/>
              </a:tabLst>
            </a:pPr>
            <a:r>
              <a:rPr lang="en-US" sz="3200" dirty="0">
                <a:effectLst/>
                <a:latin typeface="Arial" panose="020B0604020202020204" pitchFamily="34" charset="0"/>
                <a:ea typeface="Times New Roman" panose="02020603050405020304" pitchFamily="18" charset="0"/>
                <a:cs typeface="Arial" panose="020B0604020202020204" pitchFamily="34" charset="0"/>
              </a:rPr>
              <a:t>Conditions under which women have abortions</a:t>
            </a:r>
          </a:p>
          <a:p>
            <a:pPr>
              <a:lnSpc>
                <a:spcPct val="150000"/>
              </a:lnSpc>
              <a:spcBef>
                <a:spcPts val="0"/>
              </a:spcBef>
              <a:tabLst>
                <a:tab pos="457200" algn="l"/>
              </a:tabLst>
            </a:pPr>
            <a:r>
              <a:rPr lang="en-US" sz="3200" dirty="0">
                <a:latin typeface="Arial" panose="020B0604020202020204" pitchFamily="34" charset="0"/>
                <a:ea typeface="Times New Roman" panose="02020603050405020304" pitchFamily="18" charset="0"/>
                <a:cs typeface="Arial" panose="020B0604020202020204" pitchFamily="34" charset="0"/>
              </a:rPr>
              <a:t>Reason for having an abortion</a:t>
            </a:r>
          </a:p>
          <a:p>
            <a:pPr>
              <a:lnSpc>
                <a:spcPct val="150000"/>
              </a:lnSpc>
              <a:spcBef>
                <a:spcPts val="0"/>
              </a:spcBef>
              <a:tabLst>
                <a:tab pos="457200" algn="l"/>
              </a:tabLst>
            </a:pPr>
            <a:r>
              <a:rPr lang="en-US" sz="3200" dirty="0">
                <a:effectLst/>
                <a:latin typeface="Arial" panose="020B0604020202020204" pitchFamily="34" charset="0"/>
                <a:ea typeface="Times New Roman" panose="02020603050405020304" pitchFamily="18" charset="0"/>
                <a:cs typeface="Arial" panose="020B0604020202020204" pitchFamily="34" charset="0"/>
              </a:rPr>
              <a:t>Outcome and consequences of unsafe abortions</a:t>
            </a:r>
          </a:p>
          <a:p>
            <a:pPr>
              <a:lnSpc>
                <a:spcPct val="150000"/>
              </a:lnSpc>
              <a:spcBef>
                <a:spcPts val="0"/>
              </a:spcBef>
              <a:tabLst>
                <a:tab pos="457200" algn="l"/>
              </a:tabLst>
            </a:pPr>
            <a:r>
              <a:rPr lang="en-US" sz="3200" dirty="0">
                <a:effectLst/>
                <a:latin typeface="Arial" panose="020B0604020202020204" pitchFamily="34" charset="0"/>
                <a:ea typeface="Times New Roman" panose="02020603050405020304" pitchFamily="18" charset="0"/>
                <a:cs typeface="Arial" panose="020B0604020202020204" pitchFamily="34" charset="0"/>
              </a:rPr>
              <a:t>Barriers to seeking safe abortion and obtaining PAC</a:t>
            </a:r>
            <a:endParaRPr lang="en-US" sz="3200" dirty="0">
              <a:latin typeface="Arial" panose="020B0604020202020204" pitchFamily="34" charset="0"/>
              <a:ea typeface="Times New Roman" panose="02020603050405020304" pitchFamily="18" charset="0"/>
              <a:cs typeface="Arial" panose="020B0604020202020204" pitchFamily="34" charset="0"/>
            </a:endParaRPr>
          </a:p>
          <a:p>
            <a:pPr>
              <a:lnSpc>
                <a:spcPct val="150000"/>
              </a:lnSpc>
              <a:spcBef>
                <a:spcPts val="0"/>
              </a:spcBef>
              <a:tabLst>
                <a:tab pos="457200" algn="l"/>
              </a:tabLst>
            </a:pPr>
            <a:r>
              <a:rPr lang="en-US" sz="3200" dirty="0">
                <a:effectLst/>
                <a:latin typeface="Arial" panose="020B0604020202020204" pitchFamily="34" charset="0"/>
                <a:ea typeface="Times New Roman" panose="02020603050405020304" pitchFamily="18" charset="0"/>
                <a:cs typeface="Arial" panose="020B0604020202020204" pitchFamily="34" charset="0"/>
              </a:rPr>
              <a:t>Knowledge about abortion law and attitudes towards abortion </a:t>
            </a:r>
          </a:p>
          <a:p>
            <a:pPr>
              <a:lnSpc>
                <a:spcPct val="150000"/>
              </a:lnSpc>
              <a:spcBef>
                <a:spcPts val="0"/>
              </a:spcBef>
              <a:tabLst>
                <a:tab pos="457200" algn="l"/>
              </a:tabLst>
            </a:pPr>
            <a:r>
              <a:rPr lang="en-US" sz="3200" dirty="0">
                <a:latin typeface="Arial" panose="020B0604020202020204" pitchFamily="34" charset="0"/>
                <a:ea typeface="Times New Roman" panose="02020603050405020304" pitchFamily="18" charset="0"/>
                <a:cs typeface="Arial" panose="020B0604020202020204" pitchFamily="34" charset="0"/>
              </a:rPr>
              <a:t>Experiences of stigma around abortion</a:t>
            </a:r>
          </a:p>
          <a:p>
            <a:pPr>
              <a:lnSpc>
                <a:spcPct val="150000"/>
              </a:lnSpc>
              <a:spcBef>
                <a:spcPts val="0"/>
              </a:spcBef>
              <a:tabLst>
                <a:tab pos="457200" algn="l"/>
              </a:tabLst>
            </a:pPr>
            <a:r>
              <a:rPr lang="en-US" sz="3200" dirty="0">
                <a:effectLst/>
                <a:latin typeface="Arial" panose="020B0604020202020204" pitchFamily="34" charset="0"/>
                <a:ea typeface="Times New Roman" panose="02020603050405020304" pitchFamily="18" charset="0"/>
                <a:cs typeface="Arial" panose="020B0604020202020204" pitchFamily="34" charset="0"/>
              </a:rPr>
              <a:t>Context of abortion</a:t>
            </a:r>
            <a:endParaRPr lang="en-US" sz="3200" dirty="0">
              <a:latin typeface="Arial" panose="020B0604020202020204" pitchFamily="34" charset="0"/>
              <a:ea typeface="Times New Roman" panose="02020603050405020304" pitchFamily="18" charset="0"/>
              <a:cs typeface="Arial" panose="020B0604020202020204" pitchFamily="34" charset="0"/>
            </a:endParaRPr>
          </a:p>
          <a:p>
            <a:pPr lvl="1">
              <a:spcBef>
                <a:spcPts val="0"/>
              </a:spcBef>
              <a:tabLst>
                <a:tab pos="457200" algn="l"/>
              </a:tabLst>
            </a:pPr>
            <a:r>
              <a:rPr lang="en-US" dirty="0">
                <a:effectLst/>
                <a:latin typeface="Arial" panose="020B0604020202020204" pitchFamily="34" charset="0"/>
                <a:ea typeface="Times New Roman" panose="02020603050405020304" pitchFamily="18" charset="0"/>
                <a:cs typeface="Arial" panose="020B0604020202020204" pitchFamily="34" charset="0"/>
              </a:rPr>
              <a:t>Key measures to generate include abortion incidence, incidence of complications, characteristics of women having abortions and unsafe abortions, reasons women have abortion, types of abortion provider and methods</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Information usually collected in CBS</a:t>
            </a:r>
          </a:p>
        </p:txBody>
      </p:sp>
    </p:spTree>
    <p:extLst>
      <p:ext uri="{BB962C8B-B14F-4D97-AF65-F5344CB8AC3E}">
        <p14:creationId xmlns:p14="http://schemas.microsoft.com/office/powerpoint/2010/main" val="7942813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a:bodyPr>
          <a:lstStyle/>
          <a:p>
            <a:pPr marL="0" indent="0">
              <a:lnSpc>
                <a:spcPct val="150000"/>
              </a:lnSpc>
              <a:spcBef>
                <a:spcPts val="0"/>
              </a:spcBef>
              <a:buNone/>
              <a:tabLst>
                <a:tab pos="457200" algn="l"/>
              </a:tabLst>
            </a:pPr>
            <a:endParaRPr lang="en-US" dirty="0">
              <a:latin typeface="Arial" panose="020B0604020202020204" pitchFamily="34" charset="0"/>
              <a:ea typeface="Times New Roman" panose="02020603050405020304" pitchFamily="18" charset="0"/>
              <a:cs typeface="Arial" panose="020B0604020202020204" pitchFamily="34" charset="0"/>
            </a:endParaRP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753376" cy="704850"/>
          </a:xfrm>
          <a:prstGeom prst="rect">
            <a:avLst/>
          </a:prstGeom>
          <a:solidFill>
            <a:schemeClr val="tx2"/>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Limitations of data collected from CBS</a:t>
            </a:r>
          </a:p>
        </p:txBody>
      </p:sp>
      <p:sp>
        <p:nvSpPr>
          <p:cNvPr id="5" name="TextBox 4">
            <a:extLst>
              <a:ext uri="{FF2B5EF4-FFF2-40B4-BE49-F238E27FC236}">
                <a16:creationId xmlns:a16="http://schemas.microsoft.com/office/drawing/2014/main" id="{B07D549E-9119-9EB6-F507-6AB91C2AC84D}"/>
              </a:ext>
            </a:extLst>
          </p:cNvPr>
          <p:cNvSpPr txBox="1"/>
          <p:nvPr/>
        </p:nvSpPr>
        <p:spPr>
          <a:xfrm>
            <a:off x="838198" y="2300898"/>
            <a:ext cx="10204940" cy="4108817"/>
          </a:xfrm>
          <a:prstGeom prst="rect">
            <a:avLst/>
          </a:prstGeom>
          <a:noFill/>
        </p:spPr>
        <p:txBody>
          <a:bodyPr wrap="square">
            <a:spAutoFit/>
          </a:bodyPr>
          <a:lstStyle/>
          <a:p>
            <a:pPr marL="342900" indent="-342900">
              <a:spcBef>
                <a:spcPts val="0"/>
              </a:spcBef>
              <a:buFont typeface="Arial" panose="020B0604020202020204" pitchFamily="34" charset="0"/>
              <a:buChar char="•"/>
              <a:tabLst>
                <a:tab pos="457200" algn="l"/>
              </a:tabLst>
            </a:pPr>
            <a:r>
              <a:rPr lang="en-US" sz="2300" dirty="0">
                <a:effectLst/>
                <a:latin typeface="Arial" panose="020B0604020202020204" pitchFamily="34" charset="0"/>
                <a:ea typeface="Times New Roman" panose="02020603050405020304" pitchFamily="18" charset="0"/>
                <a:cs typeface="Arial" panose="020B0604020202020204" pitchFamily="34" charset="0"/>
              </a:rPr>
              <a:t>Under-reporting of the number of abortions due to stigma</a:t>
            </a:r>
          </a:p>
          <a:p>
            <a:pPr>
              <a:spcBef>
                <a:spcPts val="0"/>
              </a:spcBef>
              <a:tabLst>
                <a:tab pos="457200" algn="l"/>
              </a:tabLst>
            </a:pPr>
            <a:endParaRPr lang="en-US" dirty="0">
              <a:latin typeface="Arial" panose="020B0604020202020204" pitchFamily="34" charset="0"/>
              <a:ea typeface="Times New Roman" panose="02020603050405020304" pitchFamily="18" charset="0"/>
              <a:cs typeface="Arial" panose="020B0604020202020204" pitchFamily="34" charset="0"/>
            </a:endParaRPr>
          </a:p>
          <a:p>
            <a:pPr marL="342900" indent="-342900">
              <a:spcBef>
                <a:spcPts val="0"/>
              </a:spcBef>
              <a:buFont typeface="Arial" panose="020B0604020202020204" pitchFamily="34" charset="0"/>
              <a:buChar char="•"/>
              <a:tabLst>
                <a:tab pos="457200" algn="l"/>
              </a:tabLst>
            </a:pPr>
            <a:r>
              <a:rPr lang="en-US" sz="2300" dirty="0">
                <a:effectLst/>
                <a:latin typeface="Arial" panose="020B0604020202020204" pitchFamily="34" charset="0"/>
                <a:ea typeface="Times New Roman" panose="02020603050405020304" pitchFamily="18" charset="0"/>
                <a:cs typeface="Arial" panose="020B0604020202020204" pitchFamily="34" charset="0"/>
              </a:rPr>
              <a:t>Data on characteristics may be distorted due to differential under-reporting by sub-group</a:t>
            </a:r>
          </a:p>
          <a:p>
            <a:pPr>
              <a:spcBef>
                <a:spcPts val="0"/>
              </a:spcBef>
              <a:tabLst>
                <a:tab pos="457200" algn="l"/>
              </a:tabLst>
            </a:pPr>
            <a:endParaRPr lang="en-US" dirty="0">
              <a:latin typeface="Arial" panose="020B0604020202020204" pitchFamily="34" charset="0"/>
              <a:ea typeface="Times New Roman" panose="02020603050405020304" pitchFamily="18" charset="0"/>
              <a:cs typeface="Arial" panose="020B0604020202020204" pitchFamily="34" charset="0"/>
            </a:endParaRPr>
          </a:p>
          <a:p>
            <a:pPr marL="342900" indent="-342900">
              <a:spcBef>
                <a:spcPts val="0"/>
              </a:spcBef>
              <a:buFont typeface="Arial" panose="020B0604020202020204" pitchFamily="34" charset="0"/>
              <a:buChar char="•"/>
              <a:tabLst>
                <a:tab pos="457200" algn="l"/>
              </a:tabLst>
            </a:pPr>
            <a:r>
              <a:rPr lang="en-US" sz="2300" dirty="0">
                <a:effectLst/>
                <a:latin typeface="Arial" panose="020B0604020202020204" pitchFamily="34" charset="0"/>
                <a:ea typeface="Times New Roman" panose="02020603050405020304" pitchFamily="18" charset="0"/>
                <a:cs typeface="Arial" panose="020B0604020202020204" pitchFamily="34" charset="0"/>
              </a:rPr>
              <a:t>Information on the provider and method of abortion is often misreported or less reliable</a:t>
            </a:r>
          </a:p>
          <a:p>
            <a:pPr marL="342900" indent="-342900">
              <a:spcBef>
                <a:spcPts val="0"/>
              </a:spcBef>
              <a:buFont typeface="Arial" panose="020B0604020202020204" pitchFamily="34" charset="0"/>
              <a:buChar char="•"/>
              <a:tabLst>
                <a:tab pos="457200" algn="l"/>
              </a:tabLst>
            </a:pP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342900" indent="-342900">
              <a:spcBef>
                <a:spcPts val="0"/>
              </a:spcBef>
              <a:buFont typeface="Arial" panose="020B0604020202020204" pitchFamily="34" charset="0"/>
              <a:buChar char="•"/>
              <a:tabLst>
                <a:tab pos="457200" algn="l"/>
              </a:tabLst>
            </a:pPr>
            <a:r>
              <a:rPr lang="en-US" sz="2300" dirty="0">
                <a:effectLst/>
                <a:latin typeface="Arial" panose="020B0604020202020204" pitchFamily="34" charset="0"/>
                <a:ea typeface="Times New Roman" panose="02020603050405020304" pitchFamily="18" charset="0"/>
                <a:cs typeface="Arial" panose="020B0604020202020204" pitchFamily="34" charset="0"/>
              </a:rPr>
              <a:t>Information on morbidity and treatment may be poorly reported</a:t>
            </a:r>
          </a:p>
          <a:p>
            <a:pPr>
              <a:spcBef>
                <a:spcPts val="0"/>
              </a:spcBef>
              <a:tabLst>
                <a:tab pos="457200" algn="l"/>
              </a:tabLst>
            </a:pP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342900" indent="-342900">
              <a:spcBef>
                <a:spcPts val="0"/>
              </a:spcBef>
              <a:buFont typeface="Arial" panose="020B0604020202020204" pitchFamily="34" charset="0"/>
              <a:buChar char="•"/>
              <a:tabLst>
                <a:tab pos="457200" algn="l"/>
              </a:tabLst>
            </a:pPr>
            <a:r>
              <a:rPr lang="en-US" sz="2300" dirty="0">
                <a:effectLst/>
                <a:latin typeface="Arial" panose="020B0604020202020204" pitchFamily="34" charset="0"/>
                <a:ea typeface="Times New Roman" panose="02020603050405020304" pitchFamily="18" charset="0"/>
                <a:cs typeface="Arial" panose="020B0604020202020204" pitchFamily="34" charset="0"/>
              </a:rPr>
              <a:t>If respondents are reporting on their confidantes’ abortions, they may not have complete knowledge and be unable to report accurately</a:t>
            </a:r>
          </a:p>
        </p:txBody>
      </p:sp>
    </p:spTree>
    <p:extLst>
      <p:ext uri="{BB962C8B-B14F-4D97-AF65-F5344CB8AC3E}">
        <p14:creationId xmlns:p14="http://schemas.microsoft.com/office/powerpoint/2010/main" val="381262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A6A004-1F1C-4DCF-883E-E89DC45CD882}"/>
              </a:ext>
            </a:extLst>
          </p:cNvPr>
          <p:cNvSpPr>
            <a:spLocks noGrp="1"/>
          </p:cNvSpPr>
          <p:nvPr>
            <p:ph idx="1"/>
          </p:nvPr>
        </p:nvSpPr>
        <p:spPr>
          <a:xfrm>
            <a:off x="838200" y="2257425"/>
            <a:ext cx="10515600" cy="3919538"/>
          </a:xfrm>
        </p:spPr>
        <p:txBody>
          <a:bodyPr/>
          <a:lstStyle/>
          <a:p>
            <a:pPr marL="0" indent="0">
              <a:buNone/>
            </a:pPr>
            <a:r>
              <a:rPr lang="en-US" altLang="en-US" sz="2800" b="1" dirty="0">
                <a:solidFill>
                  <a:srgbClr val="0070C0"/>
                </a:solidFill>
                <a:latin typeface="Garamond" panose="02020404030301010803" pitchFamily="18" charset="0"/>
              </a:rPr>
              <a:t>Learning Objectives are to:</a:t>
            </a:r>
          </a:p>
          <a:p>
            <a:pPr marL="0" indent="0">
              <a:buNone/>
            </a:pPr>
            <a:endParaRPr lang="en-US" altLang="en-US" sz="2800" b="1" dirty="0">
              <a:solidFill>
                <a:srgbClr val="0070C0"/>
              </a:solidFill>
              <a:latin typeface="Garamond" panose="02020404030301010803"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Tahoma" panose="020B0604030504040204" pitchFamily="34" charset="0"/>
                <a:ea typeface="Calibri" panose="020F0502020204030204" pitchFamily="34" charset="0"/>
                <a:cs typeface="Times New Roman" panose="02020603050405020304" pitchFamily="18" charset="0"/>
              </a:rPr>
              <a:t>Familiarize participants with mainstream concepts in abortion research</a:t>
            </a:r>
          </a:p>
          <a:p>
            <a:pPr marL="342900" marR="0" lvl="0" indent="-342900">
              <a:lnSpc>
                <a:spcPct val="107000"/>
              </a:lnSpc>
              <a:spcBef>
                <a:spcPts val="0"/>
              </a:spcBef>
              <a:spcAft>
                <a:spcPts val="0"/>
              </a:spcAft>
              <a:buFont typeface="Symbol" panose="05050102010706020507" pitchFamily="18" charset="2"/>
              <a:buChar char=""/>
            </a:pPr>
            <a:r>
              <a:rPr lang="en-US" sz="2400" dirty="0">
                <a:latin typeface="Tahoma" panose="020B0604030504040204" pitchFamily="34" charset="0"/>
                <a:ea typeface="Calibri" panose="020F0502020204030204" pitchFamily="34" charset="0"/>
                <a:cs typeface="Times New Roman" panose="02020603050405020304" pitchFamily="18" charset="0"/>
              </a:rPr>
              <a:t>Introduce participants to key abortion measures and their computation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dirty="0">
                <a:effectLst/>
                <a:latin typeface="Tahoma" panose="020B0604030504040204" pitchFamily="34" charset="0"/>
                <a:ea typeface="Calibri" panose="020F0502020204030204" pitchFamily="34" charset="0"/>
                <a:cs typeface="Times New Roman" panose="02020603050405020304" pitchFamily="18" charset="0"/>
              </a:rPr>
              <a:t>•  Describe the major data collection approaches in abortion research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Tahoma" panose="020B0604030504040204" pitchFamily="34" charset="0"/>
                <a:ea typeface="Calibri" panose="020F0502020204030204" pitchFamily="34" charset="0"/>
                <a:cs typeface="Times New Roman" panose="02020603050405020304" pitchFamily="18" charset="0"/>
              </a:rPr>
              <a:t>Associate data collection approaches with relevant research objectives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Tahoma" panose="020B0604030504040204" pitchFamily="34" charset="0"/>
                <a:ea typeface="Calibri" panose="020F0502020204030204" pitchFamily="34" charset="0"/>
                <a:cs typeface="Times New Roman" panose="02020603050405020304" pitchFamily="18" charset="0"/>
              </a:rPr>
              <a:t>Determine the abortion measures are best produced by different data collection approaches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Tahoma" panose="020B0604030504040204" pitchFamily="34" charset="0"/>
                <a:ea typeface="Calibri" panose="020F0502020204030204" pitchFamily="34" charset="0"/>
                <a:cs typeface="Times New Roman" panose="02020603050405020304" pitchFamily="18" charset="0"/>
              </a:rPr>
              <a:t>Explain the shortcomings of each data collection approach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sz="2800" b="1" dirty="0">
              <a:solidFill>
                <a:srgbClr val="0070C0"/>
              </a:solidFill>
              <a:latin typeface="Garamond" panose="02020404030301010803" pitchFamily="18" charset="0"/>
            </a:endParaRPr>
          </a:p>
          <a:p>
            <a:endParaRPr lang="en-NG" dirty="0"/>
          </a:p>
        </p:txBody>
      </p:sp>
      <p:sp>
        <p:nvSpPr>
          <p:cNvPr id="4" name="Title 1">
            <a:extLst>
              <a:ext uri="{FF2B5EF4-FFF2-40B4-BE49-F238E27FC236}">
                <a16:creationId xmlns:a16="http://schemas.microsoft.com/office/drawing/2014/main" id="{3839F4D7-A001-4039-A96B-FABEB122E9DD}"/>
              </a:ext>
            </a:extLst>
          </p:cNvPr>
          <p:cNvSpPr txBox="1">
            <a:spLocks/>
          </p:cNvSpPr>
          <p:nvPr/>
        </p:nvSpPr>
        <p:spPr>
          <a:xfrm>
            <a:off x="838200" y="1552575"/>
            <a:ext cx="3011487"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dirty="0">
                <a:solidFill>
                  <a:srgbClr val="FFC000"/>
                </a:solidFill>
                <a:latin typeface="Garamond" panose="02020404030301010803" pitchFamily="18" charset="0"/>
              </a:rPr>
              <a:t>Learning Objectives</a:t>
            </a:r>
          </a:p>
        </p:txBody>
      </p:sp>
    </p:spTree>
    <p:extLst>
      <p:ext uri="{BB962C8B-B14F-4D97-AF65-F5344CB8AC3E}">
        <p14:creationId xmlns:p14="http://schemas.microsoft.com/office/powerpoint/2010/main" val="10376719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CC0F3-E5B7-4EDB-8FA2-0135EAF2A15B}"/>
              </a:ext>
            </a:extLst>
          </p:cNvPr>
          <p:cNvSpPr>
            <a:spLocks noGrp="1"/>
          </p:cNvSpPr>
          <p:nvPr>
            <p:ph type="title"/>
          </p:nvPr>
        </p:nvSpPr>
        <p:spPr>
          <a:xfrm>
            <a:off x="4850296" y="3246783"/>
            <a:ext cx="4361044" cy="685800"/>
          </a:xfrm>
        </p:spPr>
        <p:txBody>
          <a:bodyPr/>
          <a:lstStyle/>
          <a:p>
            <a:r>
              <a:rPr lang="en-US" dirty="0"/>
              <a:t>Questions?</a:t>
            </a:r>
          </a:p>
        </p:txBody>
      </p:sp>
    </p:spTree>
    <p:extLst>
      <p:ext uri="{BB962C8B-B14F-4D97-AF65-F5344CB8AC3E}">
        <p14:creationId xmlns:p14="http://schemas.microsoft.com/office/powerpoint/2010/main" val="13167101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fontScale="92500" lnSpcReduction="10000"/>
          </a:bodyPr>
          <a:lstStyle/>
          <a:p>
            <a:r>
              <a:rPr lang="en-US" dirty="0"/>
              <a:t>A health surveillance system is a “systematic ongoing collection, collation, and analysis of data and the timely dissemination of information to those who need to know so that action can be taken”</a:t>
            </a:r>
          </a:p>
          <a:p>
            <a:r>
              <a:rPr lang="en-US" dirty="0"/>
              <a:t>An abortion surveillance system can be a national or sub-national database system through which abortion data are collected, analyzed and disseminated regularly to inform services and policy </a:t>
            </a:r>
          </a:p>
          <a:p>
            <a:r>
              <a:rPr lang="en-US" dirty="0"/>
              <a:t>Surveillance may focus on collating health facilities’ reporting of their abortion services or obtaining abortion information from the community  </a:t>
            </a:r>
          </a:p>
          <a:p>
            <a:r>
              <a:rPr lang="en-US" dirty="0"/>
              <a:t>The reporting may be voluntary or required</a:t>
            </a: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Health Surveillance System (HSS)</a:t>
            </a:r>
          </a:p>
        </p:txBody>
      </p:sp>
    </p:spTree>
    <p:extLst>
      <p:ext uri="{BB962C8B-B14F-4D97-AF65-F5344CB8AC3E}">
        <p14:creationId xmlns:p14="http://schemas.microsoft.com/office/powerpoint/2010/main" val="41201735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a:bodyPr>
          <a:lstStyle/>
          <a:p>
            <a:r>
              <a:rPr lang="en-US" dirty="0"/>
              <a:t>Establish objectives of the health surveillance system</a:t>
            </a:r>
          </a:p>
          <a:p>
            <a:r>
              <a:rPr lang="en-US" dirty="0"/>
              <a:t>Develop measurement standards and case definitions</a:t>
            </a:r>
          </a:p>
          <a:p>
            <a:r>
              <a:rPr lang="en-US" dirty="0"/>
              <a:t>Determine data collection mechanism and data-collection instruments </a:t>
            </a:r>
          </a:p>
          <a:p>
            <a:r>
              <a:rPr lang="en-US" dirty="0"/>
              <a:t>Field-test data collection methods  </a:t>
            </a:r>
          </a:p>
          <a:p>
            <a:r>
              <a:rPr lang="en-US" dirty="0"/>
              <a:t>Develop and test data analytic approaches</a:t>
            </a:r>
          </a:p>
          <a:p>
            <a:r>
              <a:rPr lang="en-US" dirty="0"/>
              <a:t>Develop dissemination mechanism for the findings</a:t>
            </a:r>
          </a:p>
          <a:p>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Issues involved in setting up a HSS</a:t>
            </a:r>
          </a:p>
        </p:txBody>
      </p:sp>
    </p:spTree>
    <p:extLst>
      <p:ext uri="{BB962C8B-B14F-4D97-AF65-F5344CB8AC3E}">
        <p14:creationId xmlns:p14="http://schemas.microsoft.com/office/powerpoint/2010/main" val="7552762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fontScale="85000" lnSpcReduction="20000"/>
          </a:bodyPr>
          <a:lstStyle/>
          <a:p>
            <a:pPr marL="342900" indent="-342900">
              <a:spcBef>
                <a:spcPts val="0"/>
              </a:spcBef>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Calibri" panose="020F0502020204030204" pitchFamily="34" charset="0"/>
                <a:cs typeface="Arial" panose="020B0604020202020204" pitchFamily="34" charset="0"/>
              </a:rPr>
              <a:t>Characteristics of women obtaining induced abortions and/or  treated for abortion complications </a:t>
            </a:r>
          </a:p>
          <a:p>
            <a:pPr marL="342900" indent="-342900">
              <a:spcBef>
                <a:spcPts val="0"/>
              </a:spcBef>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Calibri" panose="020F0502020204030204" pitchFamily="34" charset="0"/>
                <a:cs typeface="Arial" panose="020B0604020202020204" pitchFamily="34" charset="0"/>
              </a:rPr>
              <a:t>Gestation of pregnancy in completed weeks at the time of abortion </a:t>
            </a:r>
          </a:p>
          <a:p>
            <a:pPr marL="342900" indent="-342900">
              <a:spcBef>
                <a:spcPts val="0"/>
              </a:spcBef>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Calibri" panose="020F0502020204030204" pitchFamily="34" charset="0"/>
                <a:cs typeface="Arial" panose="020B0604020202020204" pitchFamily="34" charset="0"/>
              </a:rPr>
              <a:t>Number of previous live births and number of previous induced abortions </a:t>
            </a:r>
          </a:p>
          <a:p>
            <a:pPr marL="342900" indent="-342900">
              <a:spcBef>
                <a:spcPts val="0"/>
              </a:spcBef>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Calibri" panose="020F0502020204030204" pitchFamily="34" charset="0"/>
                <a:cs typeface="Arial" panose="020B0604020202020204" pitchFamily="34" charset="0"/>
              </a:rPr>
              <a:t>Method of pregnancy termination </a:t>
            </a:r>
          </a:p>
          <a:p>
            <a:pPr marL="342900" indent="-342900">
              <a:spcBef>
                <a:spcPts val="0"/>
              </a:spcBef>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Calibri" panose="020F0502020204030204" pitchFamily="34" charset="0"/>
                <a:cs typeface="Arial" panose="020B0604020202020204" pitchFamily="34" charset="0"/>
              </a:rPr>
              <a:t>Type of complications and method of treatment for women reporting complications</a:t>
            </a:r>
          </a:p>
          <a:p>
            <a:pPr marL="342900" indent="-342900">
              <a:spcBef>
                <a:spcPts val="0"/>
              </a:spcBef>
              <a:spcAft>
                <a:spcPts val="800"/>
              </a:spcAft>
              <a:buSzPts val="1000"/>
              <a:buFont typeface="Symbol" panose="05050102010706020507" pitchFamily="18" charset="2"/>
              <a:buChar char=""/>
              <a:tabLst>
                <a:tab pos="457200" algn="l"/>
              </a:tabLst>
            </a:pPr>
            <a:r>
              <a:rPr lang="en-US" dirty="0">
                <a:effectLst/>
                <a:latin typeface="Arial" panose="020B0604020202020204" pitchFamily="34" charset="0"/>
                <a:ea typeface="Calibri" panose="020F0502020204030204" pitchFamily="34" charset="0"/>
                <a:cs typeface="Arial" panose="020B0604020202020204" pitchFamily="34" charset="0"/>
              </a:rPr>
              <a:t>Cost of providing/obtaining induced abortion and/or </a:t>
            </a:r>
            <a:r>
              <a:rPr lang="en-US" dirty="0">
                <a:latin typeface="Arial" panose="020B0604020202020204" pitchFamily="34" charset="0"/>
                <a:ea typeface="Calibri" panose="020F0502020204030204" pitchFamily="34" charset="0"/>
                <a:cs typeface="Arial" panose="020B0604020202020204" pitchFamily="34" charset="0"/>
              </a:rPr>
              <a:t>obtaining/ treatment for abortion complications</a:t>
            </a:r>
          </a:p>
          <a:p>
            <a:pPr marL="857250" lvl="1" indent="-342900">
              <a:spcBef>
                <a:spcPts val="0"/>
              </a:spcBef>
              <a:spcAft>
                <a:spcPts val="800"/>
              </a:spcAft>
              <a:buSzPts val="1000"/>
              <a:buFontTx/>
              <a:buChar char="-"/>
              <a:tabLst>
                <a:tab pos="457200" algn="l"/>
              </a:tabLst>
            </a:pPr>
            <a:r>
              <a:rPr lang="en-US" b="0" i="0" dirty="0">
                <a:effectLst/>
                <a:latin typeface="Arial" panose="020B0604020202020204" pitchFamily="34" charset="0"/>
                <a:cs typeface="Arial" panose="020B0604020202020204" pitchFamily="34" charset="0"/>
              </a:rPr>
              <a:t>In all cases, aggregate numbers by sub-group or individual-level records may be obtained  </a:t>
            </a:r>
          </a:p>
          <a:p>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Types of data collected in HSS</a:t>
            </a:r>
          </a:p>
        </p:txBody>
      </p:sp>
    </p:spTree>
    <p:extLst>
      <p:ext uri="{BB962C8B-B14F-4D97-AF65-F5344CB8AC3E}">
        <p14:creationId xmlns:p14="http://schemas.microsoft.com/office/powerpoint/2010/main" val="20987979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a:bodyPr>
          <a:lstStyle/>
          <a:p>
            <a:r>
              <a:rPr lang="en-US" dirty="0"/>
              <a:t>Reporting of indicators requested may be incomplete due to incomplete compliance or poor documentation</a:t>
            </a:r>
          </a:p>
          <a:p>
            <a:r>
              <a:rPr lang="en-US" dirty="0"/>
              <a:t>Data may be biased towards information from public facilities or at the community level in favor of women with a higher level of autonomy </a:t>
            </a:r>
          </a:p>
          <a:p>
            <a:r>
              <a:rPr lang="en-US" dirty="0"/>
              <a:t>Deliberate or inadvertent misclassification of information may occur thereby misrepresenting evidence by sub-group </a:t>
            </a:r>
          </a:p>
          <a:p>
            <a:pPr lvl="1"/>
            <a:r>
              <a:rPr lang="en-US" dirty="0"/>
              <a:t>e.g. age may be misplaced to comply with the law</a:t>
            </a:r>
          </a:p>
          <a:p>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Limitations of data from HSS</a:t>
            </a:r>
          </a:p>
        </p:txBody>
      </p:sp>
    </p:spTree>
    <p:extLst>
      <p:ext uri="{BB962C8B-B14F-4D97-AF65-F5344CB8AC3E}">
        <p14:creationId xmlns:p14="http://schemas.microsoft.com/office/powerpoint/2010/main" val="16696396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CC0F3-E5B7-4EDB-8FA2-0135EAF2A15B}"/>
              </a:ext>
            </a:extLst>
          </p:cNvPr>
          <p:cNvSpPr>
            <a:spLocks noGrp="1"/>
          </p:cNvSpPr>
          <p:nvPr>
            <p:ph type="title"/>
          </p:nvPr>
        </p:nvSpPr>
        <p:spPr>
          <a:xfrm>
            <a:off x="4744278" y="3448878"/>
            <a:ext cx="4467062" cy="685800"/>
          </a:xfrm>
        </p:spPr>
        <p:txBody>
          <a:bodyPr/>
          <a:lstStyle/>
          <a:p>
            <a:r>
              <a:rPr lang="en-US" dirty="0"/>
              <a:t>Questions?</a:t>
            </a:r>
          </a:p>
        </p:txBody>
      </p:sp>
    </p:spTree>
    <p:extLst>
      <p:ext uri="{BB962C8B-B14F-4D97-AF65-F5344CB8AC3E}">
        <p14:creationId xmlns:p14="http://schemas.microsoft.com/office/powerpoint/2010/main" val="11533858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fontScale="85000" lnSpcReduction="10000"/>
          </a:bodyPr>
          <a:lstStyle/>
          <a:p>
            <a:pPr marL="609600" indent="-609600"/>
            <a:r>
              <a:rPr lang="en-US" altLang="zh-TW" dirty="0">
                <a:latin typeface="Arial" panose="020B0604020202020204" pitchFamily="34" charset="0"/>
                <a:ea typeface="新細明體" pitchFamily="18" charset="-120"/>
                <a:cs typeface="Arial" panose="020B0604020202020204" pitchFamily="34" charset="0"/>
              </a:rPr>
              <a:t>A Health Professional Survey is a survey of knowledgeable key informants about the abortion situation in a given community</a:t>
            </a:r>
          </a:p>
          <a:p>
            <a:pPr marL="609600" indent="-609600"/>
            <a:r>
              <a:rPr lang="en-US" altLang="zh-TW" dirty="0">
                <a:latin typeface="Arial" panose="020B0604020202020204" pitchFamily="34" charset="0"/>
                <a:ea typeface="新細明體" pitchFamily="18" charset="-120"/>
                <a:cs typeface="Arial" panose="020B0604020202020204" pitchFamily="34" charset="0"/>
              </a:rPr>
              <a:t>Because of the clandestine nature of abortion in societies with restrictive abortion laws, this survey is used to obtain opinions/knowledge about abortion seeking behavior and provision</a:t>
            </a:r>
          </a:p>
          <a:p>
            <a:pPr marL="609600" indent="-609600"/>
            <a:r>
              <a:rPr lang="en-US" altLang="zh-TW" dirty="0">
                <a:latin typeface="Arial" panose="020B0604020202020204" pitchFamily="34" charset="0"/>
                <a:ea typeface="新細明體" pitchFamily="18" charset="-120"/>
                <a:cs typeface="Arial" panose="020B0604020202020204" pitchFamily="34" charset="0"/>
              </a:rPr>
              <a:t>The sample is typically chosen purposively among people known to be familiar with abortion in their community </a:t>
            </a:r>
          </a:p>
          <a:p>
            <a:pPr marL="609600" indent="-609600"/>
            <a:r>
              <a:rPr lang="en-US" altLang="zh-TW" dirty="0">
                <a:latin typeface="Arial" panose="020B0604020202020204" pitchFamily="34" charset="0"/>
                <a:ea typeface="新細明體" pitchFamily="18" charset="-120"/>
                <a:cs typeface="Arial" panose="020B0604020202020204" pitchFamily="34" charset="0"/>
              </a:rPr>
              <a:t>The survey may be national or sub-national </a:t>
            </a:r>
          </a:p>
          <a:p>
            <a:pPr marL="609600" indent="-609600"/>
            <a:r>
              <a:rPr lang="en-US" altLang="zh-TW" dirty="0">
                <a:latin typeface="Arial" panose="020B0604020202020204" pitchFamily="34" charset="0"/>
                <a:ea typeface="新細明體" pitchFamily="18" charset="-120"/>
                <a:cs typeface="Arial" panose="020B0604020202020204" pitchFamily="34" charset="0"/>
              </a:rPr>
              <a:t>Data is usually collected using a structured questionnaire administered by trained interviewers </a:t>
            </a:r>
          </a:p>
          <a:p>
            <a:pPr marL="0"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Health Professional Survey (HPS)</a:t>
            </a:r>
          </a:p>
        </p:txBody>
      </p:sp>
    </p:spTree>
    <p:extLst>
      <p:ext uri="{BB962C8B-B14F-4D97-AF65-F5344CB8AC3E}">
        <p14:creationId xmlns:p14="http://schemas.microsoft.com/office/powerpoint/2010/main" val="42765484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fontScale="92500"/>
          </a:bodyPr>
          <a:lstStyle/>
          <a:p>
            <a:pPr marL="1047750" lvl="1" indent="-609600">
              <a:buFont typeface="Arial" charset="0"/>
              <a:buChar char="•"/>
            </a:pPr>
            <a:r>
              <a:rPr lang="en-US" altLang="zh-TW" dirty="0">
                <a:latin typeface="Arial" panose="020B0604020202020204" pitchFamily="34" charset="0"/>
                <a:ea typeface="PMingLiU" pitchFamily="18" charset="-120"/>
                <a:cs typeface="Arial" panose="020B0604020202020204" pitchFamily="34" charset="0"/>
              </a:rPr>
              <a:t>Depending on the size of the community, HPS sample may range from 50 to 200 experts selected purposively from across the area of interest:</a:t>
            </a:r>
          </a:p>
          <a:p>
            <a:pPr lvl="3">
              <a:lnSpc>
                <a:spcPct val="100000"/>
              </a:lnSpc>
              <a:spcBef>
                <a:spcPts val="600"/>
              </a:spcBef>
            </a:pPr>
            <a:r>
              <a:rPr lang="en-US" sz="2000" dirty="0">
                <a:latin typeface="Arial" panose="020B0604020202020204" pitchFamily="34" charset="0"/>
                <a:cs typeface="Arial" panose="020B0604020202020204" pitchFamily="34" charset="0"/>
              </a:rPr>
              <a:t>Health providers: OB/GYNs, medical officers, nurse/midwife</a:t>
            </a:r>
          </a:p>
          <a:p>
            <a:pPr lvl="3">
              <a:lnSpc>
                <a:spcPct val="100000"/>
              </a:lnSpc>
              <a:spcBef>
                <a:spcPts val="600"/>
              </a:spcBef>
            </a:pPr>
            <a:r>
              <a:rPr lang="en-US" sz="2000" dirty="0">
                <a:latin typeface="Arial" panose="020B0604020202020204" pitchFamily="34" charset="0"/>
                <a:cs typeface="Arial" panose="020B0604020202020204" pitchFamily="34" charset="0"/>
              </a:rPr>
              <a:t>Researchers, teachers</a:t>
            </a:r>
          </a:p>
          <a:p>
            <a:pPr lvl="3">
              <a:lnSpc>
                <a:spcPct val="100000"/>
              </a:lnSpc>
              <a:spcBef>
                <a:spcPts val="600"/>
              </a:spcBef>
            </a:pPr>
            <a:r>
              <a:rPr lang="en-US" sz="2000" dirty="0">
                <a:latin typeface="Arial" panose="020B0604020202020204" pitchFamily="34" charset="0"/>
                <a:cs typeface="Arial" panose="020B0604020202020204" pitchFamily="34" charset="0"/>
              </a:rPr>
              <a:t>Policy makers, program planners</a:t>
            </a:r>
          </a:p>
          <a:p>
            <a:pPr lvl="3">
              <a:lnSpc>
                <a:spcPct val="100000"/>
              </a:lnSpc>
              <a:spcBef>
                <a:spcPts val="600"/>
              </a:spcBef>
            </a:pPr>
            <a:r>
              <a:rPr lang="en-US" sz="2000" dirty="0">
                <a:latin typeface="Arial" panose="020B0604020202020204" pitchFamily="34" charset="0"/>
                <a:cs typeface="Arial" panose="020B0604020202020204" pitchFamily="34" charset="0"/>
              </a:rPr>
              <a:t>Reproductive health NGO workers </a:t>
            </a:r>
          </a:p>
          <a:p>
            <a:pPr lvl="3">
              <a:lnSpc>
                <a:spcPct val="100000"/>
              </a:lnSpc>
              <a:spcBef>
                <a:spcPts val="600"/>
              </a:spcBef>
            </a:pPr>
            <a:r>
              <a:rPr lang="en-US" sz="2000" dirty="0">
                <a:latin typeface="Arial" panose="020B0604020202020204" pitchFamily="34" charset="0"/>
                <a:cs typeface="Arial" panose="020B0604020202020204" pitchFamily="34" charset="0"/>
              </a:rPr>
              <a:t>Community leaders, welfare officers</a:t>
            </a:r>
          </a:p>
          <a:p>
            <a:pPr lvl="3">
              <a:lnSpc>
                <a:spcPct val="100000"/>
              </a:lnSpc>
              <a:spcBef>
                <a:spcPts val="600"/>
              </a:spcBef>
            </a:pPr>
            <a:r>
              <a:rPr lang="en-US" sz="2000" dirty="0">
                <a:latin typeface="Arial" panose="020B0604020202020204" pitchFamily="34" charset="0"/>
                <a:cs typeface="Arial" panose="020B0604020202020204" pitchFamily="34" charset="0"/>
              </a:rPr>
              <a:t>Activists, lawyers, media practitioners</a:t>
            </a:r>
            <a:r>
              <a:rPr lang="en-US" sz="2000" dirty="0">
                <a:solidFill>
                  <a:srgbClr val="C00000"/>
                </a:solidFill>
                <a:latin typeface="Arial" panose="020B0604020202020204" pitchFamily="34" charset="0"/>
                <a:cs typeface="Arial" panose="020B0604020202020204" pitchFamily="34" charset="0"/>
              </a:rPr>
              <a:t>	</a:t>
            </a:r>
          </a:p>
          <a:p>
            <a:pPr marL="1047750" lvl="1" indent="-609600">
              <a:buFont typeface="Arial" charset="0"/>
              <a:buChar char="•"/>
            </a:pPr>
            <a:r>
              <a:rPr lang="en-US" dirty="0">
                <a:latin typeface="Arial" panose="020B0604020202020204" pitchFamily="34" charset="0"/>
                <a:cs typeface="Arial" panose="020B0604020202020204" pitchFamily="34" charset="0"/>
              </a:rPr>
              <a:t>Data are collected via in-person interviews with the key informants by 2-4 experienced interviewers and preferably fairly senior people. </a:t>
            </a:r>
          </a:p>
          <a:p>
            <a:pPr marL="0"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Sample and data collection in HPS</a:t>
            </a:r>
          </a:p>
        </p:txBody>
      </p:sp>
    </p:spTree>
    <p:extLst>
      <p:ext uri="{BB962C8B-B14F-4D97-AF65-F5344CB8AC3E}">
        <p14:creationId xmlns:p14="http://schemas.microsoft.com/office/powerpoint/2010/main" val="38156862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fontScale="85000" lnSpcReduction="20000"/>
          </a:bodyPr>
          <a:lstStyle/>
          <a:p>
            <a:pPr>
              <a:spcBef>
                <a:spcPts val="0"/>
              </a:spcBef>
            </a:pPr>
            <a:r>
              <a:rPr lang="en-US" b="1" dirty="0">
                <a:latin typeface="Arial" panose="020B0604020202020204" pitchFamily="34" charset="0"/>
                <a:cs typeface="Arial" panose="020B0604020202020204" pitchFamily="34" charset="0"/>
              </a:rPr>
              <a:t>Background information of respondent</a:t>
            </a:r>
          </a:p>
          <a:p>
            <a:pPr lvl="1">
              <a:spcBef>
                <a:spcPts val="0"/>
              </a:spcBef>
            </a:pPr>
            <a:r>
              <a:rPr lang="en-US" dirty="0">
                <a:latin typeface="Arial" panose="020B0604020202020204" pitchFamily="34" charset="0"/>
                <a:cs typeface="Arial" panose="020B0604020202020204" pitchFamily="34" charset="0"/>
              </a:rPr>
              <a:t>Age, Gender, Profession, Year of experience in the field, Experience working in rural areas</a:t>
            </a:r>
          </a:p>
          <a:p>
            <a:pPr marL="457200" lvl="1" indent="0">
              <a:spcBef>
                <a:spcPts val="0"/>
              </a:spcBef>
              <a:buNone/>
            </a:pPr>
            <a:endParaRPr lang="en-US" dirty="0">
              <a:latin typeface="Arial" panose="020B0604020202020204" pitchFamily="34" charset="0"/>
              <a:cs typeface="Arial" panose="020B0604020202020204" pitchFamily="34" charset="0"/>
            </a:endParaRPr>
          </a:p>
          <a:p>
            <a:pPr>
              <a:spcBef>
                <a:spcPts val="0"/>
              </a:spcBef>
            </a:pPr>
            <a:r>
              <a:rPr lang="en-US" b="1" dirty="0">
                <a:latin typeface="Arial" panose="020B0604020202020204" pitchFamily="34" charset="0"/>
                <a:cs typeface="Arial" panose="020B0604020202020204" pitchFamily="34" charset="0"/>
              </a:rPr>
              <a:t>Condition under which women have abortion</a:t>
            </a:r>
          </a:p>
          <a:p>
            <a:pPr lvl="1">
              <a:spcBef>
                <a:spcPts val="0"/>
              </a:spcBef>
            </a:pPr>
            <a:r>
              <a:rPr lang="en-US" dirty="0">
                <a:latin typeface="Arial" panose="020B0604020202020204" pitchFamily="34" charset="0"/>
                <a:cs typeface="Arial" panose="020B0604020202020204" pitchFamily="34" charset="0"/>
              </a:rPr>
              <a:t>Methods used, type of providers and the proportion of all abortions they provide, cost of abortion and social and legal context of abortion </a:t>
            </a:r>
          </a:p>
          <a:p>
            <a:pPr marL="457200" lvl="1" indent="0">
              <a:spcBef>
                <a:spcPts val="0"/>
              </a:spcBef>
              <a:buNone/>
            </a:pPr>
            <a:endParaRPr lang="en-US" dirty="0">
              <a:latin typeface="Arial" panose="020B0604020202020204" pitchFamily="34" charset="0"/>
              <a:cs typeface="Arial" panose="020B0604020202020204" pitchFamily="34" charset="0"/>
            </a:endParaRPr>
          </a:p>
          <a:p>
            <a:pPr>
              <a:spcBef>
                <a:spcPts val="0"/>
              </a:spcBef>
            </a:pPr>
            <a:r>
              <a:rPr lang="en-US" b="1" dirty="0">
                <a:latin typeface="Arial" panose="020B0604020202020204" pitchFamily="34" charset="0"/>
                <a:cs typeface="Arial" panose="020B0604020202020204" pitchFamily="34" charset="0"/>
              </a:rPr>
              <a:t>Abortion complications</a:t>
            </a:r>
          </a:p>
          <a:p>
            <a:pPr lvl="1">
              <a:spcBef>
                <a:spcPts val="0"/>
              </a:spcBef>
            </a:pPr>
            <a:r>
              <a:rPr lang="en-US" dirty="0">
                <a:latin typeface="Arial" panose="020B0604020202020204" pitchFamily="34" charset="0"/>
                <a:cs typeface="Arial" panose="020B0604020202020204" pitchFamily="34" charset="0"/>
              </a:rPr>
              <a:t>Percent who will have complications serious enough to require treatment in a health facility among women who obtain abortion by type of providers and methods</a:t>
            </a:r>
          </a:p>
          <a:p>
            <a:pPr lvl="1">
              <a:spcBef>
                <a:spcPts val="0"/>
              </a:spcBef>
            </a:pPr>
            <a:endParaRPr lang="en-US" dirty="0">
              <a:latin typeface="Arial" panose="020B0604020202020204" pitchFamily="34" charset="0"/>
              <a:cs typeface="Arial" panose="020B0604020202020204" pitchFamily="34" charset="0"/>
            </a:endParaRPr>
          </a:p>
          <a:p>
            <a:pPr lvl="1">
              <a:spcBef>
                <a:spcPts val="0"/>
              </a:spcBef>
            </a:pPr>
            <a:r>
              <a:rPr lang="en-US" dirty="0">
                <a:latin typeface="Arial" panose="020B0604020202020204" pitchFamily="34" charset="0"/>
                <a:cs typeface="Arial" panose="020B0604020202020204" pitchFamily="34" charset="0"/>
              </a:rPr>
              <a:t>Percent who will obtain treatment among women who had complications from abortions obtained by type of providers </a:t>
            </a:r>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Types of data collected in HPS</a:t>
            </a:r>
          </a:p>
        </p:txBody>
      </p:sp>
    </p:spTree>
    <p:extLst>
      <p:ext uri="{BB962C8B-B14F-4D97-AF65-F5344CB8AC3E}">
        <p14:creationId xmlns:p14="http://schemas.microsoft.com/office/powerpoint/2010/main" val="3858417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a:bodyPr>
          <a:lstStyle/>
          <a:p>
            <a:r>
              <a:rPr lang="en-US" dirty="0"/>
              <a:t>Evidence should be taken as an approximation since they are opinions of knowledgeable informants</a:t>
            </a:r>
          </a:p>
          <a:p>
            <a:r>
              <a:rPr lang="en-US" dirty="0"/>
              <a:t>Less reliable relative to evidence from health facility survey or community based survey</a:t>
            </a:r>
          </a:p>
          <a:p>
            <a:r>
              <a:rPr lang="en-US" dirty="0"/>
              <a:t>Does not provide information on individual women’s experiences, rather gives aggregate accounts </a:t>
            </a:r>
          </a:p>
          <a:p>
            <a:r>
              <a:rPr lang="en-US" dirty="0"/>
              <a:t>May be less likely to generate reliable information about newer (safer) methods or recent initiatives</a:t>
            </a:r>
          </a:p>
          <a:p>
            <a:pPr marL="0" indent="0">
              <a:spcBef>
                <a:spcPts val="0"/>
              </a:spcBef>
              <a:buNone/>
            </a:pPr>
            <a:endParaRPr lang="en-US"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Limitations of data from HPS</a:t>
            </a:r>
          </a:p>
        </p:txBody>
      </p:sp>
    </p:spTree>
    <p:extLst>
      <p:ext uri="{BB962C8B-B14F-4D97-AF65-F5344CB8AC3E}">
        <p14:creationId xmlns:p14="http://schemas.microsoft.com/office/powerpoint/2010/main" val="2317948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039980-4F96-4632-AA25-5166E896616F}"/>
              </a:ext>
            </a:extLst>
          </p:cNvPr>
          <p:cNvSpPr>
            <a:spLocks noGrp="1"/>
          </p:cNvSpPr>
          <p:nvPr>
            <p:ph idx="1"/>
          </p:nvPr>
        </p:nvSpPr>
        <p:spPr>
          <a:xfrm>
            <a:off x="838200" y="2428875"/>
            <a:ext cx="10515600" cy="3748088"/>
          </a:xfrm>
        </p:spPr>
        <p:txBody>
          <a:bodyPr>
            <a:normAutofit fontScale="92500" lnSpcReduction="10000"/>
          </a:bodyPr>
          <a:lstStyle/>
          <a:p>
            <a:r>
              <a:rPr lang="en-US" dirty="0"/>
              <a:t>Abortion research is germane to understanding abortion conditions in a given context</a:t>
            </a:r>
          </a:p>
          <a:p>
            <a:r>
              <a:rPr lang="en-US" dirty="0"/>
              <a:t>Achieving the above requires credible high quality abortion research, a good grasp of abortion issues and methodologies</a:t>
            </a:r>
          </a:p>
          <a:p>
            <a:r>
              <a:rPr lang="en-US" dirty="0"/>
              <a:t>Clandestine nature of abortion esp. in legally-restrictive environment poses a challenge to valid data collection and necessitates specific methodologies </a:t>
            </a:r>
          </a:p>
          <a:p>
            <a:r>
              <a:rPr lang="en-US" dirty="0"/>
              <a:t>Understanding of abortion concepts and their measurements is key</a:t>
            </a:r>
          </a:p>
          <a:p>
            <a:r>
              <a:rPr lang="en-US" dirty="0"/>
              <a:t>In this presentation, we will discuss: mainstream concepts , measures and sources of data in abortion research  </a:t>
            </a:r>
            <a:endParaRPr lang="en-NG" dirty="0"/>
          </a:p>
        </p:txBody>
      </p:sp>
      <p:sp>
        <p:nvSpPr>
          <p:cNvPr id="4" name="Title 1">
            <a:extLst>
              <a:ext uri="{FF2B5EF4-FFF2-40B4-BE49-F238E27FC236}">
                <a16:creationId xmlns:a16="http://schemas.microsoft.com/office/drawing/2014/main" id="{082A43ED-0801-4D41-A3F9-A77801E8537D}"/>
              </a:ext>
            </a:extLst>
          </p:cNvPr>
          <p:cNvSpPr txBox="1">
            <a:spLocks/>
          </p:cNvSpPr>
          <p:nvPr/>
        </p:nvSpPr>
        <p:spPr>
          <a:xfrm>
            <a:off x="838200" y="1724025"/>
            <a:ext cx="2284412"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Introduction</a:t>
            </a:r>
          </a:p>
        </p:txBody>
      </p:sp>
    </p:spTree>
    <p:extLst>
      <p:ext uri="{BB962C8B-B14F-4D97-AF65-F5344CB8AC3E}">
        <p14:creationId xmlns:p14="http://schemas.microsoft.com/office/powerpoint/2010/main" val="19283543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CC0F3-E5B7-4EDB-8FA2-0135EAF2A15B}"/>
              </a:ext>
            </a:extLst>
          </p:cNvPr>
          <p:cNvSpPr>
            <a:spLocks noGrp="1"/>
          </p:cNvSpPr>
          <p:nvPr>
            <p:ph type="title"/>
          </p:nvPr>
        </p:nvSpPr>
        <p:spPr>
          <a:xfrm>
            <a:off x="4837044" y="3260035"/>
            <a:ext cx="4599583" cy="685800"/>
          </a:xfrm>
        </p:spPr>
        <p:txBody>
          <a:bodyPr/>
          <a:lstStyle/>
          <a:p>
            <a:r>
              <a:rPr lang="en-US" dirty="0"/>
              <a:t>Questions?</a:t>
            </a:r>
          </a:p>
        </p:txBody>
      </p:sp>
    </p:spTree>
    <p:extLst>
      <p:ext uri="{BB962C8B-B14F-4D97-AF65-F5344CB8AC3E}">
        <p14:creationId xmlns:p14="http://schemas.microsoft.com/office/powerpoint/2010/main" val="29825757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fontScale="92500" lnSpcReduction="20000"/>
          </a:bodyPr>
          <a:lstStyle/>
          <a:p>
            <a:r>
              <a:rPr lang="en-US" dirty="0"/>
              <a:t>Because of the clandestine nature of abortion in societies where the law on abortion is restrictive, many abortions are provided by a variety of informal providers</a:t>
            </a:r>
          </a:p>
          <a:p>
            <a:r>
              <a:rPr lang="en-US" dirty="0"/>
              <a:t>This is increasingly the case with the advent and increasing availability of misoprostol</a:t>
            </a:r>
          </a:p>
          <a:p>
            <a:r>
              <a:rPr lang="en-US" dirty="0"/>
              <a:t>Such group of informal providers are pharmacists, drug vendors or patent medicine sellers, online drug sellers traditional birth attendants and traditional healers</a:t>
            </a:r>
          </a:p>
          <a:p>
            <a:r>
              <a:rPr lang="en-US" dirty="0"/>
              <a:t>In the context of restrictive abortion laws, information from these groups of abortion providers may be indispensable to presenting an accurate picture of women’s experiences with abortion     </a:t>
            </a:r>
          </a:p>
          <a:p>
            <a:pPr marL="0" indent="0">
              <a:spcBef>
                <a:spcPts val="0"/>
              </a:spcBef>
              <a:buNone/>
            </a:pPr>
            <a:endParaRPr lang="en-US"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Survey of informal abortion providers</a:t>
            </a:r>
          </a:p>
        </p:txBody>
      </p:sp>
    </p:spTree>
    <p:extLst>
      <p:ext uri="{BB962C8B-B14F-4D97-AF65-F5344CB8AC3E}">
        <p14:creationId xmlns:p14="http://schemas.microsoft.com/office/powerpoint/2010/main" val="10646314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fontScale="92500"/>
          </a:bodyPr>
          <a:lstStyle/>
          <a:p>
            <a:r>
              <a:rPr lang="en-US" dirty="0"/>
              <a:t>A survey of informal abortion providers may be national or sub-national</a:t>
            </a:r>
          </a:p>
          <a:p>
            <a:r>
              <a:rPr lang="en-US" dirty="0"/>
              <a:t>Typically, the survey collects data from a purposive sample of providers, given the difficulty of ascertaining the universe of the groups </a:t>
            </a:r>
          </a:p>
          <a:p>
            <a:r>
              <a:rPr lang="en-US" dirty="0"/>
              <a:t>Where the group’s universe may be ascertained, such as with registered pharmacists or drug sellers, the sample may be representative</a:t>
            </a:r>
          </a:p>
          <a:p>
            <a:r>
              <a:rPr lang="en-US" dirty="0"/>
              <a:t>Data are usually collected using structured questionnaires administered face to face or virtually by interviewers or self administered</a:t>
            </a:r>
          </a:p>
          <a:p>
            <a:pPr marL="0" indent="0">
              <a:spcBef>
                <a:spcPts val="0"/>
              </a:spcBef>
              <a:buNone/>
            </a:pPr>
            <a:endParaRPr lang="en-US"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467352" cy="704850"/>
          </a:xfrm>
          <a:prstGeom prst="rect">
            <a:avLst/>
          </a:prstGeom>
          <a:solidFill>
            <a:schemeClr val="tx2"/>
          </a:solidFill>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Sampling and data collection from  informal abortion providers</a:t>
            </a:r>
          </a:p>
        </p:txBody>
      </p:sp>
    </p:spTree>
    <p:extLst>
      <p:ext uri="{BB962C8B-B14F-4D97-AF65-F5344CB8AC3E}">
        <p14:creationId xmlns:p14="http://schemas.microsoft.com/office/powerpoint/2010/main" val="13979785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a:bodyPr>
          <a:lstStyle/>
          <a:p>
            <a:r>
              <a:rPr lang="en-US" dirty="0"/>
              <a:t>Because of the clandestine nature of informal abortion service provision, data collection in this kind of survey may be done with the use of mystery clients</a:t>
            </a:r>
          </a:p>
          <a:p>
            <a:r>
              <a:rPr lang="en-US" dirty="0"/>
              <a:t>A mystery client or synthetic client is an interviewer who poses as a client or patient needing service. So, the interviewer approaches the provider as a woman who needs an abortion service</a:t>
            </a:r>
          </a:p>
          <a:p>
            <a:r>
              <a:rPr lang="en-US" dirty="0"/>
              <a:t>Data collection from these group of providers may also take a qualitative approach through the use of in-depth interviews  </a:t>
            </a:r>
          </a:p>
          <a:p>
            <a:pPr marL="0" indent="0">
              <a:spcBef>
                <a:spcPts val="0"/>
              </a:spcBef>
              <a:buNone/>
            </a:pPr>
            <a:endParaRPr lang="en-US"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200" y="1679575"/>
            <a:ext cx="5591175" cy="704850"/>
          </a:xfrm>
          <a:prstGeom prst="rect">
            <a:avLst/>
          </a:prstGeom>
          <a:solidFill>
            <a:schemeClr val="tx2"/>
          </a:solidFill>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Sampling and data collection from  informal abortion providers (cont’d)</a:t>
            </a:r>
          </a:p>
        </p:txBody>
      </p:sp>
    </p:spTree>
    <p:extLst>
      <p:ext uri="{BB962C8B-B14F-4D97-AF65-F5344CB8AC3E}">
        <p14:creationId xmlns:p14="http://schemas.microsoft.com/office/powerpoint/2010/main" val="35071625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533651"/>
            <a:ext cx="10515600" cy="3643312"/>
          </a:xfrm>
        </p:spPr>
        <p:txBody>
          <a:bodyPr>
            <a:normAutofit lnSpcReduction="10000"/>
          </a:bodyPr>
          <a:lstStyle/>
          <a:p>
            <a:r>
              <a:rPr lang="en-US" dirty="0"/>
              <a:t>Background information on respondent</a:t>
            </a:r>
          </a:p>
          <a:p>
            <a:pPr lvl="1"/>
            <a:r>
              <a:rPr lang="en-US" dirty="0"/>
              <a:t>Age, education, residence, year of training, years of experience</a:t>
            </a:r>
          </a:p>
          <a:p>
            <a:r>
              <a:rPr lang="en-US" dirty="0"/>
              <a:t>Store or business ownership and experience</a:t>
            </a:r>
          </a:p>
          <a:p>
            <a:pPr lvl="1"/>
            <a:r>
              <a:rPr lang="en-US" dirty="0"/>
              <a:t>Ownership of store, number of staff, cadres of staff &amp; experience</a:t>
            </a:r>
          </a:p>
          <a:p>
            <a:r>
              <a:rPr lang="en-US" dirty="0"/>
              <a:t>Store or business readiness to provide services</a:t>
            </a:r>
          </a:p>
          <a:p>
            <a:pPr lvl="1"/>
            <a:r>
              <a:rPr lang="en-US" dirty="0"/>
              <a:t>Availability of misoprostol and/or </a:t>
            </a:r>
            <a:r>
              <a:rPr lang="en-US" dirty="0" err="1"/>
              <a:t>mife</a:t>
            </a:r>
            <a:r>
              <a:rPr lang="en-US" dirty="0"/>
              <a:t>-miso</a:t>
            </a:r>
          </a:p>
          <a:p>
            <a:pPr lvl="1"/>
            <a:r>
              <a:rPr lang="en-US" dirty="0"/>
              <a:t>Brands sold, and since when</a:t>
            </a:r>
          </a:p>
          <a:p>
            <a:pPr lvl="1"/>
            <a:r>
              <a:rPr lang="en-US" dirty="0"/>
              <a:t>Any other medication sold for abortion</a:t>
            </a:r>
          </a:p>
          <a:p>
            <a:pPr lvl="1"/>
            <a:r>
              <a:rPr lang="en-US" dirty="0"/>
              <a:t>Any other abortion services, including non medication abortion </a:t>
            </a:r>
          </a:p>
          <a:p>
            <a:pPr marL="457200" lvl="1" indent="0">
              <a:buNone/>
            </a:pPr>
            <a:endParaRPr lang="en-US" dirty="0"/>
          </a:p>
          <a:p>
            <a:pPr marL="0" indent="0">
              <a:spcBef>
                <a:spcPts val="0"/>
              </a:spcBef>
              <a:buNone/>
            </a:pPr>
            <a:endParaRPr lang="en-US"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791202" cy="704850"/>
          </a:xfrm>
          <a:prstGeom prst="rect">
            <a:avLst/>
          </a:prstGeom>
          <a:solidFill>
            <a:schemeClr val="tx2"/>
          </a:solidFill>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Types of information collected from  informal abortion providers </a:t>
            </a:r>
          </a:p>
        </p:txBody>
      </p:sp>
    </p:spTree>
    <p:extLst>
      <p:ext uri="{BB962C8B-B14F-4D97-AF65-F5344CB8AC3E}">
        <p14:creationId xmlns:p14="http://schemas.microsoft.com/office/powerpoint/2010/main" val="4243008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197192"/>
            <a:ext cx="10515600" cy="4065462"/>
          </a:xfrm>
        </p:spPr>
        <p:txBody>
          <a:bodyPr>
            <a:normAutofit fontScale="70000" lnSpcReduction="20000"/>
          </a:bodyPr>
          <a:lstStyle/>
          <a:p>
            <a:r>
              <a:rPr lang="en-US" dirty="0"/>
              <a:t>Quality of abortion services</a:t>
            </a:r>
          </a:p>
          <a:p>
            <a:pPr lvl="1"/>
            <a:r>
              <a:rPr lang="en-US" sz="2600" dirty="0"/>
              <a:t>Knowledge about confirming pregnancy, assessing gestational age and correct dosage</a:t>
            </a:r>
          </a:p>
          <a:p>
            <a:pPr lvl="1"/>
            <a:r>
              <a:rPr lang="en-US" sz="2600" dirty="0"/>
              <a:t>Means of storing the medications</a:t>
            </a:r>
          </a:p>
          <a:p>
            <a:pPr lvl="1"/>
            <a:r>
              <a:rPr lang="en-US" sz="2600" dirty="0"/>
              <a:t>Prescription requirements</a:t>
            </a:r>
          </a:p>
          <a:p>
            <a:pPr lvl="1"/>
            <a:r>
              <a:rPr lang="en-US" sz="2600" dirty="0"/>
              <a:t>Cost of abortion services</a:t>
            </a:r>
          </a:p>
          <a:p>
            <a:pPr lvl="1"/>
            <a:r>
              <a:rPr lang="en-US" sz="2600" dirty="0"/>
              <a:t>How reported complications are handled</a:t>
            </a:r>
          </a:p>
          <a:p>
            <a:pPr lvl="1"/>
            <a:r>
              <a:rPr lang="en-US" sz="2600" dirty="0"/>
              <a:t>Postabortion contraceptives services or counseling available</a:t>
            </a:r>
          </a:p>
          <a:p>
            <a:pPr lvl="1"/>
            <a:r>
              <a:rPr lang="en-US" sz="2600" dirty="0"/>
              <a:t>Client base, characteristics</a:t>
            </a:r>
          </a:p>
          <a:p>
            <a:pPr marL="457200" lvl="1" indent="0">
              <a:buNone/>
            </a:pPr>
            <a:endParaRPr lang="en-US" dirty="0"/>
          </a:p>
          <a:p>
            <a:r>
              <a:rPr lang="en-US" dirty="0"/>
              <a:t>Information provided to clients</a:t>
            </a:r>
          </a:p>
          <a:p>
            <a:pPr lvl="1"/>
            <a:r>
              <a:rPr lang="en-US" sz="2600" dirty="0"/>
              <a:t>How to administer the medication</a:t>
            </a:r>
          </a:p>
          <a:p>
            <a:pPr lvl="1"/>
            <a:r>
              <a:rPr lang="en-US" sz="2600" dirty="0"/>
              <a:t>What to expect from the abortion process</a:t>
            </a:r>
          </a:p>
          <a:p>
            <a:pPr lvl="1"/>
            <a:r>
              <a:rPr lang="en-US" sz="2600" dirty="0"/>
              <a:t>How to recognize a complication and when to seek treatment</a:t>
            </a:r>
          </a:p>
          <a:p>
            <a:pPr lvl="1"/>
            <a:r>
              <a:rPr lang="en-US" sz="2600" dirty="0"/>
              <a:t>How to assess abortion completeness</a:t>
            </a:r>
          </a:p>
          <a:p>
            <a:pPr lvl="1"/>
            <a:r>
              <a:rPr lang="en-US" sz="2600" dirty="0"/>
              <a:t>When to return for follow-up care</a:t>
            </a:r>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772413" y="1299397"/>
            <a:ext cx="5791202" cy="704850"/>
          </a:xfrm>
          <a:prstGeom prst="rect">
            <a:avLst/>
          </a:prstGeom>
          <a:solidFill>
            <a:schemeClr val="tx2"/>
          </a:solidFill>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Types of information collected from  informal abortion providers (cont’d)</a:t>
            </a:r>
          </a:p>
        </p:txBody>
      </p:sp>
    </p:spTree>
    <p:extLst>
      <p:ext uri="{BB962C8B-B14F-4D97-AF65-F5344CB8AC3E}">
        <p14:creationId xmlns:p14="http://schemas.microsoft.com/office/powerpoint/2010/main" val="15124516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603987"/>
            <a:ext cx="10515600" cy="3643312"/>
          </a:xfrm>
        </p:spPr>
        <p:txBody>
          <a:bodyPr>
            <a:normAutofit lnSpcReduction="10000"/>
          </a:bodyPr>
          <a:lstStyle/>
          <a:p>
            <a:r>
              <a:rPr lang="en-US" dirty="0"/>
              <a:t>Some informal providers may not agree to be interviewed due to concerns around answering questions about abortion</a:t>
            </a:r>
          </a:p>
          <a:p>
            <a:r>
              <a:rPr lang="en-US" dirty="0"/>
              <a:t>Number of abortions provided may be under-stated due to legal and social stigma about abortion</a:t>
            </a:r>
          </a:p>
          <a:p>
            <a:r>
              <a:rPr lang="en-US" dirty="0"/>
              <a:t>Evidence provided on service practices and outcomes may be less accurate due to poor record keeping or willingness to reveal information</a:t>
            </a:r>
          </a:p>
          <a:p>
            <a:r>
              <a:rPr lang="en-US" dirty="0"/>
              <a:t>Provider may not be accessible for potential follow-up because of the clandestine nature of the service </a:t>
            </a:r>
          </a:p>
          <a:p>
            <a:endParaRPr lang="en-US"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791202" cy="704850"/>
          </a:xfrm>
          <a:prstGeom prst="rect">
            <a:avLst/>
          </a:prstGeom>
          <a:solidFill>
            <a:schemeClr val="tx2"/>
          </a:solidFill>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Limitations of data collected from informal abortion providers</a:t>
            </a:r>
          </a:p>
        </p:txBody>
      </p:sp>
    </p:spTree>
    <p:extLst>
      <p:ext uri="{BB962C8B-B14F-4D97-AF65-F5344CB8AC3E}">
        <p14:creationId xmlns:p14="http://schemas.microsoft.com/office/powerpoint/2010/main" val="14258730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CC0F3-E5B7-4EDB-8FA2-0135EAF2A15B}"/>
              </a:ext>
            </a:extLst>
          </p:cNvPr>
          <p:cNvSpPr>
            <a:spLocks noGrp="1"/>
          </p:cNvSpPr>
          <p:nvPr>
            <p:ph type="title"/>
          </p:nvPr>
        </p:nvSpPr>
        <p:spPr>
          <a:xfrm>
            <a:off x="4717774" y="3273287"/>
            <a:ext cx="4493566" cy="685800"/>
          </a:xfrm>
        </p:spPr>
        <p:txBody>
          <a:bodyPr/>
          <a:lstStyle/>
          <a:p>
            <a:r>
              <a:rPr lang="en-US" dirty="0"/>
              <a:t>Questions?</a:t>
            </a:r>
          </a:p>
        </p:txBody>
      </p:sp>
    </p:spTree>
    <p:extLst>
      <p:ext uri="{BB962C8B-B14F-4D97-AF65-F5344CB8AC3E}">
        <p14:creationId xmlns:p14="http://schemas.microsoft.com/office/powerpoint/2010/main" val="36523713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346325"/>
            <a:ext cx="10515600" cy="3900974"/>
          </a:xfrm>
        </p:spPr>
        <p:txBody>
          <a:bodyPr>
            <a:normAutofit/>
          </a:bodyPr>
          <a:lstStyle/>
          <a:p>
            <a:r>
              <a:rPr lang="en-US" dirty="0"/>
              <a:t>It is important to emphasis that: </a:t>
            </a:r>
          </a:p>
          <a:p>
            <a:pPr lvl="1"/>
            <a:r>
              <a:rPr lang="en-US" sz="2300" dirty="0"/>
              <a:t>Abortion research hardly involves only one theme. Rather, a group of themes and sub-themes are typically employed. The theoretical framework by </a:t>
            </a:r>
            <a:r>
              <a:rPr lang="en-US" sz="2300" dirty="0" err="1"/>
              <a:t>Filippi</a:t>
            </a:r>
            <a:r>
              <a:rPr lang="en-US" sz="2300" dirty="0"/>
              <a:t> et al. shown in this presentation illustrates this point.</a:t>
            </a:r>
          </a:p>
          <a:p>
            <a:pPr lvl="1"/>
            <a:r>
              <a:rPr lang="en-US" sz="2300" dirty="0"/>
              <a:t>  Similarly, abortion research usually generate not one, but a combination of measures to help the readers understanding of the phenomenon studied</a:t>
            </a:r>
          </a:p>
          <a:p>
            <a:pPr lvl="1"/>
            <a:r>
              <a:rPr lang="en-US" sz="2300" dirty="0"/>
              <a:t>Finally, while many studies may depend on one data source for its estimates, on other occasions, data triangulation may be necessary. For instance, to generate a measure, such as an abortion number of rate, the researcher may need to use data from two or more sources.    </a:t>
            </a:r>
          </a:p>
          <a:p>
            <a:pPr lvl="2"/>
            <a:r>
              <a:rPr lang="en-US" sz="1900" dirty="0"/>
              <a:t>An example is combining data from HFS and HPS to generate estimates of abortion.</a:t>
            </a:r>
          </a:p>
          <a:p>
            <a:endParaRPr lang="en-US"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8" y="1641475"/>
            <a:ext cx="5791202"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 final note</a:t>
            </a:r>
          </a:p>
        </p:txBody>
      </p:sp>
    </p:spTree>
    <p:extLst>
      <p:ext uri="{BB962C8B-B14F-4D97-AF65-F5344CB8AC3E}">
        <p14:creationId xmlns:p14="http://schemas.microsoft.com/office/powerpoint/2010/main" val="27783921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9EF92A-5D51-BE74-1EBB-5B4BF3AECA7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				</a:t>
            </a:r>
            <a:r>
              <a:rPr lang="en-US" sz="4800"/>
              <a:t>Questions?</a:t>
            </a:r>
          </a:p>
          <a:p>
            <a:pPr marL="0" indent="0">
              <a:buNone/>
            </a:pPr>
            <a:endParaRPr lang="en-US" sz="4800" dirty="0"/>
          </a:p>
          <a:p>
            <a:pPr marL="0" indent="0">
              <a:buNone/>
            </a:pPr>
            <a:r>
              <a:rPr lang="en-US" sz="4800" dirty="0"/>
              <a:t>		Practical Exercises Follow</a:t>
            </a:r>
          </a:p>
        </p:txBody>
      </p:sp>
    </p:spTree>
    <p:extLst>
      <p:ext uri="{BB962C8B-B14F-4D97-AF65-F5344CB8AC3E}">
        <p14:creationId xmlns:p14="http://schemas.microsoft.com/office/powerpoint/2010/main" val="773943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6448A5-E384-4F96-ACC2-4B16957E5901}"/>
              </a:ext>
            </a:extLst>
          </p:cNvPr>
          <p:cNvSpPr>
            <a:spLocks noGrp="1"/>
          </p:cNvSpPr>
          <p:nvPr>
            <p:ph idx="1"/>
          </p:nvPr>
        </p:nvSpPr>
        <p:spPr>
          <a:xfrm>
            <a:off x="838200" y="2346325"/>
            <a:ext cx="10515600" cy="3830638"/>
          </a:xfrm>
        </p:spPr>
        <p:txBody>
          <a:bodyPr>
            <a:normAutofit/>
          </a:bodyPr>
          <a:lstStyle/>
          <a:p>
            <a:r>
              <a:rPr lang="en-US" dirty="0"/>
              <a:t>In abortion research, concepts are the abstract ideas or phenomena that are being studied </a:t>
            </a:r>
          </a:p>
          <a:p>
            <a:r>
              <a:rPr lang="en-US" dirty="0"/>
              <a:t>Specifically, abortion concepts reflect different domains or themes of abortion (e.g., context of abortion or abortion seeking behavior of women) </a:t>
            </a:r>
          </a:p>
          <a:p>
            <a:r>
              <a:rPr lang="en-US" dirty="0"/>
              <a:t>Understanding the circumstances surrounding abortion over time and space requires studying these themes  </a:t>
            </a:r>
          </a:p>
          <a:p>
            <a:r>
              <a:rPr lang="en-US" dirty="0"/>
              <a:t>Some examples are presented in the next slide</a:t>
            </a:r>
            <a:endParaRPr lang="en-NG" dirty="0"/>
          </a:p>
        </p:txBody>
      </p:sp>
      <p:sp>
        <p:nvSpPr>
          <p:cNvPr id="4" name="Title 1">
            <a:extLst>
              <a:ext uri="{FF2B5EF4-FFF2-40B4-BE49-F238E27FC236}">
                <a16:creationId xmlns:a16="http://schemas.microsoft.com/office/drawing/2014/main" id="{E2D9F6FF-150D-482F-B288-C81F2890B2ED}"/>
              </a:ext>
            </a:extLst>
          </p:cNvPr>
          <p:cNvSpPr txBox="1">
            <a:spLocks/>
          </p:cNvSpPr>
          <p:nvPr/>
        </p:nvSpPr>
        <p:spPr>
          <a:xfrm>
            <a:off x="838199" y="1641475"/>
            <a:ext cx="3095625" cy="704850"/>
          </a:xfrm>
          <a:prstGeom prst="rect">
            <a:avLst/>
          </a:prstGeom>
          <a:solidFill>
            <a:schemeClr val="tx2"/>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Concepts</a:t>
            </a:r>
          </a:p>
        </p:txBody>
      </p:sp>
    </p:spTree>
    <p:extLst>
      <p:ext uri="{BB962C8B-B14F-4D97-AF65-F5344CB8AC3E}">
        <p14:creationId xmlns:p14="http://schemas.microsoft.com/office/powerpoint/2010/main" val="5181131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E5414-DF96-3D2A-35EE-E683E7F55BD1}"/>
              </a:ext>
            </a:extLst>
          </p:cNvPr>
          <p:cNvSpPr>
            <a:spLocks noGrp="1"/>
          </p:cNvSpPr>
          <p:nvPr>
            <p:ph type="title"/>
          </p:nvPr>
        </p:nvSpPr>
        <p:spPr>
          <a:xfrm>
            <a:off x="942975" y="1381125"/>
            <a:ext cx="9030587" cy="685800"/>
          </a:xfrm>
        </p:spPr>
        <p:txBody>
          <a:bodyPr/>
          <a:lstStyle/>
          <a:p>
            <a:r>
              <a:rPr lang="en-US" dirty="0"/>
              <a:t>Practical Exercises (</a:t>
            </a:r>
            <a:r>
              <a:rPr lang="en-US" dirty="0" err="1"/>
              <a:t>i</a:t>
            </a:r>
            <a:r>
              <a:rPr lang="en-US" dirty="0"/>
              <a:t>)</a:t>
            </a:r>
          </a:p>
        </p:txBody>
      </p:sp>
      <p:sp>
        <p:nvSpPr>
          <p:cNvPr id="3" name="Content Placeholder 2">
            <a:extLst>
              <a:ext uri="{FF2B5EF4-FFF2-40B4-BE49-F238E27FC236}">
                <a16:creationId xmlns:a16="http://schemas.microsoft.com/office/drawing/2014/main" id="{695D2EF5-F6E8-C495-6A1E-CF1F5FBEF2A2}"/>
              </a:ext>
            </a:extLst>
          </p:cNvPr>
          <p:cNvSpPr txBox="1">
            <a:spLocks/>
          </p:cNvSpPr>
          <p:nvPr/>
        </p:nvSpPr>
        <p:spPr>
          <a:xfrm>
            <a:off x="838200" y="1778466"/>
            <a:ext cx="10515600" cy="439849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AutoNum type="arabicPeriod"/>
            </a:pPr>
            <a:r>
              <a:rPr lang="en-US" sz="2400" dirty="0"/>
              <a:t>A government official approaches you to help design a study to understand public view or opinion about abortion in the country. What key concepts will come into play in your study design? What measures will help to depict public view about abortion in the country?</a:t>
            </a:r>
          </a:p>
          <a:p>
            <a:pPr marL="514350" indent="-514350">
              <a:buAutoNum type="arabicPeriod"/>
            </a:pPr>
            <a:r>
              <a:rPr lang="en-US" sz="2400" dirty="0"/>
              <a:t>What abortion measure represents how common abortion is relative to population size? </a:t>
            </a:r>
          </a:p>
          <a:p>
            <a:pPr marL="514350" indent="-514350">
              <a:buAutoNum type="arabicPeriod"/>
            </a:pPr>
            <a:r>
              <a:rPr lang="en-US" sz="2400" dirty="0"/>
              <a:t>You are given a data table on women’s experience of abortion that includes the number of women interviewed, the number that have had an abortion, the number that had complications and the number of children born that year, what key measures can you derive from the data table?</a:t>
            </a:r>
          </a:p>
          <a:p>
            <a:pPr marL="0" indent="0">
              <a:buNone/>
            </a:pPr>
            <a:r>
              <a:rPr lang="en-US" sz="1800" dirty="0"/>
              <a:t> </a:t>
            </a:r>
          </a:p>
        </p:txBody>
      </p:sp>
    </p:spTree>
    <p:extLst>
      <p:ext uri="{BB962C8B-B14F-4D97-AF65-F5344CB8AC3E}">
        <p14:creationId xmlns:p14="http://schemas.microsoft.com/office/powerpoint/2010/main" val="26872004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E5414-DF96-3D2A-35EE-E683E7F55BD1}"/>
              </a:ext>
            </a:extLst>
          </p:cNvPr>
          <p:cNvSpPr>
            <a:spLocks noGrp="1"/>
          </p:cNvSpPr>
          <p:nvPr>
            <p:ph type="title"/>
          </p:nvPr>
        </p:nvSpPr>
        <p:spPr>
          <a:xfrm>
            <a:off x="942975" y="1381125"/>
            <a:ext cx="9030587" cy="685800"/>
          </a:xfrm>
        </p:spPr>
        <p:txBody>
          <a:bodyPr/>
          <a:lstStyle/>
          <a:p>
            <a:r>
              <a:rPr lang="en-US" dirty="0"/>
              <a:t>Practical Exercises (ii)</a:t>
            </a:r>
          </a:p>
        </p:txBody>
      </p:sp>
      <p:sp>
        <p:nvSpPr>
          <p:cNvPr id="3" name="Content Placeholder 2">
            <a:extLst>
              <a:ext uri="{FF2B5EF4-FFF2-40B4-BE49-F238E27FC236}">
                <a16:creationId xmlns:a16="http://schemas.microsoft.com/office/drawing/2014/main" id="{695D2EF5-F6E8-C495-6A1E-CF1F5FBEF2A2}"/>
              </a:ext>
            </a:extLst>
          </p:cNvPr>
          <p:cNvSpPr txBox="1">
            <a:spLocks/>
          </p:cNvSpPr>
          <p:nvPr/>
        </p:nvSpPr>
        <p:spPr>
          <a:xfrm>
            <a:off x="838200" y="2066925"/>
            <a:ext cx="10515600" cy="41100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4"/>
            </a:pPr>
            <a:r>
              <a:rPr lang="en-US" sz="2400" dirty="0"/>
              <a:t>If you are interested to understand women’s abortion-seeking experiences from their own perspective, which data collection tool would you use? Why?</a:t>
            </a:r>
          </a:p>
          <a:p>
            <a:pPr marL="457200" indent="-457200">
              <a:buFont typeface="+mj-lt"/>
              <a:buAutoNum type="arabicPeriod" startAt="4"/>
            </a:pPr>
            <a:r>
              <a:rPr lang="en-US" sz="2400" dirty="0"/>
              <a:t>A funder calls for proposals to study the incidence of abortion in a country with a highly restrictive abortion law as Nigeria, which of the data sources discussed in this presentation will you employ for such as study? Why?   </a:t>
            </a:r>
          </a:p>
          <a:p>
            <a:pPr marL="457200" indent="-457200">
              <a:buFont typeface="+mj-lt"/>
              <a:buAutoNum type="arabicPeriod" startAt="4"/>
            </a:pPr>
            <a:r>
              <a:rPr lang="en-US" sz="2400" dirty="0"/>
              <a:t>Supposed you have data on abortion obtained from an online abortion provider. What category of data sources will you classify this source? What are the key limitations of data from this kind of source</a:t>
            </a:r>
            <a:r>
              <a:rPr lang="en-US" sz="1600" dirty="0"/>
              <a:t>?  </a:t>
            </a:r>
          </a:p>
          <a:p>
            <a:pPr marL="0" indent="0">
              <a:buNone/>
            </a:pPr>
            <a:endParaRPr lang="en-US" sz="1800" dirty="0"/>
          </a:p>
        </p:txBody>
      </p:sp>
    </p:spTree>
    <p:extLst>
      <p:ext uri="{BB962C8B-B14F-4D97-AF65-F5344CB8AC3E}">
        <p14:creationId xmlns:p14="http://schemas.microsoft.com/office/powerpoint/2010/main" val="11622968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346325"/>
            <a:ext cx="10515600" cy="3830638"/>
          </a:xfrm>
        </p:spPr>
        <p:txBody>
          <a:bodyPr>
            <a:normAutofit lnSpcReduction="10000"/>
          </a:bodyPr>
          <a:lstStyle/>
          <a:p>
            <a:r>
              <a:rPr lang="en-US" sz="1800" dirty="0"/>
              <a:t>Filippi V, Dennis M, Calvert C, et al. Abortion metrics: a scoping review of abortion measures and indicators. BMJ Global Health 2021;6:e003813. doi:10.1136/ bmjgh-2020-003813</a:t>
            </a:r>
          </a:p>
          <a:p>
            <a:r>
              <a:rPr lang="en-US" sz="1800" dirty="0">
                <a:effectLst/>
                <a:ea typeface="Calibri" panose="020F0502020204030204" pitchFamily="34" charset="0"/>
                <a:cs typeface="Times New Roman" panose="02020603050405020304" pitchFamily="18" charset="0"/>
              </a:rPr>
              <a:t>Ganatra Bela et al., From concept to measurement: operationalizing WHO’s definition of unsafe abortion</a:t>
            </a:r>
            <a:r>
              <a:rPr lang="en-US" sz="1800" i="1" dirty="0">
                <a:effectLst/>
                <a:ea typeface="Calibri" panose="020F0502020204030204" pitchFamily="34" charset="0"/>
                <a:cs typeface="Times New Roman" panose="02020603050405020304" pitchFamily="18" charset="0"/>
              </a:rPr>
              <a:t>, Bulletin of World Health Organization</a:t>
            </a:r>
            <a:r>
              <a:rPr lang="en-US" sz="1800" dirty="0">
                <a:effectLst/>
                <a:ea typeface="Calibri" panose="020F0502020204030204" pitchFamily="34" charset="0"/>
                <a:cs typeface="Times New Roman" panose="02020603050405020304" pitchFamily="18" charset="0"/>
              </a:rPr>
              <a:t>, 2014;92:155 | doi: </a:t>
            </a:r>
            <a:r>
              <a:rPr lang="en-US" sz="1800" dirty="0">
                <a:effectLst/>
                <a:ea typeface="Calibri" panose="020F0502020204030204" pitchFamily="34" charset="0"/>
                <a:cs typeface="Times New Roman" panose="02020603050405020304" pitchFamily="18" charset="0"/>
                <a:hlinkClick r:id="rId2"/>
              </a:rPr>
              <a:t>http://dx.doi.org/10.2471/BLT.14.136333</a:t>
            </a:r>
            <a:endParaRPr lang="en-US" sz="1800" dirty="0">
              <a:effectLst/>
              <a:ea typeface="Calibri" panose="020F0502020204030204" pitchFamily="34" charset="0"/>
              <a:cs typeface="Times New Roman" panose="02020603050405020304" pitchFamily="18" charset="0"/>
            </a:endParaRPr>
          </a:p>
          <a:p>
            <a:r>
              <a:rPr lang="en-US" sz="1800" dirty="0">
                <a:effectLst/>
                <a:ea typeface="Calibri" panose="020F0502020204030204" pitchFamily="34" charset="0"/>
                <a:cs typeface="Times New Roman" panose="02020603050405020304" pitchFamily="18" charset="0"/>
              </a:rPr>
              <a:t>Ezeh, Alex et al., Chapter 2 Burden of Reproductive Ill Health in Black RE, Laxminarayan R, Temmerman M, et al., editors. Reproductive, Maternal, Newborn, and Child Health: Disease Control Priorities, Third Edition (Volume 2). Washington (DC): The International Bank for Reconstruction and Development / The World Bank; 2016 Apr 5.</a:t>
            </a:r>
          </a:p>
          <a:p>
            <a:r>
              <a:rPr lang="en-US" sz="1800" dirty="0"/>
              <a:t>Singh S, Remez L and Tartaglione A, eds., Methodologies for Estimating Abortion Incidence and Abortion-Related Morbidity: A Review, New York: Guttmacher Institute; and Paris: International Union for the Scientific Study of Population, 2010.</a:t>
            </a:r>
            <a:endParaRPr lang="en-US" sz="1800" dirty="0">
              <a:effectLst/>
              <a:ea typeface="Calibri" panose="020F0502020204030204" pitchFamily="34" charset="0"/>
              <a:cs typeface="Times New Roman" panose="02020603050405020304" pitchFamily="18" charset="0"/>
            </a:endParaRPr>
          </a:p>
          <a:p>
            <a:r>
              <a:rPr lang="en-US" sz="1900" dirty="0"/>
              <a:t>Bankole A et al., From Unsafe to Safe Abortion in Sub-Saharan Africa: Slow but Steady Progress, New York: Guttmacher Institute, 2020, https://www.guttmacher.org/report/ from-unsafe-to-safe-abortion-in-subsaharan-africa. doi:10.1363/2020.32446</a:t>
            </a:r>
            <a:endParaRPr lang="en-NG" sz="1900"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199" y="1641475"/>
            <a:ext cx="7324726" cy="704850"/>
          </a:xfrm>
          <a:prstGeom prst="rect">
            <a:avLst/>
          </a:prstGeom>
          <a:solidFill>
            <a:schemeClr val="tx2"/>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Study Materials/References/Further Reading</a:t>
            </a:r>
          </a:p>
        </p:txBody>
      </p:sp>
    </p:spTree>
    <p:extLst>
      <p:ext uri="{BB962C8B-B14F-4D97-AF65-F5344CB8AC3E}">
        <p14:creationId xmlns:p14="http://schemas.microsoft.com/office/powerpoint/2010/main" val="4828293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DBC501B-3EC3-4334-8442-853CC512325E}"/>
              </a:ext>
            </a:extLst>
          </p:cNvPr>
          <p:cNvSpPr txBox="1">
            <a:spLocks/>
          </p:cNvSpPr>
          <p:nvPr/>
        </p:nvSpPr>
        <p:spPr>
          <a:xfrm>
            <a:off x="838200" y="1641475"/>
            <a:ext cx="3295650"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Questions Time</a:t>
            </a:r>
          </a:p>
        </p:txBody>
      </p:sp>
      <p:pic>
        <p:nvPicPr>
          <p:cNvPr id="10" name="Content Placeholder 9" descr="3D black question marks with one yellow question mark">
            <a:extLst>
              <a:ext uri="{FF2B5EF4-FFF2-40B4-BE49-F238E27FC236}">
                <a16:creationId xmlns:a16="http://schemas.microsoft.com/office/drawing/2014/main" id="{382060CF-16EA-4DD4-96B5-BEBBF5D2C8E9}"/>
              </a:ext>
            </a:extLst>
          </p:cNvPr>
          <p:cNvPicPr>
            <a:picLocks noGrp="1" noChangeAspect="1"/>
          </p:cNvPicPr>
          <p:nvPr>
            <p:ph idx="1"/>
          </p:nvPr>
        </p:nvPicPr>
        <p:blipFill rotWithShape="1">
          <a:blip r:embed="rId2"/>
          <a:srcRect t="3466" r="1" b="7952"/>
          <a:stretch/>
        </p:blipFill>
        <p:spPr>
          <a:xfrm>
            <a:off x="838200" y="2346325"/>
            <a:ext cx="10815263" cy="3499117"/>
          </a:xfrm>
          <a:prstGeom prst="rect">
            <a:avLst/>
          </a:prstGeom>
        </p:spPr>
      </p:pic>
    </p:spTree>
    <p:extLst>
      <p:ext uri="{BB962C8B-B14F-4D97-AF65-F5344CB8AC3E}">
        <p14:creationId xmlns:p14="http://schemas.microsoft.com/office/powerpoint/2010/main" val="545612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804D26CA-D90E-473F-B762-3BE2097E0AFB}"/>
              </a:ext>
            </a:extLst>
          </p:cNvPr>
          <p:cNvGraphicFramePr>
            <a:graphicFrameLocks noGrp="1"/>
          </p:cNvGraphicFramePr>
          <p:nvPr>
            <p:ph idx="1"/>
            <p:extLst>
              <p:ext uri="{D42A27DB-BD31-4B8C-83A1-F6EECF244321}">
                <p14:modId xmlns:p14="http://schemas.microsoft.com/office/powerpoint/2010/main" val="2450191496"/>
              </p:ext>
            </p:extLst>
          </p:nvPr>
        </p:nvGraphicFramePr>
        <p:xfrm>
          <a:off x="838200" y="1465006"/>
          <a:ext cx="10515600" cy="5943727"/>
        </p:xfrm>
        <a:graphic>
          <a:graphicData uri="http://schemas.openxmlformats.org/drawingml/2006/table">
            <a:tbl>
              <a:tblPr firstRow="1" firstCol="1" bandRow="1">
                <a:tableStyleId>{5C22544A-7EE6-4342-B048-85BDC9FD1C3A}</a:tableStyleId>
              </a:tblPr>
              <a:tblGrid>
                <a:gridCol w="5257800">
                  <a:extLst>
                    <a:ext uri="{9D8B030D-6E8A-4147-A177-3AD203B41FA5}">
                      <a16:colId xmlns:a16="http://schemas.microsoft.com/office/drawing/2014/main" val="292835534"/>
                    </a:ext>
                  </a:extLst>
                </a:gridCol>
                <a:gridCol w="5257800">
                  <a:extLst>
                    <a:ext uri="{9D8B030D-6E8A-4147-A177-3AD203B41FA5}">
                      <a16:colId xmlns:a16="http://schemas.microsoft.com/office/drawing/2014/main" val="3997340607"/>
                    </a:ext>
                  </a:extLst>
                </a:gridCol>
              </a:tblGrid>
              <a:tr h="5097719">
                <a:tc>
                  <a:txBody>
                    <a:bodyPr/>
                    <a:lstStyle/>
                    <a:p>
                      <a:pPr marL="0" marR="0">
                        <a:lnSpc>
                          <a:spcPct val="107000"/>
                        </a:lnSpc>
                        <a:spcBef>
                          <a:spcPts val="0"/>
                        </a:spcBef>
                        <a:spcAft>
                          <a:spcPts val="0"/>
                        </a:spcAft>
                      </a:pPr>
                      <a:r>
                        <a:rPr lang="en-US" sz="1600" b="1" dirty="0">
                          <a:effectLst/>
                        </a:rPr>
                        <a:t>Abortion context</a:t>
                      </a:r>
                    </a:p>
                    <a:p>
                      <a:pPr marL="342900" marR="0" lvl="0" indent="-342900">
                        <a:lnSpc>
                          <a:spcPct val="107000"/>
                        </a:lnSpc>
                        <a:spcBef>
                          <a:spcPts val="0"/>
                        </a:spcBef>
                        <a:spcAft>
                          <a:spcPts val="0"/>
                        </a:spcAft>
                        <a:buFont typeface="Calibri" panose="020F0502020204030204" pitchFamily="34" charset="0"/>
                        <a:buChar char="-"/>
                      </a:pPr>
                      <a:r>
                        <a:rPr lang="en-US" sz="1600" dirty="0">
                          <a:effectLst/>
                        </a:rPr>
                        <a:t>Legal context</a:t>
                      </a:r>
                    </a:p>
                    <a:p>
                      <a:pPr marL="342900" marR="0" lvl="0" indent="-342900">
                        <a:lnSpc>
                          <a:spcPct val="107000"/>
                        </a:lnSpc>
                        <a:spcBef>
                          <a:spcPts val="0"/>
                        </a:spcBef>
                        <a:spcAft>
                          <a:spcPts val="0"/>
                        </a:spcAft>
                        <a:buFont typeface="Calibri" panose="020F0502020204030204" pitchFamily="34" charset="0"/>
                        <a:buChar char="-"/>
                      </a:pPr>
                      <a:r>
                        <a:rPr lang="en-US" sz="1600" dirty="0">
                          <a:effectLst/>
                        </a:rPr>
                        <a:t>Social context</a:t>
                      </a:r>
                    </a:p>
                    <a:p>
                      <a:pPr marL="342900" marR="0" lvl="0" indent="-342900">
                        <a:lnSpc>
                          <a:spcPct val="107000"/>
                        </a:lnSpc>
                        <a:spcBef>
                          <a:spcPts val="0"/>
                        </a:spcBef>
                        <a:spcAft>
                          <a:spcPts val="0"/>
                        </a:spcAft>
                        <a:buFont typeface="Calibri" panose="020F0502020204030204" pitchFamily="34" charset="0"/>
                        <a:buChar char="-"/>
                      </a:pPr>
                      <a:r>
                        <a:rPr lang="en-US" sz="1600" dirty="0">
                          <a:effectLst/>
                        </a:rPr>
                        <a:t>Economic</a:t>
                      </a:r>
                    </a:p>
                    <a:p>
                      <a:pPr marL="685800" marR="0">
                        <a:lnSpc>
                          <a:spcPct val="107000"/>
                        </a:lnSpc>
                        <a:spcBef>
                          <a:spcPts val="0"/>
                        </a:spcBef>
                        <a:spcAft>
                          <a:spcPts val="0"/>
                        </a:spcAft>
                      </a:pPr>
                      <a:r>
                        <a:rPr lang="en-US" sz="1200" dirty="0">
                          <a:effectLst/>
                        </a:rPr>
                        <a:t> </a:t>
                      </a:r>
                    </a:p>
                    <a:p>
                      <a:pPr marL="0" marR="0">
                        <a:lnSpc>
                          <a:spcPct val="107000"/>
                        </a:lnSpc>
                        <a:spcBef>
                          <a:spcPts val="0"/>
                        </a:spcBef>
                        <a:spcAft>
                          <a:spcPts val="0"/>
                        </a:spcAft>
                      </a:pPr>
                      <a:r>
                        <a:rPr lang="en-US" sz="1600" dirty="0">
                          <a:effectLst/>
                        </a:rPr>
                        <a:t>Abortion stigma</a:t>
                      </a:r>
                    </a:p>
                    <a:p>
                      <a:pPr marL="285750" marR="0" indent="-285750">
                        <a:lnSpc>
                          <a:spcPct val="107000"/>
                        </a:lnSpc>
                        <a:spcBef>
                          <a:spcPts val="0"/>
                        </a:spcBef>
                        <a:spcAft>
                          <a:spcPts val="0"/>
                        </a:spcAft>
                        <a:buFontTx/>
                        <a:buChar char="-"/>
                      </a:pPr>
                      <a:r>
                        <a:rPr lang="en-US" sz="1600" dirty="0">
                          <a:effectLst/>
                        </a:rPr>
                        <a:t>Nature or form of stigma</a:t>
                      </a:r>
                    </a:p>
                    <a:p>
                      <a:pPr marL="285750" marR="0" indent="-285750">
                        <a:lnSpc>
                          <a:spcPct val="107000"/>
                        </a:lnSpc>
                        <a:spcBef>
                          <a:spcPts val="0"/>
                        </a:spcBef>
                        <a:spcAft>
                          <a:spcPts val="0"/>
                        </a:spcAft>
                        <a:buFontTx/>
                        <a:buChar char="-"/>
                      </a:pPr>
                      <a:r>
                        <a:rPr lang="en-US" sz="1600" dirty="0">
                          <a:effectLst/>
                        </a:rPr>
                        <a:t>Perpetrators </a:t>
                      </a:r>
                    </a:p>
                    <a:p>
                      <a:pPr marL="285750" marR="0" indent="-285750">
                        <a:lnSpc>
                          <a:spcPct val="107000"/>
                        </a:lnSpc>
                        <a:spcBef>
                          <a:spcPts val="0"/>
                        </a:spcBef>
                        <a:spcAft>
                          <a:spcPts val="0"/>
                        </a:spcAft>
                        <a:buFontTx/>
                        <a:buChar char="-"/>
                      </a:pPr>
                      <a:r>
                        <a:rPr lang="en-US" sz="1600" dirty="0">
                          <a:effectLst/>
                        </a:rPr>
                        <a:t>Causes</a:t>
                      </a:r>
                    </a:p>
                    <a:p>
                      <a:pPr marL="285750" marR="0" indent="-285750">
                        <a:lnSpc>
                          <a:spcPct val="107000"/>
                        </a:lnSpc>
                        <a:spcBef>
                          <a:spcPts val="0"/>
                        </a:spcBef>
                        <a:spcAft>
                          <a:spcPts val="0"/>
                        </a:spcAft>
                        <a:buFontTx/>
                        <a:buChar char="-"/>
                      </a:pPr>
                      <a:r>
                        <a:rPr lang="en-US" sz="1600" dirty="0">
                          <a:effectLst/>
                        </a:rPr>
                        <a:t>Consequences</a:t>
                      </a:r>
                    </a:p>
                    <a:p>
                      <a:pPr marL="285750" marR="0" indent="-285750">
                        <a:lnSpc>
                          <a:spcPct val="107000"/>
                        </a:lnSpc>
                        <a:spcBef>
                          <a:spcPts val="0"/>
                        </a:spcBef>
                        <a:spcAft>
                          <a:spcPts val="0"/>
                        </a:spcAft>
                        <a:buFontTx/>
                        <a:buChar char="-"/>
                      </a:pPr>
                      <a:endParaRPr lang="en-US" sz="1200" dirty="0">
                        <a:effectLst/>
                      </a:endParaRPr>
                    </a:p>
                    <a:p>
                      <a:pPr marL="0" marR="0">
                        <a:lnSpc>
                          <a:spcPct val="107000"/>
                        </a:lnSpc>
                        <a:spcBef>
                          <a:spcPts val="0"/>
                        </a:spcBef>
                        <a:spcAft>
                          <a:spcPts val="0"/>
                        </a:spcAft>
                      </a:pPr>
                      <a:r>
                        <a:rPr lang="en-US" sz="1600" dirty="0">
                          <a:effectLst/>
                        </a:rPr>
                        <a:t>Abortion seeking behavior </a:t>
                      </a:r>
                    </a:p>
                    <a:p>
                      <a:pPr marL="342900" marR="0" lvl="0" indent="-342900">
                        <a:lnSpc>
                          <a:spcPct val="107000"/>
                        </a:lnSpc>
                        <a:spcBef>
                          <a:spcPts val="0"/>
                        </a:spcBef>
                        <a:spcAft>
                          <a:spcPts val="0"/>
                        </a:spcAft>
                        <a:buFont typeface="Calibri" panose="020F0502020204030204" pitchFamily="34" charset="0"/>
                        <a:buChar char="-"/>
                      </a:pPr>
                      <a:r>
                        <a:rPr lang="en-US" sz="1600" dirty="0">
                          <a:effectLst/>
                        </a:rPr>
                        <a:t>Abortion decision-making</a:t>
                      </a:r>
                    </a:p>
                    <a:p>
                      <a:pPr marL="342900" marR="0" lvl="0" indent="-342900">
                        <a:lnSpc>
                          <a:spcPct val="107000"/>
                        </a:lnSpc>
                        <a:spcBef>
                          <a:spcPts val="0"/>
                        </a:spcBef>
                        <a:spcAft>
                          <a:spcPts val="0"/>
                        </a:spcAft>
                        <a:buFont typeface="Calibri" panose="020F0502020204030204" pitchFamily="34" charset="0"/>
                        <a:buChar char="-"/>
                      </a:pPr>
                      <a:r>
                        <a:rPr lang="en-US" sz="1600" dirty="0">
                          <a:effectLst/>
                        </a:rPr>
                        <a:t>Delays in having an abortion</a:t>
                      </a:r>
                    </a:p>
                    <a:p>
                      <a:pPr marL="342900" marR="0" lvl="0" indent="-342900">
                        <a:lnSpc>
                          <a:spcPct val="107000"/>
                        </a:lnSpc>
                        <a:spcBef>
                          <a:spcPts val="0"/>
                        </a:spcBef>
                        <a:spcAft>
                          <a:spcPts val="0"/>
                        </a:spcAft>
                        <a:buFont typeface="Calibri" panose="020F0502020204030204" pitchFamily="34" charset="0"/>
                        <a:buChar char="-"/>
                      </a:pPr>
                      <a:r>
                        <a:rPr lang="en-US" sz="1600" dirty="0">
                          <a:effectLst/>
                        </a:rPr>
                        <a:t>Reasons for having an abortion</a:t>
                      </a:r>
                    </a:p>
                    <a:p>
                      <a:pPr marL="685800" marR="0">
                        <a:lnSpc>
                          <a:spcPct val="107000"/>
                        </a:lnSpc>
                        <a:spcBef>
                          <a:spcPts val="0"/>
                        </a:spcBef>
                        <a:spcAft>
                          <a:spcPts val="0"/>
                        </a:spcAft>
                      </a:pPr>
                      <a:r>
                        <a:rPr lang="en-US" sz="1200" dirty="0">
                          <a:effectLst/>
                        </a:rPr>
                        <a:t> </a:t>
                      </a:r>
                    </a:p>
                    <a:p>
                      <a:pPr marL="0" marR="0">
                        <a:lnSpc>
                          <a:spcPct val="107000"/>
                        </a:lnSpc>
                        <a:spcBef>
                          <a:spcPts val="0"/>
                        </a:spcBef>
                        <a:spcAft>
                          <a:spcPts val="0"/>
                        </a:spcAft>
                      </a:pPr>
                      <a:r>
                        <a:rPr lang="en-US" sz="1600" dirty="0">
                          <a:effectLst/>
                        </a:rPr>
                        <a:t>Abortion access and availability</a:t>
                      </a:r>
                    </a:p>
                    <a:p>
                      <a:pPr marL="342900" marR="0" lvl="0" indent="-342900">
                        <a:lnSpc>
                          <a:spcPct val="107000"/>
                        </a:lnSpc>
                        <a:spcBef>
                          <a:spcPts val="0"/>
                        </a:spcBef>
                        <a:spcAft>
                          <a:spcPts val="0"/>
                        </a:spcAft>
                        <a:buFont typeface="Calibri" panose="020F0502020204030204" pitchFamily="34" charset="0"/>
                        <a:buChar char="-"/>
                      </a:pPr>
                      <a:r>
                        <a:rPr lang="en-US" sz="1600" dirty="0">
                          <a:effectLst/>
                        </a:rPr>
                        <a:t>Service availability</a:t>
                      </a:r>
                    </a:p>
                    <a:p>
                      <a:pPr marL="342900" marR="0" lvl="0" indent="-342900">
                        <a:lnSpc>
                          <a:spcPct val="107000"/>
                        </a:lnSpc>
                        <a:spcBef>
                          <a:spcPts val="0"/>
                        </a:spcBef>
                        <a:spcAft>
                          <a:spcPts val="0"/>
                        </a:spcAft>
                        <a:buFont typeface="Calibri" panose="020F0502020204030204" pitchFamily="34" charset="0"/>
                        <a:buChar char="-"/>
                      </a:pPr>
                      <a:r>
                        <a:rPr lang="en-US" sz="1600" dirty="0">
                          <a:effectLst/>
                        </a:rPr>
                        <a:t>Provider beliefs and attitude</a:t>
                      </a:r>
                    </a:p>
                    <a:p>
                      <a:pPr marL="342900" marR="0" lvl="0" indent="-342900">
                        <a:lnSpc>
                          <a:spcPct val="107000"/>
                        </a:lnSpc>
                        <a:spcBef>
                          <a:spcPts val="0"/>
                        </a:spcBef>
                        <a:spcAft>
                          <a:spcPts val="0"/>
                        </a:spcAft>
                        <a:buFont typeface="Calibri" panose="020F0502020204030204" pitchFamily="34" charset="0"/>
                        <a:buChar char="-"/>
                      </a:pPr>
                      <a:r>
                        <a:rPr lang="en-US" sz="1600" dirty="0">
                          <a:effectLst/>
                        </a:rPr>
                        <a:t>Provider training </a:t>
                      </a:r>
                    </a:p>
                    <a:p>
                      <a:pPr marL="685800" marR="0">
                        <a:lnSpc>
                          <a:spcPct val="107000"/>
                        </a:lnSpc>
                        <a:spcBef>
                          <a:spcPts val="0"/>
                        </a:spcBef>
                        <a:spcAft>
                          <a:spcPts val="0"/>
                        </a:spcAft>
                      </a:pPr>
                      <a:r>
                        <a:rPr lang="en-US" sz="1200" dirty="0">
                          <a:effectLst/>
                        </a:rPr>
                        <a:t> </a:t>
                      </a:r>
                    </a:p>
                    <a:p>
                      <a:pPr marL="0" marR="0">
                        <a:lnSpc>
                          <a:spcPct val="107000"/>
                        </a:lnSpc>
                        <a:spcBef>
                          <a:spcPts val="0"/>
                        </a:spcBef>
                        <a:spcAft>
                          <a:spcPts val="0"/>
                        </a:spcAft>
                      </a:pPr>
                      <a:r>
                        <a:rPr lang="en-US" sz="1600" dirty="0">
                          <a:effectLst/>
                        </a:rPr>
                        <a:t>Abortion prevalence and incidence </a:t>
                      </a:r>
                    </a:p>
                    <a:p>
                      <a:pPr marL="228600" marR="0">
                        <a:lnSpc>
                          <a:spcPct val="107000"/>
                        </a:lnSpc>
                        <a:spcBef>
                          <a:spcPts val="0"/>
                        </a:spcBef>
                        <a:spcAft>
                          <a:spcPts val="0"/>
                        </a:spcAft>
                      </a:pPr>
                      <a:r>
                        <a:rPr lang="en-US" sz="1600" dirty="0">
                          <a:effectLst/>
                        </a:rPr>
                        <a:t> </a:t>
                      </a:r>
                    </a:p>
                    <a:p>
                      <a:pPr marL="0" marR="0">
                        <a:lnSpc>
                          <a:spcPct val="107000"/>
                        </a:lnSpc>
                        <a:spcBef>
                          <a:spcPts val="0"/>
                        </a:spcBef>
                        <a:spcAft>
                          <a:spcPts val="600"/>
                        </a:spcAft>
                      </a:pPr>
                      <a:r>
                        <a:rPr lang="en-US" sz="1100" kern="1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755" marR="47755" marT="0" marB="0"/>
                </a:tc>
                <a:tc>
                  <a:txBody>
                    <a:bodyPr/>
                    <a:lstStyle/>
                    <a:p>
                      <a:pPr marL="0" marR="0">
                        <a:lnSpc>
                          <a:spcPct val="107000"/>
                        </a:lnSpc>
                        <a:spcBef>
                          <a:spcPts val="0"/>
                        </a:spcBef>
                        <a:spcAft>
                          <a:spcPts val="0"/>
                        </a:spcAft>
                      </a:pPr>
                      <a:r>
                        <a:rPr lang="en-US" sz="1800" dirty="0">
                          <a:effectLst/>
                        </a:rPr>
                        <a:t>Abortion care </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Abortion methods</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Management of complications/PAC</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Quality of care</a:t>
                      </a:r>
                    </a:p>
                    <a:p>
                      <a:pPr marL="342900" marR="0" lvl="0" indent="-342900">
                        <a:lnSpc>
                          <a:spcPct val="107000"/>
                        </a:lnSpc>
                        <a:spcBef>
                          <a:spcPts val="0"/>
                        </a:spcBef>
                        <a:spcAft>
                          <a:spcPts val="0"/>
                        </a:spcAft>
                        <a:buFont typeface="Calibri" panose="020F0502020204030204" pitchFamily="34" charset="0"/>
                        <a:buChar char="-"/>
                      </a:pPr>
                      <a:endParaRPr lang="en-US" sz="1200" dirty="0">
                        <a:effectLst/>
                      </a:endParaRPr>
                    </a:p>
                    <a:p>
                      <a:pPr marL="0" marR="0">
                        <a:lnSpc>
                          <a:spcPct val="107000"/>
                        </a:lnSpc>
                        <a:spcBef>
                          <a:spcPts val="0"/>
                        </a:spcBef>
                        <a:spcAft>
                          <a:spcPts val="0"/>
                        </a:spcAft>
                      </a:pPr>
                      <a:r>
                        <a:rPr lang="en-US" sz="1800" dirty="0">
                          <a:effectLst/>
                        </a:rPr>
                        <a:t>Abortion outcomes </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Complete/safe abortion</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Abortion complications</a:t>
                      </a:r>
                    </a:p>
                    <a:p>
                      <a:pPr marL="342900" marR="0" lvl="0" indent="-342900">
                        <a:lnSpc>
                          <a:spcPct val="107000"/>
                        </a:lnSpc>
                        <a:spcBef>
                          <a:spcPts val="0"/>
                        </a:spcBef>
                        <a:spcAft>
                          <a:spcPts val="0"/>
                        </a:spcAft>
                        <a:buFont typeface="Calibri" panose="020F0502020204030204" pitchFamily="34" charset="0"/>
                        <a:buChar char="-"/>
                      </a:pPr>
                      <a:endParaRPr lang="en-US" sz="1200" dirty="0">
                        <a:effectLst/>
                      </a:endParaRPr>
                    </a:p>
                    <a:p>
                      <a:pPr marL="0" marR="0" lvl="0" indent="0">
                        <a:lnSpc>
                          <a:spcPct val="107000"/>
                        </a:lnSpc>
                        <a:spcBef>
                          <a:spcPts val="0"/>
                        </a:spcBef>
                        <a:spcAft>
                          <a:spcPts val="0"/>
                        </a:spcAft>
                        <a:buFont typeface="Calibri" panose="020F0502020204030204" pitchFamily="34" charset="0"/>
                        <a:buNone/>
                      </a:pPr>
                      <a:r>
                        <a:rPr lang="en-US" sz="1800" dirty="0">
                          <a:effectLst/>
                        </a:rPr>
                        <a:t>Abortion impact</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Disability</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Mortality</a:t>
                      </a:r>
                    </a:p>
                    <a:p>
                      <a:pPr marL="685800" marR="0">
                        <a:lnSpc>
                          <a:spcPct val="107000"/>
                        </a:lnSpc>
                        <a:spcBef>
                          <a:spcPts val="0"/>
                        </a:spcBef>
                        <a:spcAft>
                          <a:spcPts val="0"/>
                        </a:spcAft>
                      </a:pPr>
                      <a:r>
                        <a:rPr lang="en-US" sz="1200" dirty="0">
                          <a:effectLst/>
                        </a:rPr>
                        <a:t> </a:t>
                      </a:r>
                    </a:p>
                    <a:p>
                      <a:pPr marL="0" marR="0">
                        <a:lnSpc>
                          <a:spcPct val="107000"/>
                        </a:lnSpc>
                        <a:spcBef>
                          <a:spcPts val="0"/>
                        </a:spcBef>
                        <a:spcAft>
                          <a:spcPts val="0"/>
                        </a:spcAft>
                      </a:pPr>
                      <a:r>
                        <a:rPr lang="en-US" sz="1800" dirty="0">
                          <a:effectLst/>
                        </a:rPr>
                        <a:t>Cost of abortion</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Economic cost</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Social cost (e.g. stigma)</a:t>
                      </a:r>
                    </a:p>
                    <a:p>
                      <a:pPr marL="685800" marR="0">
                        <a:lnSpc>
                          <a:spcPct val="107000"/>
                        </a:lnSpc>
                        <a:spcBef>
                          <a:spcPts val="0"/>
                        </a:spcBef>
                        <a:spcAft>
                          <a:spcPts val="0"/>
                        </a:spcAft>
                      </a:pPr>
                      <a:r>
                        <a:rPr lang="en-US" sz="1200" dirty="0">
                          <a:effectLst/>
                        </a:rPr>
                        <a:t> </a:t>
                      </a:r>
                    </a:p>
                    <a:p>
                      <a:pPr marL="0" marR="0">
                        <a:lnSpc>
                          <a:spcPct val="107000"/>
                        </a:lnSpc>
                        <a:spcBef>
                          <a:spcPts val="0"/>
                        </a:spcBef>
                        <a:spcAft>
                          <a:spcPts val="0"/>
                        </a:spcAft>
                      </a:pPr>
                      <a:r>
                        <a:rPr lang="en-US" sz="1800" dirty="0">
                          <a:effectLst/>
                        </a:rPr>
                        <a:t>Characteristics of women who had abortion</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Social characteristics</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Economic characteristics</a:t>
                      </a:r>
                    </a:p>
                    <a:p>
                      <a:pPr marL="342900" marR="0" lvl="0" indent="-342900">
                        <a:lnSpc>
                          <a:spcPct val="107000"/>
                        </a:lnSpc>
                        <a:spcBef>
                          <a:spcPts val="0"/>
                        </a:spcBef>
                        <a:spcAft>
                          <a:spcPts val="0"/>
                        </a:spcAft>
                        <a:buFont typeface="Calibri" panose="020F0502020204030204" pitchFamily="34" charset="0"/>
                        <a:buChar char="-"/>
                      </a:pPr>
                      <a:r>
                        <a:rPr lang="en-US" sz="1800" dirty="0">
                          <a:effectLst/>
                        </a:rPr>
                        <a:t>Demographic characteristics</a:t>
                      </a:r>
                    </a:p>
                    <a:p>
                      <a:pPr marL="0" marR="0">
                        <a:lnSpc>
                          <a:spcPct val="107000"/>
                        </a:lnSpc>
                        <a:spcBef>
                          <a:spcPts val="0"/>
                        </a:spcBef>
                        <a:spcAft>
                          <a:spcPts val="600"/>
                        </a:spcAft>
                      </a:pPr>
                      <a:r>
                        <a:rPr lang="en-US" sz="1100" kern="1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755" marR="47755" marT="0" marB="0"/>
                </a:tc>
                <a:extLst>
                  <a:ext uri="{0D108BD9-81ED-4DB2-BD59-A6C34878D82A}">
                    <a16:rowId xmlns:a16="http://schemas.microsoft.com/office/drawing/2014/main" val="3928796919"/>
                  </a:ext>
                </a:extLst>
              </a:tr>
            </a:tbl>
          </a:graphicData>
        </a:graphic>
      </p:graphicFrame>
      <p:sp>
        <p:nvSpPr>
          <p:cNvPr id="8" name="Rectangle 2">
            <a:extLst>
              <a:ext uri="{FF2B5EF4-FFF2-40B4-BE49-F238E27FC236}">
                <a16:creationId xmlns:a16="http://schemas.microsoft.com/office/drawing/2014/main" id="{6E54F6B9-433E-458F-AD6B-88C6EF458793}"/>
              </a:ext>
            </a:extLst>
          </p:cNvPr>
          <p:cNvSpPr>
            <a:spLocks noChangeArrowheads="1"/>
          </p:cNvSpPr>
          <p:nvPr/>
        </p:nvSpPr>
        <p:spPr bwMode="auto">
          <a:xfrm>
            <a:off x="-9409113" y="0"/>
            <a:ext cx="3101022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417867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6448A5-E384-4F96-ACC2-4B16957E5901}"/>
              </a:ext>
            </a:extLst>
          </p:cNvPr>
          <p:cNvSpPr>
            <a:spLocks noGrp="1"/>
          </p:cNvSpPr>
          <p:nvPr>
            <p:ph idx="1"/>
          </p:nvPr>
        </p:nvSpPr>
        <p:spPr>
          <a:xfrm>
            <a:off x="838200" y="2346325"/>
            <a:ext cx="10515600" cy="3830638"/>
          </a:xfrm>
        </p:spPr>
        <p:txBody>
          <a:bodyPr>
            <a:normAutofit fontScale="92500"/>
          </a:bodyPr>
          <a:lstStyle/>
          <a:p>
            <a:r>
              <a:rPr lang="en-US" dirty="0"/>
              <a:t>Each of these concepts can be studied broadly, touching on each of the component parts for broad understanding of the concept</a:t>
            </a:r>
          </a:p>
          <a:p>
            <a:r>
              <a:rPr lang="en-US" dirty="0"/>
              <a:t>Each, as well as a combination, of a concept’s sub-theme(s) can also be studied in-depth to shed more light into the role of the concept</a:t>
            </a:r>
          </a:p>
          <a:p>
            <a:r>
              <a:rPr lang="en-US" dirty="0"/>
              <a:t>Related concepts as well as their sub-themes can also be studies together to understand the relationship or association between them</a:t>
            </a:r>
          </a:p>
          <a:p>
            <a:r>
              <a:rPr lang="en-US" dirty="0"/>
              <a:t>Understanding these concepts and their ramifications helps to paint complete picture of abortion situation, thereby providing evidence to enable programs and policies to ensure service availability and accessibility</a:t>
            </a:r>
            <a:endParaRPr lang="en-NG" dirty="0"/>
          </a:p>
        </p:txBody>
      </p:sp>
      <p:sp>
        <p:nvSpPr>
          <p:cNvPr id="4" name="Title 1">
            <a:extLst>
              <a:ext uri="{FF2B5EF4-FFF2-40B4-BE49-F238E27FC236}">
                <a16:creationId xmlns:a16="http://schemas.microsoft.com/office/drawing/2014/main" id="{E2D9F6FF-150D-482F-B288-C81F2890B2ED}"/>
              </a:ext>
            </a:extLst>
          </p:cNvPr>
          <p:cNvSpPr txBox="1">
            <a:spLocks/>
          </p:cNvSpPr>
          <p:nvPr/>
        </p:nvSpPr>
        <p:spPr>
          <a:xfrm>
            <a:off x="838199" y="1641475"/>
            <a:ext cx="5181601"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Concepts (cont’d)</a:t>
            </a:r>
          </a:p>
        </p:txBody>
      </p:sp>
    </p:spTree>
    <p:extLst>
      <p:ext uri="{BB962C8B-B14F-4D97-AF65-F5344CB8AC3E}">
        <p14:creationId xmlns:p14="http://schemas.microsoft.com/office/powerpoint/2010/main" val="1435711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737AD2-FE0A-43B4-A30F-8614E7643A8A}"/>
              </a:ext>
            </a:extLst>
          </p:cNvPr>
          <p:cNvSpPr>
            <a:spLocks noGrp="1"/>
          </p:cNvSpPr>
          <p:nvPr>
            <p:ph idx="1"/>
          </p:nvPr>
        </p:nvSpPr>
        <p:spPr>
          <a:xfrm>
            <a:off x="838200" y="2136774"/>
            <a:ext cx="10515600" cy="4016375"/>
          </a:xfrm>
        </p:spPr>
        <p:txBody>
          <a:bodyPr>
            <a:normAutofit fontScale="92500" lnSpcReduction="10000"/>
          </a:bodyPr>
          <a:lstStyle/>
          <a:p>
            <a:r>
              <a:rPr lang="en-US" sz="3000" dirty="0"/>
              <a:t>Definition</a:t>
            </a:r>
          </a:p>
          <a:p>
            <a:pPr lvl="1"/>
            <a:r>
              <a:rPr lang="en-US" sz="2600" dirty="0">
                <a:effectLst/>
                <a:latin typeface="Calibri" panose="020F0502020204030204" pitchFamily="34" charset="0"/>
                <a:ea typeface="Calibri" panose="020F0502020204030204" pitchFamily="34" charset="0"/>
                <a:cs typeface="Times New Roman" panose="02020603050405020304" pitchFamily="18" charset="0"/>
              </a:rPr>
              <a:t>A measure is a property or characteristic of a concept. </a:t>
            </a:r>
          </a:p>
          <a:p>
            <a:pPr lvl="1"/>
            <a:r>
              <a:rPr lang="en-US" sz="2600" dirty="0">
                <a:effectLst/>
                <a:latin typeface="Calibri" panose="020F0502020204030204" pitchFamily="34" charset="0"/>
                <a:ea typeface="Calibri" panose="020F0502020204030204" pitchFamily="34" charset="0"/>
                <a:cs typeface="Times New Roman" panose="02020603050405020304" pitchFamily="18" charset="0"/>
              </a:rPr>
              <a:t>It is the number, quantity, size, weight, distance or capacity of the concept. </a:t>
            </a:r>
          </a:p>
          <a:p>
            <a:r>
              <a:rPr lang="en-US" sz="3000" dirty="0">
                <a:effectLst/>
                <a:latin typeface="Calibri" panose="020F0502020204030204" pitchFamily="34" charset="0"/>
                <a:ea typeface="Calibri" panose="020F0502020204030204" pitchFamily="34" charset="0"/>
                <a:cs typeface="Times New Roman" panose="02020603050405020304" pitchFamily="18" charset="0"/>
              </a:rPr>
              <a:t>The measure helps to associate value to the concept. For instance,</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p>
          <a:p>
            <a:pPr lvl="1"/>
            <a:r>
              <a:rPr lang="en-US" sz="2600" dirty="0">
                <a:effectLst/>
                <a:latin typeface="Calibri" panose="020F0502020204030204" pitchFamily="34" charset="0"/>
                <a:ea typeface="Calibri" panose="020F0502020204030204" pitchFamily="34" charset="0"/>
                <a:cs typeface="Times New Roman" panose="02020603050405020304" pitchFamily="18" charset="0"/>
              </a:rPr>
              <a:t>An abortion rate is a measure of abortion incidence</a:t>
            </a:r>
            <a:r>
              <a:rPr lang="en-US" sz="2600" dirty="0">
                <a:latin typeface="Calibri" panose="020F0502020204030204" pitchFamily="34" charset="0"/>
                <a:ea typeface="Calibri" panose="020F0502020204030204" pitchFamily="34" charset="0"/>
                <a:cs typeface="Times New Roman" panose="02020603050405020304" pitchFamily="18" charset="0"/>
              </a:rPr>
              <a:t>, and</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2600" dirty="0">
                <a:effectLst/>
                <a:latin typeface="Calibri" panose="020F0502020204030204" pitchFamily="34" charset="0"/>
                <a:ea typeface="Calibri" panose="020F0502020204030204" pitchFamily="34" charset="0"/>
                <a:cs typeface="Times New Roman" panose="02020603050405020304" pitchFamily="18" charset="0"/>
              </a:rPr>
              <a:t>The proportion of abortions that is considered safe is a measure of abortion safety.</a:t>
            </a:r>
          </a:p>
          <a:p>
            <a:r>
              <a:rPr lang="en-US" sz="3000" dirty="0">
                <a:latin typeface="Calibri" panose="020F0502020204030204" pitchFamily="34" charset="0"/>
                <a:ea typeface="Calibri" panose="020F0502020204030204" pitchFamily="34" charset="0"/>
                <a:cs typeface="Times New Roman" panose="02020603050405020304" pitchFamily="18" charset="0"/>
              </a:rPr>
              <a:t>Measures are often used as indicators for measuring progress in access to abortion care</a:t>
            </a:r>
          </a:p>
          <a:p>
            <a:r>
              <a:rPr lang="en-US" sz="3000" dirty="0">
                <a:latin typeface="Calibri" panose="020F0502020204030204" pitchFamily="34" charset="0"/>
                <a:ea typeface="Calibri" panose="020F0502020204030204" pitchFamily="34" charset="0"/>
                <a:cs typeface="Times New Roman" panose="02020603050405020304" pitchFamily="18" charset="0"/>
              </a:rPr>
              <a:t>More detail on measures is presented in the next slide</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endParaRPr lang="en-NG" dirty="0"/>
          </a:p>
        </p:txBody>
      </p:sp>
      <p:sp>
        <p:nvSpPr>
          <p:cNvPr id="4" name="Title 1">
            <a:extLst>
              <a:ext uri="{FF2B5EF4-FFF2-40B4-BE49-F238E27FC236}">
                <a16:creationId xmlns:a16="http://schemas.microsoft.com/office/drawing/2014/main" id="{BBE98E6B-F88F-46B2-A6CA-AA4ACAC818AB}"/>
              </a:ext>
            </a:extLst>
          </p:cNvPr>
          <p:cNvSpPr txBox="1">
            <a:spLocks/>
          </p:cNvSpPr>
          <p:nvPr/>
        </p:nvSpPr>
        <p:spPr>
          <a:xfrm>
            <a:off x="838200" y="1431925"/>
            <a:ext cx="7324726" cy="704850"/>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000" b="1" dirty="0">
                <a:solidFill>
                  <a:srgbClr val="FFC000"/>
                </a:solidFill>
                <a:latin typeface="Garamond" panose="02020404030301010803" pitchFamily="18" charset="0"/>
              </a:rPr>
              <a:t>Abortion Measures</a:t>
            </a:r>
          </a:p>
        </p:txBody>
      </p:sp>
    </p:spTree>
    <p:extLst>
      <p:ext uri="{BB962C8B-B14F-4D97-AF65-F5344CB8AC3E}">
        <p14:creationId xmlns:p14="http://schemas.microsoft.com/office/powerpoint/2010/main" val="400888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33D4684EBEF71428482A2ACE64A4231" ma:contentTypeVersion="0" ma:contentTypeDescription="Create a new document." ma:contentTypeScope="" ma:versionID="9acc99509964c72e2aca01ad760a2b6b">
  <xsd:schema xmlns:xsd="http://www.w3.org/2001/XMLSchema" xmlns:xs="http://www.w3.org/2001/XMLSchema" xmlns:p="http://schemas.microsoft.com/office/2006/metadata/properties" targetNamespace="http://schemas.microsoft.com/office/2006/metadata/properties" ma:root="true" ma:fieldsID="b34f15b030d40ffca33e4aeb8eb001f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DBBC3E-A863-4057-A18B-38DC41452726}">
  <ds:schemaRefs>
    <ds:schemaRef ds:uri="http://schemas.microsoft.com/sharepoint/v3/contenttype/forms"/>
  </ds:schemaRefs>
</ds:datastoreItem>
</file>

<file path=customXml/itemProps2.xml><?xml version="1.0" encoding="utf-8"?>
<ds:datastoreItem xmlns:ds="http://schemas.openxmlformats.org/officeDocument/2006/customXml" ds:itemID="{1A3B5F0B-2AA1-415C-B928-294682035921}">
  <ds:schemaRefs>
    <ds:schemaRef ds:uri="http://schemas.microsoft.com/office/2006/metadata/properties"/>
    <ds:schemaRef ds:uri="http://schemas.microsoft.com/office/infopath/2007/PartnerControls"/>
    <ds:schemaRef ds:uri="850062d4-b4e2-48b4-b9a5-eeb77fe17e48"/>
    <ds:schemaRef ds:uri="2dc4deee-c169-47ee-91cb-dde26aaa9517"/>
  </ds:schemaRefs>
</ds:datastoreItem>
</file>

<file path=customXml/itemProps3.xml><?xml version="1.0" encoding="utf-8"?>
<ds:datastoreItem xmlns:ds="http://schemas.openxmlformats.org/officeDocument/2006/customXml" ds:itemID="{A877083F-9D4B-43B3-869E-65CEE4C6F047}"/>
</file>

<file path=docProps/app.xml><?xml version="1.0" encoding="utf-8"?>
<Properties xmlns="http://schemas.openxmlformats.org/officeDocument/2006/extended-properties" xmlns:vt="http://schemas.openxmlformats.org/officeDocument/2006/docPropsVTypes">
  <TotalTime>3077</TotalTime>
  <Words>4628</Words>
  <Application>Microsoft Office PowerPoint</Application>
  <PresentationFormat>Widescreen</PresentationFormat>
  <Paragraphs>576</Paragraphs>
  <Slides>63</Slides>
  <Notes>6</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Calculation of proportions</vt:lpstr>
      <vt:lpstr>PowerPoint Presentation</vt:lpstr>
      <vt:lpstr>Table 2: Distribution of women who have abortion by provider type and wealth status </vt:lpstr>
      <vt:lpstr>PowerPoint Presentation</vt:lpstr>
      <vt:lpstr>Calculation of abortion rates</vt:lpstr>
      <vt:lpstr>PowerPoint Presentation</vt:lpstr>
      <vt:lpstr>Calculation of abortion rate and ratio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lpstr>PowerPoint Presentation</vt:lpstr>
      <vt:lpstr>PowerPoint Presentation</vt:lpstr>
      <vt:lpstr>PowerPoint Presentation</vt:lpstr>
      <vt:lpstr>PowerPoint Presentation</vt:lpstr>
      <vt:lpstr>Questions?</vt:lpstr>
      <vt:lpstr>PowerPoint Presentation</vt:lpstr>
      <vt:lpstr>PowerPoint Presentation</vt:lpstr>
      <vt:lpstr>PowerPoint Presentation</vt:lpstr>
      <vt:lpstr>PowerPoint Presentation</vt:lpstr>
      <vt:lpstr>Questions?</vt:lpstr>
      <vt:lpstr>PowerPoint Presentation</vt:lpstr>
      <vt:lpstr>PowerPoint Presentation</vt:lpstr>
      <vt:lpstr>PowerPoint Presentation</vt:lpstr>
      <vt:lpstr>PowerPoint Presentation</vt:lpstr>
      <vt:lpstr>Questions?</vt:lpstr>
      <vt:lpstr>PowerPoint Presentation</vt:lpstr>
      <vt:lpstr>PowerPoint Presentation</vt:lpstr>
      <vt:lpstr>PowerPoint Presentation</vt:lpstr>
      <vt:lpstr>PowerPoint Presentation</vt:lpstr>
      <vt:lpstr>PowerPoint Presentation</vt:lpstr>
      <vt:lpstr>PowerPoint Presentation</vt:lpstr>
      <vt:lpstr>Questions?</vt:lpstr>
      <vt:lpstr>PowerPoint Presentation</vt:lpstr>
      <vt:lpstr>PowerPoint Presentation</vt:lpstr>
      <vt:lpstr>Practical Exercises (i)</vt:lpstr>
      <vt:lpstr>Practical Exercises (ii)</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Oladimeji Ogunoye</dc:creator>
  <cp:lastModifiedBy>Melissa Stillman</cp:lastModifiedBy>
  <cp:revision>71</cp:revision>
  <dcterms:created xsi:type="dcterms:W3CDTF">2022-04-20T14:14:54Z</dcterms:created>
  <dcterms:modified xsi:type="dcterms:W3CDTF">2023-02-24T19:57:19Z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0x010100E33D4684EBEF71428482A2ACE64A4231</vt:lpwstr>
  </property>
  <property fmtid="{D5CDD505-2E9C-101B-9397-08002B2CF9AE}" pid="3" name="MediaServiceImageTags">
    <vt:lpwstr/>
  </property>
  <property fmtid="{D5CDD505-2E9C-101B-9397-08002B2CF9AE}" pid="4" name="Order">
    <vt:r8>27200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TriggerFlowInfo">
    <vt:lpwstr/>
  </property>
  <property fmtid="{D5CDD505-2E9C-101B-9397-08002B2CF9AE}" pid="9" name="_SourceUrl">
    <vt:lpwstr/>
  </property>
  <property fmtid="{D5CDD505-2E9C-101B-9397-08002B2CF9AE}" pid="10" name="_SharedFileIndex">
    <vt:lpwstr/>
  </property>
  <property fmtid="{D5CDD505-2E9C-101B-9397-08002B2CF9AE}" pid="11" name="ComplianceAssetId">
    <vt:lpwstr/>
  </property>
  <property fmtid="{D5CDD505-2E9C-101B-9397-08002B2CF9AE}" pid="12" name="TemplateUrl">
    <vt:lpwstr/>
  </property>
</Properties>
</file>