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8" r:id="rId4"/>
    <p:sldId id="272" r:id="rId5"/>
    <p:sldId id="259" r:id="rId6"/>
    <p:sldId id="266" r:id="rId7"/>
    <p:sldId id="267" r:id="rId8"/>
    <p:sldId id="268" r:id="rId9"/>
    <p:sldId id="260" r:id="rId10"/>
    <p:sldId id="264" r:id="rId11"/>
    <p:sldId id="270" r:id="rId12"/>
    <p:sldId id="261" r:id="rId13"/>
    <p:sldId id="273" r:id="rId14"/>
    <p:sldId id="292" r:id="rId15"/>
    <p:sldId id="276" r:id="rId16"/>
    <p:sldId id="278" r:id="rId17"/>
    <p:sldId id="290" r:id="rId18"/>
    <p:sldId id="287" r:id="rId19"/>
    <p:sldId id="293" r:id="rId20"/>
    <p:sldId id="294" r:id="rId21"/>
    <p:sldId id="295" r:id="rId22"/>
    <p:sldId id="304" r:id="rId23"/>
    <p:sldId id="305" r:id="rId24"/>
    <p:sldId id="306" r:id="rId25"/>
    <p:sldId id="296" r:id="rId26"/>
    <p:sldId id="297" r:id="rId27"/>
    <p:sldId id="298" r:id="rId28"/>
    <p:sldId id="299" r:id="rId29"/>
    <p:sldId id="300" r:id="rId30"/>
    <p:sldId id="301" r:id="rId31"/>
    <p:sldId id="302" r:id="rId32"/>
    <p:sldId id="303" r:id="rId33"/>
    <p:sldId id="307" r:id="rId34"/>
    <p:sldId id="262" r:id="rId35"/>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3" d="100"/>
          <a:sy n="43" d="100"/>
        </p:scale>
        <p:origin x="52"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07B15-5F46-4A07-B9CB-7D366FB8DA81}" type="datetimeFigureOut">
              <a:rPr lang="en-NG" smtClean="0"/>
              <a:t>11/07/2022</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89421-B65A-4472-9EDD-460E3885E29C}" type="slidenum">
              <a:rPr lang="en-NG" smtClean="0"/>
              <a:t>‹#›</a:t>
            </a:fld>
            <a:endParaRPr lang="en-NG"/>
          </a:p>
        </p:txBody>
      </p:sp>
    </p:spTree>
    <p:extLst>
      <p:ext uri="{BB962C8B-B14F-4D97-AF65-F5344CB8AC3E}">
        <p14:creationId xmlns:p14="http://schemas.microsoft.com/office/powerpoint/2010/main" val="171204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CA38-0E6B-442B-8963-455CDE80A701}"/>
              </a:ext>
            </a:extLst>
          </p:cNvPr>
          <p:cNvSpPr>
            <a:spLocks noGrp="1"/>
          </p:cNvSpPr>
          <p:nvPr>
            <p:ph type="ctrTitle"/>
          </p:nvPr>
        </p:nvSpPr>
        <p:spPr>
          <a:xfrm>
            <a:off x="1524000" y="1122363"/>
            <a:ext cx="9144000" cy="2387600"/>
          </a:xfrm>
        </p:spPr>
        <p:txBody>
          <a:bodyPr anchor="b"/>
          <a:lstStyle>
            <a:lvl1pPr algn="ctr">
              <a:defRPr sz="4400">
                <a:latin typeface="Garamond" panose="02020404030301010803" pitchFamily="18" charset="0"/>
              </a:defRPr>
            </a:lvl1pPr>
          </a:lstStyle>
          <a:p>
            <a:endParaRPr lang="en-NG" dirty="0"/>
          </a:p>
        </p:txBody>
      </p:sp>
      <p:sp>
        <p:nvSpPr>
          <p:cNvPr id="3" name="Subtitle 2">
            <a:extLst>
              <a:ext uri="{FF2B5EF4-FFF2-40B4-BE49-F238E27FC236}">
                <a16:creationId xmlns:a16="http://schemas.microsoft.com/office/drawing/2014/main" id="{FA840136-4829-4B02-902B-61E0739B4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G" dirty="0"/>
          </a:p>
        </p:txBody>
      </p:sp>
      <p:sp>
        <p:nvSpPr>
          <p:cNvPr id="4" name="Date Placeholder 3">
            <a:extLst>
              <a:ext uri="{FF2B5EF4-FFF2-40B4-BE49-F238E27FC236}">
                <a16:creationId xmlns:a16="http://schemas.microsoft.com/office/drawing/2014/main" id="{CC931365-124F-4643-8C63-2B2C55A3D34D}"/>
              </a:ext>
            </a:extLst>
          </p:cNvPr>
          <p:cNvSpPr>
            <a:spLocks noGrp="1"/>
          </p:cNvSpPr>
          <p:nvPr>
            <p:ph type="dt" sz="half" idx="10"/>
          </p:nvPr>
        </p:nvSpPr>
        <p:spPr/>
        <p:txBody>
          <a:bodyPr/>
          <a:lstStyle/>
          <a:p>
            <a:fld id="{3A510AAC-6B23-4818-8E77-52206A0E9C65}" type="datetime1">
              <a:rPr lang="LID4096" smtClean="0"/>
              <a:t>11/07/2022</a:t>
            </a:fld>
            <a:endParaRPr lang="en-NG"/>
          </a:p>
        </p:txBody>
      </p:sp>
      <p:sp>
        <p:nvSpPr>
          <p:cNvPr id="5" name="Footer Placeholder 4">
            <a:extLst>
              <a:ext uri="{FF2B5EF4-FFF2-40B4-BE49-F238E27FC236}">
                <a16:creationId xmlns:a16="http://schemas.microsoft.com/office/drawing/2014/main" id="{D8A4D879-E691-487B-9CA9-BB69D860CE69}"/>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1BF7A729-0629-4711-8FA9-FADEBE981CB7}"/>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50815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39DD-2F67-487F-B943-183CCC9DCAA7}"/>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D4CE2615-F739-4778-B712-FE54D30A27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E7A29C13-7ECE-4C39-8D2C-ABC52D500EB1}"/>
              </a:ext>
            </a:extLst>
          </p:cNvPr>
          <p:cNvSpPr>
            <a:spLocks noGrp="1"/>
          </p:cNvSpPr>
          <p:nvPr>
            <p:ph type="dt" sz="half" idx="10"/>
          </p:nvPr>
        </p:nvSpPr>
        <p:spPr/>
        <p:txBody>
          <a:bodyPr/>
          <a:lstStyle/>
          <a:p>
            <a:fld id="{1483FDED-0CDF-4933-8A14-7DE232D78750}" type="datetime1">
              <a:rPr lang="LID4096" smtClean="0"/>
              <a:t>11/07/2022</a:t>
            </a:fld>
            <a:endParaRPr lang="en-NG"/>
          </a:p>
        </p:txBody>
      </p:sp>
      <p:sp>
        <p:nvSpPr>
          <p:cNvPr id="5" name="Footer Placeholder 4">
            <a:extLst>
              <a:ext uri="{FF2B5EF4-FFF2-40B4-BE49-F238E27FC236}">
                <a16:creationId xmlns:a16="http://schemas.microsoft.com/office/drawing/2014/main" id="{DD922D08-5260-4ED4-AED6-4560A58E9A5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11925CE7-6815-4B52-817B-4829C1DD169D}"/>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410928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7EFCB-8B66-456C-ABAA-8BC5EF731A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2D478BAA-E67C-41AF-8522-E97A4EAF1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995BEE11-14F0-43CF-8CE4-789D121460F4}"/>
              </a:ext>
            </a:extLst>
          </p:cNvPr>
          <p:cNvSpPr>
            <a:spLocks noGrp="1"/>
          </p:cNvSpPr>
          <p:nvPr>
            <p:ph type="dt" sz="half" idx="10"/>
          </p:nvPr>
        </p:nvSpPr>
        <p:spPr/>
        <p:txBody>
          <a:bodyPr/>
          <a:lstStyle/>
          <a:p>
            <a:fld id="{6243B12B-309E-4DD7-BD28-63877E95BD7F}" type="datetime1">
              <a:rPr lang="LID4096" smtClean="0"/>
              <a:t>11/07/2022</a:t>
            </a:fld>
            <a:endParaRPr lang="en-NG"/>
          </a:p>
        </p:txBody>
      </p:sp>
      <p:sp>
        <p:nvSpPr>
          <p:cNvPr id="5" name="Footer Placeholder 4">
            <a:extLst>
              <a:ext uri="{FF2B5EF4-FFF2-40B4-BE49-F238E27FC236}">
                <a16:creationId xmlns:a16="http://schemas.microsoft.com/office/drawing/2014/main" id="{7BC5D6B6-3BCF-4C9C-8805-D21D3E987BF5}"/>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403AE8D-74DE-43A8-8A06-EA0AD53C083A}"/>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245008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3F71-9E77-4C48-AAB5-4E3230293C8E}" type="slidenum">
              <a:rPr lang="en-US" smtClean="0"/>
              <a:pPr/>
              <a:t>‹#›</a:t>
            </a:fld>
            <a:endParaRPr lang="en-US"/>
          </a:p>
        </p:txBody>
      </p:sp>
    </p:spTree>
    <p:extLst>
      <p:ext uri="{BB962C8B-B14F-4D97-AF65-F5344CB8AC3E}">
        <p14:creationId xmlns:p14="http://schemas.microsoft.com/office/powerpoint/2010/main" val="426683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FA0A7-0637-460D-BC6A-2EB973BBF643}" type="slidenum">
              <a:rPr lang="en-US" smtClean="0"/>
              <a:pPr/>
              <a:t>‹#›</a:t>
            </a:fld>
            <a:endParaRPr lang="en-US"/>
          </a:p>
        </p:txBody>
      </p:sp>
    </p:spTree>
    <p:extLst>
      <p:ext uri="{BB962C8B-B14F-4D97-AF65-F5344CB8AC3E}">
        <p14:creationId xmlns:p14="http://schemas.microsoft.com/office/powerpoint/2010/main" val="174728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D0B6A-8FE3-4130-A059-BEFE5B9A288B}" type="slidenum">
              <a:rPr lang="en-US" smtClean="0"/>
              <a:pPr/>
              <a:t>‹#›</a:t>
            </a:fld>
            <a:endParaRPr lang="en-US"/>
          </a:p>
        </p:txBody>
      </p:sp>
    </p:spTree>
    <p:extLst>
      <p:ext uri="{BB962C8B-B14F-4D97-AF65-F5344CB8AC3E}">
        <p14:creationId xmlns:p14="http://schemas.microsoft.com/office/powerpoint/2010/main" val="130517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765DA-1258-40D2-A4B3-158213F3C1B4}" type="slidenum">
              <a:rPr lang="en-US" smtClean="0"/>
              <a:pPr/>
              <a:t>‹#›</a:t>
            </a:fld>
            <a:endParaRPr lang="en-US"/>
          </a:p>
        </p:txBody>
      </p:sp>
    </p:spTree>
    <p:extLst>
      <p:ext uri="{BB962C8B-B14F-4D97-AF65-F5344CB8AC3E}">
        <p14:creationId xmlns:p14="http://schemas.microsoft.com/office/powerpoint/2010/main" val="344368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76504F-0BE5-4903-846B-A19B9EBA4D77}" type="slidenum">
              <a:rPr lang="en-US" smtClean="0"/>
              <a:pPr/>
              <a:t>‹#›</a:t>
            </a:fld>
            <a:endParaRPr lang="en-US"/>
          </a:p>
        </p:txBody>
      </p:sp>
    </p:spTree>
    <p:extLst>
      <p:ext uri="{BB962C8B-B14F-4D97-AF65-F5344CB8AC3E}">
        <p14:creationId xmlns:p14="http://schemas.microsoft.com/office/powerpoint/2010/main" val="3403510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17AF6-40B3-471B-A83C-F7A29FC51689}" type="slidenum">
              <a:rPr lang="en-US" smtClean="0"/>
              <a:pPr/>
              <a:t>‹#›</a:t>
            </a:fld>
            <a:endParaRPr lang="en-US"/>
          </a:p>
        </p:txBody>
      </p:sp>
    </p:spTree>
    <p:extLst>
      <p:ext uri="{BB962C8B-B14F-4D97-AF65-F5344CB8AC3E}">
        <p14:creationId xmlns:p14="http://schemas.microsoft.com/office/powerpoint/2010/main" val="218498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11F-7E14-4CAE-BC17-FA8AF5198983}" type="slidenum">
              <a:rPr lang="en-US" smtClean="0"/>
              <a:pPr/>
              <a:t>‹#›</a:t>
            </a:fld>
            <a:endParaRPr lang="en-US"/>
          </a:p>
        </p:txBody>
      </p:sp>
    </p:spTree>
    <p:extLst>
      <p:ext uri="{BB962C8B-B14F-4D97-AF65-F5344CB8AC3E}">
        <p14:creationId xmlns:p14="http://schemas.microsoft.com/office/powerpoint/2010/main" val="224070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FC86E-4A3E-47DD-8D92-308E4F942C16}" type="slidenum">
              <a:rPr lang="en-US" smtClean="0"/>
              <a:pPr/>
              <a:t>‹#›</a:t>
            </a:fld>
            <a:endParaRPr lang="en-US"/>
          </a:p>
        </p:txBody>
      </p:sp>
    </p:spTree>
    <p:extLst>
      <p:ext uri="{BB962C8B-B14F-4D97-AF65-F5344CB8AC3E}">
        <p14:creationId xmlns:p14="http://schemas.microsoft.com/office/powerpoint/2010/main" val="109961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F243-9EE5-439A-BFA6-46A143C51C41}"/>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0B22EF18-B453-44D2-B233-F190187C7D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0DBF432E-ACFD-4EFB-A67F-E46913BC9C84}"/>
              </a:ext>
            </a:extLst>
          </p:cNvPr>
          <p:cNvSpPr>
            <a:spLocks noGrp="1"/>
          </p:cNvSpPr>
          <p:nvPr>
            <p:ph type="dt" sz="half" idx="10"/>
          </p:nvPr>
        </p:nvSpPr>
        <p:spPr/>
        <p:txBody>
          <a:bodyPr/>
          <a:lstStyle/>
          <a:p>
            <a:fld id="{383700CB-1D87-4D6A-B613-C195EA1C01DF}" type="datetime1">
              <a:rPr lang="LID4096" smtClean="0"/>
              <a:t>11/07/2022</a:t>
            </a:fld>
            <a:endParaRPr lang="en-NG"/>
          </a:p>
        </p:txBody>
      </p:sp>
      <p:sp>
        <p:nvSpPr>
          <p:cNvPr id="5" name="Footer Placeholder 4">
            <a:extLst>
              <a:ext uri="{FF2B5EF4-FFF2-40B4-BE49-F238E27FC236}">
                <a16:creationId xmlns:a16="http://schemas.microsoft.com/office/drawing/2014/main" id="{4A7F97D4-E1F0-4BC2-BAED-8557D82FA318}"/>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DE232326-1A95-4A46-B071-787000F54EA6}"/>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42308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49064-9897-47CA-808D-A240F07E9A58}" type="slidenum">
              <a:rPr lang="en-US" smtClean="0"/>
              <a:pPr/>
              <a:t>‹#›</a:t>
            </a:fld>
            <a:endParaRPr lang="en-US"/>
          </a:p>
        </p:txBody>
      </p:sp>
    </p:spTree>
    <p:extLst>
      <p:ext uri="{BB962C8B-B14F-4D97-AF65-F5344CB8AC3E}">
        <p14:creationId xmlns:p14="http://schemas.microsoft.com/office/powerpoint/2010/main" val="3542030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C5A55-C3BF-4E08-8B20-8F6B5E5C54F3}" type="slidenum">
              <a:rPr lang="en-US" smtClean="0"/>
              <a:pPr/>
              <a:t>‹#›</a:t>
            </a:fld>
            <a:endParaRPr lang="en-US"/>
          </a:p>
        </p:txBody>
      </p:sp>
    </p:spTree>
    <p:extLst>
      <p:ext uri="{BB962C8B-B14F-4D97-AF65-F5344CB8AC3E}">
        <p14:creationId xmlns:p14="http://schemas.microsoft.com/office/powerpoint/2010/main" val="1087091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92456-28F0-4A71-9DCB-E2DADC33ECFB}" type="slidenum">
              <a:rPr lang="en-US" smtClean="0"/>
              <a:pPr/>
              <a:t>‹#›</a:t>
            </a:fld>
            <a:endParaRPr lang="en-US"/>
          </a:p>
        </p:txBody>
      </p:sp>
    </p:spTree>
    <p:extLst>
      <p:ext uri="{BB962C8B-B14F-4D97-AF65-F5344CB8AC3E}">
        <p14:creationId xmlns:p14="http://schemas.microsoft.com/office/powerpoint/2010/main" val="199317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F7D0-6B37-47AB-B835-2983D8F6E7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FDEC3BA9-A05B-4EE8-B091-501B4EFF3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5F962-6E48-4D6F-BFB9-406B9C54D22A}"/>
              </a:ext>
            </a:extLst>
          </p:cNvPr>
          <p:cNvSpPr>
            <a:spLocks noGrp="1"/>
          </p:cNvSpPr>
          <p:nvPr>
            <p:ph type="dt" sz="half" idx="10"/>
          </p:nvPr>
        </p:nvSpPr>
        <p:spPr/>
        <p:txBody>
          <a:bodyPr/>
          <a:lstStyle/>
          <a:p>
            <a:fld id="{ED5AAFCF-526F-4A26-9AE0-775C58C62F87}" type="datetime1">
              <a:rPr lang="LID4096" smtClean="0"/>
              <a:t>11/07/2022</a:t>
            </a:fld>
            <a:endParaRPr lang="en-NG"/>
          </a:p>
        </p:txBody>
      </p:sp>
      <p:sp>
        <p:nvSpPr>
          <p:cNvPr id="5" name="Footer Placeholder 4">
            <a:extLst>
              <a:ext uri="{FF2B5EF4-FFF2-40B4-BE49-F238E27FC236}">
                <a16:creationId xmlns:a16="http://schemas.microsoft.com/office/drawing/2014/main" id="{C07758E9-A72D-40C1-9A4C-99758DF0C661}"/>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30C378FD-8768-4A4A-88C1-6C8B5B9D3659}"/>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208289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7F91-8016-478E-997E-83A3B9D5B1BC}"/>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DA5C7A38-137E-477A-9D1F-93815F4FC6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9EC1F104-CA09-443F-8D3D-5E568192E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F930B910-C5D2-4350-8EE7-C6081057FBD8}"/>
              </a:ext>
            </a:extLst>
          </p:cNvPr>
          <p:cNvSpPr>
            <a:spLocks noGrp="1"/>
          </p:cNvSpPr>
          <p:nvPr>
            <p:ph type="dt" sz="half" idx="10"/>
          </p:nvPr>
        </p:nvSpPr>
        <p:spPr/>
        <p:txBody>
          <a:bodyPr/>
          <a:lstStyle/>
          <a:p>
            <a:fld id="{E404FCE1-BE8F-4C92-BF36-192F6C0F25F6}" type="datetime1">
              <a:rPr lang="LID4096" smtClean="0"/>
              <a:t>11/07/2022</a:t>
            </a:fld>
            <a:endParaRPr lang="en-NG"/>
          </a:p>
        </p:txBody>
      </p:sp>
      <p:sp>
        <p:nvSpPr>
          <p:cNvPr id="6" name="Footer Placeholder 5">
            <a:extLst>
              <a:ext uri="{FF2B5EF4-FFF2-40B4-BE49-F238E27FC236}">
                <a16:creationId xmlns:a16="http://schemas.microsoft.com/office/drawing/2014/main" id="{E4C284A0-3B09-42E5-AA82-DD5A6319DA13}"/>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BE2EDEA1-DC7C-4DFF-8AD0-512F74C66876}"/>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1790552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A07C-FC8A-4E5F-8973-BD333673FEB8}"/>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26958EB0-E9A7-4B9D-9E0B-954B1FE4E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E22DD3-D2B7-4461-8CDA-48BEA59F65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68F06E03-B9B0-42C1-85CD-6C3E2D5FB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6E0DDA-9F0F-43A0-A14D-CA66AC422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C4AF9E44-44E0-4B3F-A209-98506C03F4E9}"/>
              </a:ext>
            </a:extLst>
          </p:cNvPr>
          <p:cNvSpPr>
            <a:spLocks noGrp="1"/>
          </p:cNvSpPr>
          <p:nvPr>
            <p:ph type="dt" sz="half" idx="10"/>
          </p:nvPr>
        </p:nvSpPr>
        <p:spPr/>
        <p:txBody>
          <a:bodyPr/>
          <a:lstStyle/>
          <a:p>
            <a:fld id="{C5DF8905-604B-4D21-8E4D-EB72ABF813EB}" type="datetime1">
              <a:rPr lang="LID4096" smtClean="0"/>
              <a:t>11/07/2022</a:t>
            </a:fld>
            <a:endParaRPr lang="en-NG"/>
          </a:p>
        </p:txBody>
      </p:sp>
      <p:sp>
        <p:nvSpPr>
          <p:cNvPr id="8" name="Footer Placeholder 7">
            <a:extLst>
              <a:ext uri="{FF2B5EF4-FFF2-40B4-BE49-F238E27FC236}">
                <a16:creationId xmlns:a16="http://schemas.microsoft.com/office/drawing/2014/main" id="{D7E1EFE4-E392-4F1F-9E41-E7622CC653DB}"/>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2F15CE18-3140-4358-957E-47BE928D008A}"/>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390603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EB1B-A236-4D90-9A4D-BC1A35B4EE93}"/>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5EED3FC7-E3AB-4C74-BD6B-3CD5ABD47F0E}"/>
              </a:ext>
            </a:extLst>
          </p:cNvPr>
          <p:cNvSpPr>
            <a:spLocks noGrp="1"/>
          </p:cNvSpPr>
          <p:nvPr>
            <p:ph type="dt" sz="half" idx="10"/>
          </p:nvPr>
        </p:nvSpPr>
        <p:spPr/>
        <p:txBody>
          <a:bodyPr/>
          <a:lstStyle/>
          <a:p>
            <a:fld id="{54A5D857-00D2-450A-BF25-9E6CE529C04D}" type="datetime1">
              <a:rPr lang="LID4096" smtClean="0"/>
              <a:t>11/07/2022</a:t>
            </a:fld>
            <a:endParaRPr lang="en-NG"/>
          </a:p>
        </p:txBody>
      </p:sp>
      <p:sp>
        <p:nvSpPr>
          <p:cNvPr id="4" name="Footer Placeholder 3">
            <a:extLst>
              <a:ext uri="{FF2B5EF4-FFF2-40B4-BE49-F238E27FC236}">
                <a16:creationId xmlns:a16="http://schemas.microsoft.com/office/drawing/2014/main" id="{797610A2-6205-4D78-8EA5-996E44B2B973}"/>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F789B34B-7465-4E11-8C6C-A88B6C7FABBA}"/>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37323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791EC-15D1-4678-99E8-CF7A1B1EF7AA}"/>
              </a:ext>
            </a:extLst>
          </p:cNvPr>
          <p:cNvSpPr>
            <a:spLocks noGrp="1"/>
          </p:cNvSpPr>
          <p:nvPr>
            <p:ph type="dt" sz="half" idx="10"/>
          </p:nvPr>
        </p:nvSpPr>
        <p:spPr/>
        <p:txBody>
          <a:bodyPr/>
          <a:lstStyle/>
          <a:p>
            <a:fld id="{8549CCD8-15BE-4448-AE88-3937FE65D6B4}" type="datetime1">
              <a:rPr lang="LID4096" smtClean="0"/>
              <a:t>11/07/2022</a:t>
            </a:fld>
            <a:endParaRPr lang="en-NG"/>
          </a:p>
        </p:txBody>
      </p:sp>
      <p:sp>
        <p:nvSpPr>
          <p:cNvPr id="3" name="Footer Placeholder 2">
            <a:extLst>
              <a:ext uri="{FF2B5EF4-FFF2-40B4-BE49-F238E27FC236}">
                <a16:creationId xmlns:a16="http://schemas.microsoft.com/office/drawing/2014/main" id="{D3677AC9-8586-4225-AAE4-DB6AF163AAFD}"/>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FA682A80-0636-4C49-AD85-8633C98E82D2}"/>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197254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C629-46DB-4AE7-A6AE-0DC85AB9E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654415CE-49FA-4DC0-AE63-5F75DC391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7E25B86D-AC5A-47FB-A1A4-65E9EA83E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FCD2F-9C92-4C6F-AECF-C8278C7F359B}"/>
              </a:ext>
            </a:extLst>
          </p:cNvPr>
          <p:cNvSpPr>
            <a:spLocks noGrp="1"/>
          </p:cNvSpPr>
          <p:nvPr>
            <p:ph type="dt" sz="half" idx="10"/>
          </p:nvPr>
        </p:nvSpPr>
        <p:spPr/>
        <p:txBody>
          <a:bodyPr/>
          <a:lstStyle/>
          <a:p>
            <a:fld id="{13103415-32B3-4A0A-B168-7382A4BA0CD4}" type="datetime1">
              <a:rPr lang="LID4096" smtClean="0"/>
              <a:t>11/07/2022</a:t>
            </a:fld>
            <a:endParaRPr lang="en-NG"/>
          </a:p>
        </p:txBody>
      </p:sp>
      <p:sp>
        <p:nvSpPr>
          <p:cNvPr id="6" name="Footer Placeholder 5">
            <a:extLst>
              <a:ext uri="{FF2B5EF4-FFF2-40B4-BE49-F238E27FC236}">
                <a16:creationId xmlns:a16="http://schemas.microsoft.com/office/drawing/2014/main" id="{D1D0C22A-486E-49E0-A2EF-B7EE301F2F6E}"/>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90C25065-5150-4AE8-9931-2A1DAA7FA556}"/>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2070295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A562-3E07-42DF-A663-11C480926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A2FEA929-5362-4907-A894-147210A96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C3573E8A-27F2-477E-800F-A9BA74EED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A903D-A644-4061-ABFE-3586A54B930E}"/>
              </a:ext>
            </a:extLst>
          </p:cNvPr>
          <p:cNvSpPr>
            <a:spLocks noGrp="1"/>
          </p:cNvSpPr>
          <p:nvPr>
            <p:ph type="dt" sz="half" idx="10"/>
          </p:nvPr>
        </p:nvSpPr>
        <p:spPr/>
        <p:txBody>
          <a:bodyPr/>
          <a:lstStyle/>
          <a:p>
            <a:fld id="{D5A8AF7A-9C9F-4FDD-855A-EA02FABB6492}" type="datetime1">
              <a:rPr lang="LID4096" smtClean="0"/>
              <a:t>11/07/2022</a:t>
            </a:fld>
            <a:endParaRPr lang="en-NG"/>
          </a:p>
        </p:txBody>
      </p:sp>
      <p:sp>
        <p:nvSpPr>
          <p:cNvPr id="6" name="Footer Placeholder 5">
            <a:extLst>
              <a:ext uri="{FF2B5EF4-FFF2-40B4-BE49-F238E27FC236}">
                <a16:creationId xmlns:a16="http://schemas.microsoft.com/office/drawing/2014/main" id="{FD9F3B2D-911C-4DC9-B592-F20EDAB9FB90}"/>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547EDECD-CECB-4410-9555-448A8204EC5B}"/>
              </a:ext>
            </a:extLst>
          </p:cNvPr>
          <p:cNvSpPr>
            <a:spLocks noGrp="1"/>
          </p:cNvSpPr>
          <p:nvPr>
            <p:ph type="sldNum" sz="quarter" idx="12"/>
          </p:nvPr>
        </p:nvSpPr>
        <p:spPr/>
        <p:txBody>
          <a:bodyPr/>
          <a:lstStyle/>
          <a:p>
            <a:fld id="{43BCB36C-A10A-4786-9701-A64545F43A89}" type="slidenum">
              <a:rPr lang="en-NG" smtClean="0"/>
              <a:t>‹#›</a:t>
            </a:fld>
            <a:endParaRPr lang="en-NG"/>
          </a:p>
        </p:txBody>
      </p:sp>
    </p:spTree>
    <p:extLst>
      <p:ext uri="{BB962C8B-B14F-4D97-AF65-F5344CB8AC3E}">
        <p14:creationId xmlns:p14="http://schemas.microsoft.com/office/powerpoint/2010/main" val="141910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mailto:nigabortionresearch@gmail.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E2324-94B9-49DE-BEAC-B978518745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G" dirty="0"/>
          </a:p>
        </p:txBody>
      </p:sp>
      <p:sp>
        <p:nvSpPr>
          <p:cNvPr id="3" name="Text Placeholder 2">
            <a:extLst>
              <a:ext uri="{FF2B5EF4-FFF2-40B4-BE49-F238E27FC236}">
                <a16:creationId xmlns:a16="http://schemas.microsoft.com/office/drawing/2014/main" id="{FB91E48D-9D9D-4E18-B32F-D6BA2EF5E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9F985938-1C0E-4679-B5AA-6B87BB165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4B763-7B92-478E-95C0-2CEDDACCD0DB}" type="datetime1">
              <a:rPr lang="LID4096" smtClean="0"/>
              <a:t>11/07/2022</a:t>
            </a:fld>
            <a:endParaRPr lang="en-NG"/>
          </a:p>
        </p:txBody>
      </p:sp>
      <p:sp>
        <p:nvSpPr>
          <p:cNvPr id="5" name="Footer Placeholder 4">
            <a:extLst>
              <a:ext uri="{FF2B5EF4-FFF2-40B4-BE49-F238E27FC236}">
                <a16:creationId xmlns:a16="http://schemas.microsoft.com/office/drawing/2014/main" id="{13550A1E-BCB7-43F6-85C2-C630CDAC1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C00073AE-D113-4BE5-823B-04F97E7CC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CB36C-A10A-4786-9701-A64545F43A89}" type="slidenum">
              <a:rPr lang="en-NG" smtClean="0"/>
              <a:t>‹#›</a:t>
            </a:fld>
            <a:endParaRPr lang="en-NG"/>
          </a:p>
        </p:txBody>
      </p:sp>
      <p:grpSp>
        <p:nvGrpSpPr>
          <p:cNvPr id="7" name="Group 6">
            <a:extLst>
              <a:ext uri="{FF2B5EF4-FFF2-40B4-BE49-F238E27FC236}">
                <a16:creationId xmlns:a16="http://schemas.microsoft.com/office/drawing/2014/main" id="{C50BBE29-9064-4B15-A4E2-FC767BD25DCF}"/>
              </a:ext>
            </a:extLst>
          </p:cNvPr>
          <p:cNvGrpSpPr>
            <a:grpSpLocks/>
          </p:cNvGrpSpPr>
          <p:nvPr userDrawn="1"/>
        </p:nvGrpSpPr>
        <p:grpSpPr bwMode="auto">
          <a:xfrm>
            <a:off x="8727844" y="202233"/>
            <a:ext cx="2971800" cy="597535"/>
            <a:chOff x="6826" y="224"/>
            <a:chExt cx="4830" cy="1349"/>
          </a:xfrm>
        </p:grpSpPr>
        <p:pic>
          <p:nvPicPr>
            <p:cNvPr id="8" name="Picture 7">
              <a:extLst>
                <a:ext uri="{FF2B5EF4-FFF2-40B4-BE49-F238E27FC236}">
                  <a16:creationId xmlns:a16="http://schemas.microsoft.com/office/drawing/2014/main" id="{068EF718-427F-4C9F-8EC5-67317DA3D31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26" y="224"/>
              <a:ext cx="3278" cy="1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FD8A93-E0BE-4045-B8E0-55A249AB34F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886" y="284"/>
              <a:ext cx="1770" cy="115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3" name="image3.png" descr="A picture containing text, clipart&#10;&#10;Description automatically generated">
            <a:extLst>
              <a:ext uri="{FF2B5EF4-FFF2-40B4-BE49-F238E27FC236}">
                <a16:creationId xmlns:a16="http://schemas.microsoft.com/office/drawing/2014/main" id="{F2ADC27A-798B-4A63-ABFB-FD728AB0CB1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087" y="178594"/>
            <a:ext cx="1979613" cy="668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a:extLst>
              <a:ext uri="{FF2B5EF4-FFF2-40B4-BE49-F238E27FC236}">
                <a16:creationId xmlns:a16="http://schemas.microsoft.com/office/drawing/2014/main" id="{2AF49EDC-9DDD-4E3A-B842-AAD197773E59}"/>
              </a:ext>
            </a:extLst>
          </p:cNvPr>
          <p:cNvSpPr txBox="1">
            <a:spLocks noChangeArrowheads="1"/>
          </p:cNvSpPr>
          <p:nvPr userDrawn="1"/>
        </p:nvSpPr>
        <p:spPr bwMode="auto">
          <a:xfrm>
            <a:off x="1937471" y="898128"/>
            <a:ext cx="7477126"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1800" b="1" i="0" u="none" strike="noStrike" cap="none" normalizeH="0" baseline="0" dirty="0">
                <a:ln>
                  <a:noFill/>
                </a:ln>
                <a:solidFill>
                  <a:srgbClr val="FFC000"/>
                </a:solidFill>
                <a:effectLst/>
                <a:latin typeface="Cambria" panose="02040503050406030204" pitchFamily="18" charset="0"/>
                <a:ea typeface="Calibri" panose="020F0502020204030204" pitchFamily="34" charset="0"/>
                <a:cs typeface="Times New Roman" panose="02020603050405020304" pitchFamily="18" charset="0"/>
              </a:rPr>
              <a:t>CAPACITY STRENGTHENING FOR ABORTION RESEARCH IN NIGERIA</a:t>
            </a:r>
            <a:endParaRPr kumimoji="0" lang="en-US" altLang="en-NG"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NG" sz="1800" b="0" i="0" u="none" strike="noStrike" cap="none" normalizeH="0" baseline="0" dirty="0">
              <a:ln>
                <a:noFill/>
              </a:ln>
              <a:solidFill>
                <a:schemeClr val="tx1"/>
              </a:solidFill>
              <a:effectLst/>
              <a:latin typeface="Arial" panose="020B0604020202020204" pitchFamily="34" charset="0"/>
            </a:endParaRPr>
          </a:p>
        </p:txBody>
      </p:sp>
      <p:sp>
        <p:nvSpPr>
          <p:cNvPr id="11" name="Text Box 6">
            <a:extLst>
              <a:ext uri="{FF2B5EF4-FFF2-40B4-BE49-F238E27FC236}">
                <a16:creationId xmlns:a16="http://schemas.microsoft.com/office/drawing/2014/main" id="{44719F28-D155-407D-A82D-129F82377768}"/>
              </a:ext>
            </a:extLst>
          </p:cNvPr>
          <p:cNvSpPr txBox="1">
            <a:spLocks noChangeArrowheads="1"/>
          </p:cNvSpPr>
          <p:nvPr userDrawn="1"/>
        </p:nvSpPr>
        <p:spPr bwMode="auto">
          <a:xfrm>
            <a:off x="3961534" y="6176963"/>
            <a:ext cx="3848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900" b="0" i="0" u="none" strike="noStrike" cap="none" normalizeH="0" baseline="0" dirty="0">
                <a:ln>
                  <a:noFill/>
                </a:ln>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Room 229, Department of Demography and Social Statistics</a:t>
            </a:r>
            <a:endParaRPr kumimoji="0" lang="en-US" altLang="en-NG"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900" b="0" i="0" u="none" strike="noStrike" cap="none" normalizeH="0" baseline="0" dirty="0">
                <a:ln>
                  <a:noFill/>
                </a:ln>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Obafemi Awolowo University, Ile-Ife, Nigeria</a:t>
            </a:r>
            <a:endParaRPr kumimoji="0" lang="en-US" altLang="en-NG"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900" b="0" i="0" u="none" strike="noStrike" cap="none" normalizeH="0" baseline="0" dirty="0">
                <a:ln>
                  <a:noFill/>
                </a:ln>
                <a:solidFill>
                  <a:srgbClr val="C00000"/>
                </a:solidFill>
                <a:effectLst/>
                <a:latin typeface="Cambria" panose="02040503050406030204" pitchFamily="18" charset="0"/>
                <a:ea typeface="Calibri" panose="020F0502020204030204" pitchFamily="34" charset="0"/>
                <a:cs typeface="Times New Roman" panose="02020603050405020304" pitchFamily="18" charset="0"/>
                <a:hlinkClick r:id="rId16"/>
              </a:rPr>
              <a:t>nigabortionresearch@gmail.com</a:t>
            </a:r>
            <a:endParaRPr kumimoji="0" lang="en-US" altLang="en-NG"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900" b="0" i="0" u="none" strike="noStrike" cap="none" normalizeH="0" baseline="0" dirty="0">
                <a:ln>
                  <a:noFill/>
                </a:ln>
                <a:solidFill>
                  <a:srgbClr val="C00000"/>
                </a:solidFill>
                <a:effectLst/>
                <a:latin typeface="Cambria" panose="02040503050406030204" pitchFamily="18" charset="0"/>
                <a:ea typeface="Calibri" panose="020F0502020204030204" pitchFamily="34" charset="0"/>
                <a:cs typeface="Times New Roman" panose="02020603050405020304" pitchFamily="18" charset="0"/>
              </a:rPr>
              <a:t>+234 704 387 2368 or +234 915 789 9784.</a:t>
            </a:r>
            <a:endParaRPr kumimoji="0" lang="en-US" altLang="en-NG"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NG" sz="1800" b="0" i="0" u="none" strike="noStrike" cap="none" normalizeH="0" baseline="0" dirty="0">
              <a:ln>
                <a:noFill/>
              </a:ln>
              <a:solidFill>
                <a:schemeClr val="tx1"/>
              </a:solidFill>
              <a:effectLst/>
              <a:latin typeface="Arial" panose="020B0604020202020204" pitchFamily="34" charset="0"/>
            </a:endParaRPr>
          </a:p>
        </p:txBody>
      </p:sp>
      <p:sp>
        <p:nvSpPr>
          <p:cNvPr id="12" name="Rectangle 7">
            <a:extLst>
              <a:ext uri="{FF2B5EF4-FFF2-40B4-BE49-F238E27FC236}">
                <a16:creationId xmlns:a16="http://schemas.microsoft.com/office/drawing/2014/main" id="{8F679E03-8468-4289-94A1-3F59E17FC76F}"/>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G"/>
          </a:p>
        </p:txBody>
      </p:sp>
      <p:sp>
        <p:nvSpPr>
          <p:cNvPr id="13" name="Rectangle 10">
            <a:extLst>
              <a:ext uri="{FF2B5EF4-FFF2-40B4-BE49-F238E27FC236}">
                <a16:creationId xmlns:a16="http://schemas.microsoft.com/office/drawing/2014/main" id="{20447AA6-89F4-44DE-A84C-DC596124EC14}"/>
              </a:ext>
            </a:extLst>
          </p:cNvPr>
          <p:cNvSpPr>
            <a:spLocks noChangeArrowheads="1"/>
          </p:cNvSpPr>
          <p:nvPr userDrawn="1"/>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G"/>
          </a:p>
        </p:txBody>
      </p:sp>
    </p:spTree>
    <p:extLst>
      <p:ext uri="{BB962C8B-B14F-4D97-AF65-F5344CB8AC3E}">
        <p14:creationId xmlns:p14="http://schemas.microsoft.com/office/powerpoint/2010/main" val="255980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98BF3-F0FD-4C7B-993E-C51ACA99D6D1}" type="slidenum">
              <a:rPr lang="en-US" smtClean="0"/>
              <a:pPr/>
              <a:t>‹#›</a:t>
            </a:fld>
            <a:endParaRPr lang="en-US"/>
          </a:p>
        </p:txBody>
      </p:sp>
    </p:spTree>
    <p:extLst>
      <p:ext uri="{BB962C8B-B14F-4D97-AF65-F5344CB8AC3E}">
        <p14:creationId xmlns:p14="http://schemas.microsoft.com/office/powerpoint/2010/main" val="2428969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hyperlink" Target="https://www.icmje.org/recommendations/browse/roles-and-responsibilities/defining-the-role-of-authors-and-contributors.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hyperlink" Target="http://thinkchecksubmit.o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F94C15C5-AC81-4E7E-98ED-3D6E7F61455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G"/>
          </a:p>
        </p:txBody>
      </p:sp>
      <p:sp>
        <p:nvSpPr>
          <p:cNvPr id="10" name="Rectangle 10">
            <a:extLst>
              <a:ext uri="{FF2B5EF4-FFF2-40B4-BE49-F238E27FC236}">
                <a16:creationId xmlns:a16="http://schemas.microsoft.com/office/drawing/2014/main" id="{D47D0940-8FBB-4F5F-B708-45000B8E3953}"/>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G"/>
          </a:p>
        </p:txBody>
      </p:sp>
      <p:sp>
        <p:nvSpPr>
          <p:cNvPr id="16" name="TextBox 15">
            <a:extLst>
              <a:ext uri="{FF2B5EF4-FFF2-40B4-BE49-F238E27FC236}">
                <a16:creationId xmlns:a16="http://schemas.microsoft.com/office/drawing/2014/main" id="{B1873F54-3509-4EFE-9352-479B46075AE9}"/>
              </a:ext>
            </a:extLst>
          </p:cNvPr>
          <p:cNvSpPr txBox="1"/>
          <p:nvPr/>
        </p:nvSpPr>
        <p:spPr>
          <a:xfrm>
            <a:off x="2724150" y="1990726"/>
            <a:ext cx="7124699" cy="523220"/>
          </a:xfrm>
          <a:prstGeom prst="rect">
            <a:avLst/>
          </a:prstGeom>
          <a:noFill/>
        </p:spPr>
        <p:txBody>
          <a:bodyPr wrap="square" rtlCol="0">
            <a:spAutoFit/>
          </a:bodyPr>
          <a:lstStyle/>
          <a:p>
            <a:r>
              <a:rPr lang="en-US" sz="2800" b="1" dirty="0">
                <a:solidFill>
                  <a:schemeClr val="accent2">
                    <a:lumMod val="50000"/>
                  </a:schemeClr>
                </a:solidFill>
                <a:latin typeface="Garamond" panose="02020404030301010803" pitchFamily="18" charset="0"/>
              </a:rPr>
              <a:t>Module: Ethics of Research on Abortion </a:t>
            </a:r>
            <a:endParaRPr lang="en-NG" sz="2800" b="1" dirty="0">
              <a:solidFill>
                <a:schemeClr val="accent4">
                  <a:lumMod val="50000"/>
                </a:schemeClr>
              </a:solidFill>
              <a:latin typeface="Garamond" panose="02020404030301010803" pitchFamily="18" charset="0"/>
            </a:endParaRPr>
          </a:p>
        </p:txBody>
      </p:sp>
      <p:graphicFrame>
        <p:nvGraphicFramePr>
          <p:cNvPr id="18" name="Table 17">
            <a:extLst>
              <a:ext uri="{FF2B5EF4-FFF2-40B4-BE49-F238E27FC236}">
                <a16:creationId xmlns:a16="http://schemas.microsoft.com/office/drawing/2014/main" id="{0BF42D1E-8123-405E-8003-305C8FEA37E9}"/>
              </a:ext>
            </a:extLst>
          </p:cNvPr>
          <p:cNvGraphicFramePr>
            <a:graphicFrameLocks noGrp="1"/>
          </p:cNvGraphicFramePr>
          <p:nvPr>
            <p:extLst>
              <p:ext uri="{D42A27DB-BD31-4B8C-83A1-F6EECF244321}">
                <p14:modId xmlns:p14="http://schemas.microsoft.com/office/powerpoint/2010/main" val="1016068575"/>
              </p:ext>
            </p:extLst>
          </p:nvPr>
        </p:nvGraphicFramePr>
        <p:xfrm>
          <a:off x="757085" y="2723535"/>
          <a:ext cx="10854813" cy="2029439"/>
        </p:xfrm>
        <a:graphic>
          <a:graphicData uri="http://schemas.openxmlformats.org/drawingml/2006/table">
            <a:tbl>
              <a:tblPr firstRow="1" firstCol="1" bandRow="1"/>
              <a:tblGrid>
                <a:gridCol w="3618271">
                  <a:extLst>
                    <a:ext uri="{9D8B030D-6E8A-4147-A177-3AD203B41FA5}">
                      <a16:colId xmlns:a16="http://schemas.microsoft.com/office/drawing/2014/main" val="20000"/>
                    </a:ext>
                  </a:extLst>
                </a:gridCol>
                <a:gridCol w="3618271">
                  <a:extLst>
                    <a:ext uri="{9D8B030D-6E8A-4147-A177-3AD203B41FA5}">
                      <a16:colId xmlns:a16="http://schemas.microsoft.com/office/drawing/2014/main" val="20001"/>
                    </a:ext>
                  </a:extLst>
                </a:gridCol>
                <a:gridCol w="3618271">
                  <a:extLst>
                    <a:ext uri="{9D8B030D-6E8A-4147-A177-3AD203B41FA5}">
                      <a16:colId xmlns:a16="http://schemas.microsoft.com/office/drawing/2014/main" val="20002"/>
                    </a:ext>
                  </a:extLst>
                </a:gridCol>
              </a:tblGrid>
              <a:tr h="2029439">
                <a:tc>
                  <a:txBody>
                    <a:bodyPr/>
                    <a:lstStyle/>
                    <a:p>
                      <a:pPr>
                        <a:spcAft>
                          <a:spcPts val="0"/>
                        </a:spcAft>
                      </a:pPr>
                      <a:r>
                        <a:rPr lang="en-US" sz="1800" b="1" dirty="0">
                          <a:solidFill>
                            <a:srgbClr val="2E74B5"/>
                          </a:solidFill>
                          <a:effectLst/>
                          <a:latin typeface="Tahoma" panose="020B0604030504040204" pitchFamily="34" charset="0"/>
                          <a:ea typeface="Calibri" panose="020F0502020204030204" pitchFamily="34" charset="0"/>
                          <a:cs typeface="Times New Roman" panose="02020603050405020304" pitchFamily="18" charset="0"/>
                        </a:rPr>
                        <a:t>Name</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Professor Ademola Ajuwon</a:t>
                      </a: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University of Ibadan</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b="1" dirty="0">
                          <a:solidFill>
                            <a:srgbClr val="2E74B5"/>
                          </a:solidFill>
                          <a:effectLst/>
                          <a:latin typeface="Tahoma" panose="020B0604030504040204" pitchFamily="34" charset="0"/>
                          <a:ea typeface="Calibri" panose="020F0502020204030204" pitchFamily="34" charset="0"/>
                          <a:cs typeface="Times New Roman" panose="02020603050405020304" pitchFamily="18" charset="0"/>
                        </a:rPr>
                        <a:t>Name </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Professor </a:t>
                      </a:r>
                      <a:r>
                        <a:rPr lang="en-US" sz="18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Morenike</a:t>
                      </a: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Ukpong</a:t>
                      </a: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Obafemi Awolowo University</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p>
                      <a:pPr>
                        <a:spcAft>
                          <a:spcPts val="0"/>
                        </a:spcAft>
                      </a:pPr>
                      <a:endParaRPr lang="en-US" sz="1800" baseline="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p>
                      <a:pPr>
                        <a:spcAft>
                          <a:spcPts val="0"/>
                        </a:spcAft>
                      </a:pPr>
                      <a:endPar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b="1" dirty="0">
                          <a:solidFill>
                            <a:srgbClr val="2E74B5"/>
                          </a:solidFill>
                          <a:effectLst/>
                          <a:latin typeface="Tahoma" panose="020B0604030504040204" pitchFamily="34" charset="0"/>
                          <a:ea typeface="Calibri" panose="020F0502020204030204" pitchFamily="34" charset="0"/>
                          <a:cs typeface="Times New Roman" panose="02020603050405020304" pitchFamily="18" charset="0"/>
                        </a:rPr>
                        <a:t>Name</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Professor </a:t>
                      </a:r>
                      <a:r>
                        <a:rPr lang="en-US" sz="18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Olawumi</a:t>
                      </a: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Fatusi</a:t>
                      </a: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p>
                    <a:p>
                      <a:pPr>
                        <a:spcAft>
                          <a:spcPts val="0"/>
                        </a:spcAft>
                      </a:pPr>
                      <a:r>
                        <a:rPr lang="en-US"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Obafemi Awolowo University </a:t>
                      </a:r>
                      <a:endParaRPr lang="aa-ET"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E03D1B53-5ED7-4510-82D6-C911E53144C7}"/>
              </a:ext>
            </a:extLst>
          </p:cNvPr>
          <p:cNvSpPr>
            <a:spLocks noGrp="1"/>
          </p:cNvSpPr>
          <p:nvPr>
            <p:ph type="sldNum" sz="quarter" idx="12"/>
          </p:nvPr>
        </p:nvSpPr>
        <p:spPr/>
        <p:txBody>
          <a:bodyPr/>
          <a:lstStyle/>
          <a:p>
            <a:fld id="{43BCB36C-A10A-4786-9701-A64545F43A89}" type="slidenum">
              <a:rPr lang="en-NG" smtClean="0"/>
              <a:t>1</a:t>
            </a:fld>
            <a:endParaRPr lang="en-NG" dirty="0"/>
          </a:p>
        </p:txBody>
      </p:sp>
      <p:pic>
        <p:nvPicPr>
          <p:cNvPr id="3" name="Audio 2">
            <a:hlinkClick r:id="" action="ppaction://media"/>
            <a:extLst>
              <a:ext uri="{FF2B5EF4-FFF2-40B4-BE49-F238E27FC236}">
                <a16:creationId xmlns:a16="http://schemas.microsoft.com/office/drawing/2014/main" id="{6F2F55BC-9FF2-4E84-98CC-B2EFE10A07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8" name="Picture 7" descr="Guttmacher Institute | LinkedIn">
            <a:extLst>
              <a:ext uri="{FF2B5EF4-FFF2-40B4-BE49-F238E27FC236}">
                <a16:creationId xmlns:a16="http://schemas.microsoft.com/office/drawing/2014/main" id="{1DD39D24-C362-E175-41E2-7B1BCCB4B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209" y="127699"/>
            <a:ext cx="665791" cy="6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648688"/>
      </p:ext>
    </p:extLst>
  </p:cSld>
  <p:clrMapOvr>
    <a:masterClrMapping/>
  </p:clrMapOvr>
  <mc:AlternateContent xmlns:mc="http://schemas.openxmlformats.org/markup-compatibility/2006" xmlns:p14="http://schemas.microsoft.com/office/powerpoint/2010/main">
    <mc:Choice Requires="p14">
      <p:transition spd="slow" p14:dur="2000" advTm="31985"/>
    </mc:Choice>
    <mc:Fallback xmlns="">
      <p:transition spd="slow" advTm="3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448A5-E384-4F96-ACC2-4B16957E5901}"/>
              </a:ext>
            </a:extLst>
          </p:cNvPr>
          <p:cNvSpPr>
            <a:spLocks noGrp="1"/>
          </p:cNvSpPr>
          <p:nvPr>
            <p:ph idx="1"/>
          </p:nvPr>
        </p:nvSpPr>
        <p:spPr>
          <a:xfrm>
            <a:off x="117987" y="1356852"/>
            <a:ext cx="11936361" cy="5501147"/>
          </a:xfrm>
        </p:spPr>
        <p:txBody>
          <a:bodyPr>
            <a:noAutofit/>
          </a:bodyPr>
          <a:lstStyle/>
          <a:p>
            <a:pPr marL="0" marR="0" lvl="0" indent="0" algn="just">
              <a:lnSpc>
                <a:spcPct val="107000"/>
              </a:lnSpc>
              <a:spcBef>
                <a:spcPts val="0"/>
              </a:spcBef>
              <a:spcAft>
                <a:spcPts val="0"/>
              </a:spcAft>
              <a:buNone/>
            </a:pPr>
            <a:r>
              <a:rPr lang="en-US" sz="2400" b="1" dirty="0">
                <a:effectLst/>
                <a:latin typeface="Arial" panose="020B0604020202020204" pitchFamily="34" charset="0"/>
                <a:ea typeface="Calibri" panose="020F0502020204030204" pitchFamily="34" charset="0"/>
                <a:cs typeface="Times New Roman" panose="02020603050405020304" pitchFamily="18" charset="0"/>
              </a:rPr>
              <a:t>Design of abortion research  </a:t>
            </a:r>
          </a:p>
          <a:p>
            <a:pPr marL="342900" marR="0" lvl="0" indent="-342900" algn="just">
              <a:lnSpc>
                <a:spcPct val="107000"/>
              </a:lnSpc>
              <a:spcBef>
                <a:spcPts val="0"/>
              </a:spcBef>
              <a:spcAft>
                <a:spcPts val="0"/>
              </a:spcAft>
              <a:buFont typeface="+mj-lt"/>
              <a:buAutoNum type="alphaL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Recruitment of appropriate participants may pose a dilemma when researchers are unable to reach the desired sample size due to the fact that abortion is illegal and/or stigmatized. </a:t>
            </a:r>
          </a:p>
          <a:p>
            <a:pPr marL="800100" lvl="1" indent="-342900" algn="just">
              <a:lnSpc>
                <a:spcPct val="107000"/>
              </a:lnSpc>
              <a:spcBef>
                <a:spcPts val="0"/>
              </a:spcBef>
              <a:buFont typeface="+mj-lt"/>
              <a:buAutoNum type="alphaLcPeriod"/>
            </a:pPr>
            <a:r>
              <a:rPr lang="en-US" dirty="0">
                <a:latin typeface="Arial" panose="020B0604020202020204" pitchFamily="34" charset="0"/>
                <a:ea typeface="Calibri" panose="020F0502020204030204" pitchFamily="34" charset="0"/>
                <a:cs typeface="Times New Roman" panose="02020603050405020304" pitchFamily="18" charset="0"/>
              </a:rPr>
              <a:t>This may cause selection bias which may affect </a:t>
            </a:r>
            <a:r>
              <a:rPr lang="en-US" dirty="0">
                <a:effectLst/>
                <a:latin typeface="Arial" panose="020B0604020202020204" pitchFamily="34" charset="0"/>
                <a:ea typeface="Calibri" panose="020F0502020204030204" pitchFamily="34" charset="0"/>
                <a:cs typeface="Times New Roman" panose="02020603050405020304" pitchFamily="18" charset="0"/>
              </a:rPr>
              <a:t>generalizability of findings.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eriod"/>
            </a:pP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Participants involved in abortion research should be renumerated and provided incentives; however, the incentives they receive should not be disproportionate to the risk involved in such research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eriod"/>
            </a:pP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Gate-keepers may not grant researchers access to communities when they are aware that the study is about abortion.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NG" sz="2400" dirty="0"/>
          </a:p>
        </p:txBody>
      </p:sp>
      <p:sp>
        <p:nvSpPr>
          <p:cNvPr id="4" name="Title 1">
            <a:extLst>
              <a:ext uri="{FF2B5EF4-FFF2-40B4-BE49-F238E27FC236}">
                <a16:creationId xmlns:a16="http://schemas.microsoft.com/office/drawing/2014/main" id="{E2D9F6FF-150D-482F-B288-C81F2890B2ED}"/>
              </a:ext>
            </a:extLst>
          </p:cNvPr>
          <p:cNvSpPr txBox="1">
            <a:spLocks/>
          </p:cNvSpPr>
          <p:nvPr/>
        </p:nvSpPr>
        <p:spPr>
          <a:xfrm>
            <a:off x="117987" y="78658"/>
            <a:ext cx="11779045" cy="1278194"/>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More Ethical Issues </a:t>
            </a:r>
          </a:p>
        </p:txBody>
      </p:sp>
      <p:sp>
        <p:nvSpPr>
          <p:cNvPr id="2" name="Slide Number Placeholder 1">
            <a:extLst>
              <a:ext uri="{FF2B5EF4-FFF2-40B4-BE49-F238E27FC236}">
                <a16:creationId xmlns:a16="http://schemas.microsoft.com/office/drawing/2014/main" id="{A5E7755F-D00E-4802-93BE-0BBEDF890C93}"/>
              </a:ext>
            </a:extLst>
          </p:cNvPr>
          <p:cNvSpPr>
            <a:spLocks noGrp="1"/>
          </p:cNvSpPr>
          <p:nvPr>
            <p:ph type="sldNum" sz="quarter" idx="12"/>
          </p:nvPr>
        </p:nvSpPr>
        <p:spPr/>
        <p:txBody>
          <a:bodyPr/>
          <a:lstStyle/>
          <a:p>
            <a:fld id="{43BCB36C-A10A-4786-9701-A64545F43A89}" type="slidenum">
              <a:rPr lang="en-NG" smtClean="0"/>
              <a:t>10</a:t>
            </a:fld>
            <a:endParaRPr lang="en-NG"/>
          </a:p>
        </p:txBody>
      </p:sp>
      <p:pic>
        <p:nvPicPr>
          <p:cNvPr id="5" name="Audio 4">
            <a:hlinkClick r:id="" action="ppaction://media"/>
            <a:extLst>
              <a:ext uri="{FF2B5EF4-FFF2-40B4-BE49-F238E27FC236}">
                <a16:creationId xmlns:a16="http://schemas.microsoft.com/office/drawing/2014/main" id="{D748DBF6-056F-44CE-AAD7-BA6CBE8EAE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33492517"/>
      </p:ext>
    </p:extLst>
  </p:cSld>
  <p:clrMapOvr>
    <a:masterClrMapping/>
  </p:clrMapOvr>
  <mc:AlternateContent xmlns:mc="http://schemas.openxmlformats.org/markup-compatibility/2006" xmlns:p14="http://schemas.microsoft.com/office/powerpoint/2010/main">
    <mc:Choice Requires="p14">
      <p:transition spd="slow" p14:dur="2000" advTm="106859"/>
    </mc:Choice>
    <mc:Fallback xmlns="">
      <p:transition spd="slow" advTm="10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737AD2-FE0A-43B4-A30F-8614E7643A8A}"/>
              </a:ext>
            </a:extLst>
          </p:cNvPr>
          <p:cNvSpPr>
            <a:spLocks noGrp="1"/>
          </p:cNvSpPr>
          <p:nvPr>
            <p:ph idx="1"/>
          </p:nvPr>
        </p:nvSpPr>
        <p:spPr>
          <a:xfrm>
            <a:off x="137651" y="1435510"/>
            <a:ext cx="11916695" cy="5220929"/>
          </a:xfrm>
        </p:spPr>
        <p:txBody>
          <a:bodyPr>
            <a:noAutofit/>
          </a:bodyPr>
          <a:lstStyle/>
          <a:p>
            <a:pPr marL="342900" marR="0" lvl="0" indent="-342900" algn="just">
              <a:lnSpc>
                <a:spcPct val="107000"/>
              </a:lnSpc>
              <a:spcBef>
                <a:spcPts val="0"/>
              </a:spcBef>
              <a:spcAft>
                <a:spcPts val="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Training is a key component of any strategy that ensures ethical conduct of research on abortion in Nigeria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Members of ERC need training to enable them conduct appropriate review of research plan on abortion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The committee also need support to provide appropriate oversight on approved research on abortion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Research staff need appropriate training to enable them appropriate with the ethical issues involved in research on abortion including confidentiality, privacy, emotional support, referral, and adopting non-judgmental attitude when conducting interviews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eriod"/>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Guidelines are needed to assist researchers understand and learn how to address ethical issues on abortion research including recruitment of study participants, informed consent, support for study participants.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NG" sz="2000" dirty="0"/>
          </a:p>
        </p:txBody>
      </p:sp>
      <p:sp>
        <p:nvSpPr>
          <p:cNvPr id="4" name="Title 1">
            <a:extLst>
              <a:ext uri="{FF2B5EF4-FFF2-40B4-BE49-F238E27FC236}">
                <a16:creationId xmlns:a16="http://schemas.microsoft.com/office/drawing/2014/main" id="{BBE98E6B-F88F-46B2-A6CA-AA4ACAC818AB}"/>
              </a:ext>
            </a:extLst>
          </p:cNvPr>
          <p:cNvSpPr txBox="1">
            <a:spLocks/>
          </p:cNvSpPr>
          <p:nvPr/>
        </p:nvSpPr>
        <p:spPr>
          <a:xfrm>
            <a:off x="137652" y="0"/>
            <a:ext cx="11916695" cy="1435510"/>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How to resolve these dilemmas </a:t>
            </a:r>
          </a:p>
        </p:txBody>
      </p:sp>
      <p:sp>
        <p:nvSpPr>
          <p:cNvPr id="2" name="Slide Number Placeholder 1">
            <a:extLst>
              <a:ext uri="{FF2B5EF4-FFF2-40B4-BE49-F238E27FC236}">
                <a16:creationId xmlns:a16="http://schemas.microsoft.com/office/drawing/2014/main" id="{93C8B064-6007-401B-921B-AEDF78E36112}"/>
              </a:ext>
            </a:extLst>
          </p:cNvPr>
          <p:cNvSpPr>
            <a:spLocks noGrp="1"/>
          </p:cNvSpPr>
          <p:nvPr>
            <p:ph type="sldNum" sz="quarter" idx="12"/>
          </p:nvPr>
        </p:nvSpPr>
        <p:spPr/>
        <p:txBody>
          <a:bodyPr/>
          <a:lstStyle/>
          <a:p>
            <a:fld id="{43BCB36C-A10A-4786-9701-A64545F43A89}" type="slidenum">
              <a:rPr lang="en-NG" smtClean="0"/>
              <a:t>11</a:t>
            </a:fld>
            <a:endParaRPr lang="en-NG"/>
          </a:p>
        </p:txBody>
      </p:sp>
      <p:pic>
        <p:nvPicPr>
          <p:cNvPr id="5" name="Audio 4">
            <a:hlinkClick r:id="" action="ppaction://media"/>
            <a:extLst>
              <a:ext uri="{FF2B5EF4-FFF2-40B4-BE49-F238E27FC236}">
                <a16:creationId xmlns:a16="http://schemas.microsoft.com/office/drawing/2014/main" id="{DBAF3F04-A63F-4316-A69F-BFDEE5FED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2829309"/>
      </p:ext>
    </p:extLst>
  </p:cSld>
  <p:clrMapOvr>
    <a:masterClrMapping/>
  </p:clrMapOvr>
  <mc:AlternateContent xmlns:mc="http://schemas.openxmlformats.org/markup-compatibility/2006" xmlns:p14="http://schemas.microsoft.com/office/powerpoint/2010/main">
    <mc:Choice Requires="p14">
      <p:transition spd="slow" p14:dur="2000" advTm="96279"/>
    </mc:Choice>
    <mc:Fallback xmlns="">
      <p:transition spd="slow" advTm="9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36526"/>
            <a:ext cx="9144000" cy="2705100"/>
          </a:xfrm>
        </p:spPr>
        <p:style>
          <a:lnRef idx="3">
            <a:schemeClr val="lt1"/>
          </a:lnRef>
          <a:fillRef idx="1">
            <a:schemeClr val="accent2"/>
          </a:fillRef>
          <a:effectRef idx="1">
            <a:schemeClr val="accent2"/>
          </a:effectRef>
          <a:fontRef idx="minor">
            <a:schemeClr val="lt1"/>
          </a:fontRef>
        </p:style>
        <p:txBody>
          <a:bodyPr>
            <a:normAutofit/>
          </a:bodyPr>
          <a:lstStyle/>
          <a:p>
            <a:r>
              <a:rPr lang="en-US" dirty="0"/>
              <a:t>Misconduct in Research</a:t>
            </a:r>
          </a:p>
        </p:txBody>
      </p:sp>
      <p:sp>
        <p:nvSpPr>
          <p:cNvPr id="2051" name="Rectangle 3"/>
          <p:cNvSpPr>
            <a:spLocks noGrp="1" noChangeArrowheads="1"/>
          </p:cNvSpPr>
          <p:nvPr>
            <p:ph type="subTitle" idx="1"/>
          </p:nvPr>
        </p:nvSpPr>
        <p:spPr>
          <a:xfrm>
            <a:off x="1524000" y="3886200"/>
            <a:ext cx="9067800" cy="2705100"/>
          </a:xfrm>
        </p:spPr>
        <p:txBody>
          <a:bodyPr>
            <a:normAutofit/>
          </a:bodyPr>
          <a:lstStyle/>
          <a:p>
            <a:pPr>
              <a:lnSpc>
                <a:spcPct val="80000"/>
              </a:lnSpc>
            </a:pPr>
            <a:endParaRPr lang="en-US" sz="1400" dirty="0"/>
          </a:p>
          <a:p>
            <a:pPr>
              <a:lnSpc>
                <a:spcPct val="80000"/>
              </a:lnSpc>
            </a:pPr>
            <a:endParaRPr lang="en-US" sz="1400" dirty="0"/>
          </a:p>
        </p:txBody>
      </p:sp>
      <p:sp>
        <p:nvSpPr>
          <p:cNvPr id="2" name="Slide Number Placeholder 1">
            <a:extLst>
              <a:ext uri="{FF2B5EF4-FFF2-40B4-BE49-F238E27FC236}">
                <a16:creationId xmlns:a16="http://schemas.microsoft.com/office/drawing/2014/main" id="{6EC750F2-410E-4039-8E8C-BD0AA74FFE32}"/>
              </a:ext>
            </a:extLst>
          </p:cNvPr>
          <p:cNvSpPr>
            <a:spLocks noGrp="1"/>
          </p:cNvSpPr>
          <p:nvPr>
            <p:ph type="sldNum" sz="quarter" idx="12"/>
          </p:nvPr>
        </p:nvSpPr>
        <p:spPr/>
        <p:txBody>
          <a:bodyPr/>
          <a:lstStyle/>
          <a:p>
            <a:pPr fontAlgn="base">
              <a:spcBef>
                <a:spcPct val="0"/>
              </a:spcBef>
              <a:spcAft>
                <a:spcPct val="0"/>
              </a:spcAft>
            </a:pPr>
            <a:fld id="{330E3F71-9E77-4C48-AAB5-4E3230293C8E}" type="slidenum">
              <a:rPr lang="en-US">
                <a:solidFill>
                  <a:prstClr val="black">
                    <a:tint val="75000"/>
                  </a:prstClr>
                </a:solidFill>
                <a:latin typeface="Times New Roman" pitchFamily="18" charset="0"/>
              </a:rPr>
              <a:pPr fontAlgn="base">
                <a:spcBef>
                  <a:spcPct val="0"/>
                </a:spcBef>
                <a:spcAft>
                  <a:spcPct val="0"/>
                </a:spcAft>
              </a:pPr>
              <a:t>12</a:t>
            </a:fld>
            <a:endParaRPr lang="en-US">
              <a:solidFill>
                <a:prstClr val="black">
                  <a:tint val="75000"/>
                </a:prstClr>
              </a:solidFill>
              <a:latin typeface="Times New Roman" pitchFamily="18" charset="0"/>
            </a:endParaRPr>
          </a:p>
        </p:txBody>
      </p:sp>
      <p:pic>
        <p:nvPicPr>
          <p:cNvPr id="4" name="Audio 3">
            <a:hlinkClick r:id="" action="ppaction://media"/>
            <a:extLst>
              <a:ext uri="{FF2B5EF4-FFF2-40B4-BE49-F238E27FC236}">
                <a16:creationId xmlns:a16="http://schemas.microsoft.com/office/drawing/2014/main" id="{A31FA0DC-AACB-4445-88D4-D28F1A013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75"/>
    </mc:Choice>
    <mc:Fallback xmlns="">
      <p:transition spd="slow" advTm="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8C34-DCD9-4901-8AC3-57B92067BFD7}"/>
              </a:ext>
            </a:extLst>
          </p:cNvPr>
          <p:cNvSpPr>
            <a:spLocks noGrp="1"/>
          </p:cNvSpPr>
          <p:nvPr>
            <p:ph type="title"/>
          </p:nvPr>
        </p:nvSpPr>
        <p:spPr>
          <a:xfrm>
            <a:off x="1524000" y="0"/>
            <a:ext cx="9067800" cy="7620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Nature of Research </a:t>
            </a:r>
          </a:p>
        </p:txBody>
      </p:sp>
      <p:sp>
        <p:nvSpPr>
          <p:cNvPr id="3" name="Content Placeholder 2">
            <a:extLst>
              <a:ext uri="{FF2B5EF4-FFF2-40B4-BE49-F238E27FC236}">
                <a16:creationId xmlns:a16="http://schemas.microsoft.com/office/drawing/2014/main" id="{F71E82CA-1CFC-48DD-8EBB-211E9D0E67FE}"/>
              </a:ext>
            </a:extLst>
          </p:cNvPr>
          <p:cNvSpPr>
            <a:spLocks noGrp="1"/>
          </p:cNvSpPr>
          <p:nvPr>
            <p:ph idx="1"/>
          </p:nvPr>
        </p:nvSpPr>
        <p:spPr>
          <a:xfrm>
            <a:off x="1524000" y="838200"/>
            <a:ext cx="9144000" cy="6019800"/>
          </a:xfrm>
        </p:spPr>
        <p:txBody>
          <a:bodyPr>
            <a:normAutofit lnSpcReduction="10000"/>
          </a:bodyPr>
          <a:lstStyle/>
          <a:p>
            <a:pPr algn="just">
              <a:lnSpc>
                <a:spcPct val="80000"/>
              </a:lnSpc>
            </a:pPr>
            <a:r>
              <a:rPr lang="en-US" altLang="en-US" dirty="0">
                <a:solidFill>
                  <a:srgbClr val="212121"/>
                </a:solidFill>
              </a:rPr>
              <a:t>Research is “a</a:t>
            </a:r>
            <a:r>
              <a:rPr lang="en-US" altLang="en-US" i="1" dirty="0">
                <a:solidFill>
                  <a:srgbClr val="212121"/>
                </a:solidFill>
              </a:rPr>
              <a:t> </a:t>
            </a:r>
            <a:r>
              <a:rPr lang="en-US" altLang="en-US" b="1" dirty="0">
                <a:solidFill>
                  <a:srgbClr val="212121"/>
                </a:solidFill>
              </a:rPr>
              <a:t>systematic</a:t>
            </a:r>
            <a:r>
              <a:rPr lang="en-US" altLang="en-US" dirty="0">
                <a:solidFill>
                  <a:srgbClr val="212121"/>
                </a:solidFill>
              </a:rPr>
              <a:t> investigation, including research development, testing and evaluation, designed to develop or contribute to </a:t>
            </a:r>
            <a:r>
              <a:rPr lang="en-US" altLang="en-US" b="1" dirty="0">
                <a:solidFill>
                  <a:srgbClr val="212121"/>
                </a:solidFill>
              </a:rPr>
              <a:t>generalizable</a:t>
            </a:r>
            <a:r>
              <a:rPr lang="en-US" altLang="en-US" dirty="0">
                <a:solidFill>
                  <a:srgbClr val="212121"/>
                </a:solidFill>
              </a:rPr>
              <a:t> knowledge (FHI, 2000)”</a:t>
            </a:r>
          </a:p>
          <a:p>
            <a:pPr>
              <a:lnSpc>
                <a:spcPct val="80000"/>
              </a:lnSpc>
            </a:pPr>
            <a:endParaRPr lang="en-US" altLang="en-US" dirty="0">
              <a:solidFill>
                <a:srgbClr val="212121"/>
              </a:solidFill>
            </a:endParaRPr>
          </a:p>
          <a:p>
            <a:pPr algn="just">
              <a:lnSpc>
                <a:spcPct val="80000"/>
              </a:lnSpc>
            </a:pPr>
            <a:r>
              <a:rPr lang="en-US" altLang="en-US" b="1" i="1" dirty="0">
                <a:solidFill>
                  <a:srgbClr val="212121"/>
                </a:solidFill>
              </a:rPr>
              <a:t>Systematic</a:t>
            </a:r>
            <a:r>
              <a:rPr lang="en-US" altLang="en-US" dirty="0">
                <a:solidFill>
                  <a:srgbClr val="212121"/>
                </a:solidFill>
              </a:rPr>
              <a:t>: </a:t>
            </a:r>
            <a:r>
              <a:rPr lang="en-US" altLang="en-US" b="1" dirty="0">
                <a:solidFill>
                  <a:srgbClr val="212121"/>
                </a:solidFill>
              </a:rPr>
              <a:t>An organized, formally structured, deliberate procedure to obtain new knowledge. </a:t>
            </a:r>
          </a:p>
          <a:p>
            <a:pPr algn="just">
              <a:lnSpc>
                <a:spcPct val="80000"/>
              </a:lnSpc>
            </a:pPr>
            <a:endParaRPr lang="en-US" altLang="en-US" dirty="0">
              <a:solidFill>
                <a:srgbClr val="212121"/>
              </a:solidFill>
            </a:endParaRPr>
          </a:p>
          <a:p>
            <a:pPr algn="just">
              <a:lnSpc>
                <a:spcPct val="80000"/>
              </a:lnSpc>
            </a:pPr>
            <a:r>
              <a:rPr lang="en-US" altLang="en-US" dirty="0">
                <a:solidFill>
                  <a:srgbClr val="212121"/>
                </a:solidFill>
              </a:rPr>
              <a:t>It commonly implies the development of a research protocol with clearly stated objectives. </a:t>
            </a:r>
          </a:p>
          <a:p>
            <a:pPr>
              <a:lnSpc>
                <a:spcPct val="80000"/>
              </a:lnSpc>
            </a:pPr>
            <a:endParaRPr lang="en-US" altLang="en-US" dirty="0">
              <a:solidFill>
                <a:srgbClr val="212121"/>
              </a:solidFill>
            </a:endParaRPr>
          </a:p>
          <a:p>
            <a:pPr algn="just">
              <a:lnSpc>
                <a:spcPct val="80000"/>
              </a:lnSpc>
            </a:pPr>
            <a:r>
              <a:rPr lang="en-US" altLang="en-US" b="1" i="1" dirty="0">
                <a:solidFill>
                  <a:srgbClr val="212121"/>
                </a:solidFill>
              </a:rPr>
              <a:t>Generalizable</a:t>
            </a:r>
            <a:r>
              <a:rPr lang="en-US" altLang="en-US" dirty="0">
                <a:solidFill>
                  <a:srgbClr val="212121"/>
                </a:solidFill>
              </a:rPr>
              <a:t>: </a:t>
            </a:r>
            <a:r>
              <a:rPr lang="en-US" altLang="en-US" b="1" dirty="0">
                <a:solidFill>
                  <a:srgbClr val="212121"/>
                </a:solidFill>
              </a:rPr>
              <a:t>The obtained knowledge is intended to have a broad or general application beyond the group that participated in the research.</a:t>
            </a:r>
            <a:r>
              <a:rPr lang="en-US" altLang="en-US" dirty="0">
                <a:solidFill>
                  <a:srgbClr val="212121"/>
                </a:solidFill>
              </a:rPr>
              <a:t> </a:t>
            </a:r>
          </a:p>
          <a:p>
            <a:pPr>
              <a:lnSpc>
                <a:spcPct val="80000"/>
              </a:lnSpc>
            </a:pPr>
            <a:endParaRPr lang="en-US" altLang="en-US" dirty="0">
              <a:solidFill>
                <a:srgbClr val="212121"/>
              </a:solidFill>
            </a:endParaRPr>
          </a:p>
          <a:p>
            <a:pPr>
              <a:lnSpc>
                <a:spcPct val="80000"/>
              </a:lnSpc>
            </a:pPr>
            <a:endParaRPr lang="en-US" altLang="en-US" dirty="0">
              <a:solidFill>
                <a:srgbClr val="212121"/>
              </a:solidFill>
            </a:endParaRPr>
          </a:p>
          <a:p>
            <a:endParaRPr lang="en-US" dirty="0"/>
          </a:p>
        </p:txBody>
      </p:sp>
      <p:sp>
        <p:nvSpPr>
          <p:cNvPr id="4" name="Slide Number Placeholder 3">
            <a:extLst>
              <a:ext uri="{FF2B5EF4-FFF2-40B4-BE49-F238E27FC236}">
                <a16:creationId xmlns:a16="http://schemas.microsoft.com/office/drawing/2014/main" id="{3C04CCA1-DA42-45DE-B0C4-20602BD7C49F}"/>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13</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A8714234-47E9-48C6-A982-94FB9C3768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5132062"/>
      </p:ext>
    </p:extLst>
  </p:cSld>
  <p:clrMapOvr>
    <a:masterClrMapping/>
  </p:clrMapOvr>
  <mc:AlternateContent xmlns:mc="http://schemas.openxmlformats.org/markup-compatibility/2006" xmlns:p14="http://schemas.microsoft.com/office/powerpoint/2010/main">
    <mc:Choice Requires="p14">
      <p:transition spd="slow" p14:dur="2000" advTm="90984"/>
    </mc:Choice>
    <mc:Fallback xmlns="">
      <p:transition spd="slow" advTm="9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219201"/>
            <a:ext cx="9067800" cy="5502275"/>
          </a:xfrm>
        </p:spPr>
        <p:txBody>
          <a:bodyPr>
            <a:normAutofit lnSpcReduction="10000"/>
          </a:bodyPr>
          <a:lstStyle/>
          <a:p>
            <a:pPr marL="624078" indent="-514350" algn="just">
              <a:lnSpc>
                <a:spcPct val="80000"/>
              </a:lnSpc>
              <a:buFont typeface="Wingdings 3"/>
              <a:buChar char=""/>
              <a:defRPr/>
            </a:pPr>
            <a:r>
              <a:rPr lang="en-US" sz="2800" dirty="0"/>
              <a:t>Practices that seriously deviate from those that are commonly accepted within scientific community for proposing, conducting, or reporting research</a:t>
            </a:r>
          </a:p>
          <a:p>
            <a:pPr marL="624078" indent="-514350">
              <a:lnSpc>
                <a:spcPct val="80000"/>
              </a:lnSpc>
              <a:buFont typeface="Wingdings 3"/>
              <a:buChar char=""/>
              <a:defRPr/>
            </a:pPr>
            <a:endParaRPr lang="en-US" sz="2800" dirty="0"/>
          </a:p>
          <a:p>
            <a:pPr marL="624078" indent="-514350">
              <a:lnSpc>
                <a:spcPct val="80000"/>
              </a:lnSpc>
              <a:buFont typeface="Wingdings 3"/>
              <a:buChar char=""/>
              <a:defRPr/>
            </a:pPr>
            <a:r>
              <a:rPr lang="en-US" sz="2800" dirty="0"/>
              <a:t>Shortcomings in professional conduct of researchers </a:t>
            </a:r>
          </a:p>
          <a:p>
            <a:pPr marL="624078" indent="-514350">
              <a:lnSpc>
                <a:spcPct val="80000"/>
              </a:lnSpc>
              <a:buFont typeface="Wingdings 3"/>
              <a:buChar char=""/>
              <a:defRPr/>
            </a:pPr>
            <a:endParaRPr lang="en-US" sz="2800" dirty="0"/>
          </a:p>
          <a:p>
            <a:pPr marL="365760" indent="-256032">
              <a:lnSpc>
                <a:spcPct val="80000"/>
              </a:lnSpc>
              <a:buNone/>
              <a:defRPr/>
            </a:pPr>
            <a:r>
              <a:rPr lang="en-US" sz="2800" dirty="0"/>
              <a:t>Misconduct does not include </a:t>
            </a:r>
          </a:p>
          <a:p>
            <a:pPr marL="365760" indent="-256032">
              <a:lnSpc>
                <a:spcPct val="80000"/>
              </a:lnSpc>
              <a:buFont typeface="Wingdings 3"/>
              <a:buChar char=""/>
              <a:defRPr/>
            </a:pPr>
            <a:endParaRPr lang="en-US" sz="2800" dirty="0"/>
          </a:p>
          <a:p>
            <a:pPr marL="365760" indent="-256032">
              <a:lnSpc>
                <a:spcPct val="80000"/>
              </a:lnSpc>
              <a:buFont typeface="Wingdings 3"/>
              <a:buChar char=""/>
              <a:defRPr/>
            </a:pPr>
            <a:r>
              <a:rPr lang="en-US" sz="2800" dirty="0"/>
              <a:t>Honest error or differences in interpretations or judgment of data</a:t>
            </a:r>
          </a:p>
          <a:p>
            <a:pPr marL="365760" indent="-256032">
              <a:lnSpc>
                <a:spcPct val="80000"/>
              </a:lnSpc>
              <a:buFont typeface="Wingdings 3"/>
              <a:buChar char=""/>
              <a:defRPr/>
            </a:pPr>
            <a:endParaRPr lang="en-US" sz="2800" dirty="0"/>
          </a:p>
          <a:p>
            <a:pPr marL="365760" indent="-256032">
              <a:lnSpc>
                <a:spcPct val="80000"/>
              </a:lnSpc>
              <a:buFont typeface="Wingdings 3"/>
              <a:buChar char=""/>
              <a:defRPr/>
            </a:pPr>
            <a:r>
              <a:rPr lang="en-US" sz="2800" dirty="0"/>
              <a:t>Other misconduct (sexual, financial)  </a:t>
            </a:r>
          </a:p>
          <a:p>
            <a:pPr marL="365760" indent="-256032">
              <a:lnSpc>
                <a:spcPct val="80000"/>
              </a:lnSpc>
              <a:buNone/>
              <a:defRPr/>
            </a:pPr>
            <a:endParaRPr lang="en-US" sz="2800" dirty="0"/>
          </a:p>
          <a:p>
            <a:pPr marL="365760" indent="-256032">
              <a:lnSpc>
                <a:spcPct val="80000"/>
              </a:lnSpc>
              <a:buNone/>
              <a:defRPr/>
            </a:pPr>
            <a:r>
              <a:rPr lang="en-US" sz="1800" dirty="0"/>
              <a:t>(The US Public Health Service, 1989) ; </a:t>
            </a:r>
            <a:r>
              <a:rPr lang="en-GB" sz="1800" b="1" dirty="0"/>
              <a:t>European Science Foundation (2010)</a:t>
            </a:r>
          </a:p>
          <a:p>
            <a:pPr marL="365760" indent="-256032">
              <a:lnSpc>
                <a:spcPct val="80000"/>
              </a:lnSpc>
              <a:buNone/>
              <a:defRPr/>
            </a:pPr>
            <a:endParaRPr lang="en-US" sz="1800" dirty="0"/>
          </a:p>
          <a:p>
            <a:pPr marL="624078" indent="-514350">
              <a:lnSpc>
                <a:spcPct val="80000"/>
              </a:lnSpc>
              <a:buFont typeface="Wingdings 3"/>
              <a:buChar char=""/>
              <a:defRPr/>
            </a:pPr>
            <a:endParaRPr lang="en-US" sz="2800" dirty="0"/>
          </a:p>
          <a:p>
            <a:pPr marL="365760" indent="-256032">
              <a:lnSpc>
                <a:spcPct val="80000"/>
              </a:lnSpc>
              <a:buNone/>
              <a:defRPr/>
            </a:pPr>
            <a:endParaRPr lang="en-US" sz="2800" dirty="0"/>
          </a:p>
          <a:p>
            <a:pPr marL="365760" indent="-256032">
              <a:lnSpc>
                <a:spcPct val="80000"/>
              </a:lnSpc>
              <a:buNone/>
              <a:defRPr/>
            </a:pPr>
            <a:endParaRPr lang="en-US" sz="2800" dirty="0"/>
          </a:p>
          <a:p>
            <a:pPr marL="365760" indent="-256032">
              <a:buFont typeface="Wingdings 3"/>
              <a:buChar char=""/>
              <a:defRPr/>
            </a:pPr>
            <a:endParaRPr lang="en-GB" dirty="0"/>
          </a:p>
        </p:txBody>
      </p:sp>
      <p:sp>
        <p:nvSpPr>
          <p:cNvPr id="12291" name="Title 2"/>
          <p:cNvSpPr>
            <a:spLocks noGrp="1"/>
          </p:cNvSpPr>
          <p:nvPr>
            <p:ph type="title"/>
          </p:nvPr>
        </p:nvSpPr>
        <p:spPr>
          <a:xfrm>
            <a:off x="1524000" y="0"/>
            <a:ext cx="9144000" cy="1143000"/>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r>
              <a:rPr lang="en-GB" dirty="0"/>
              <a:t>Definition of Misconduct </a:t>
            </a:r>
          </a:p>
        </p:txBody>
      </p:sp>
      <p:sp>
        <p:nvSpPr>
          <p:cNvPr id="3" name="Slide Number Placeholder 2">
            <a:extLst>
              <a:ext uri="{FF2B5EF4-FFF2-40B4-BE49-F238E27FC236}">
                <a16:creationId xmlns:a16="http://schemas.microsoft.com/office/drawing/2014/main" id="{00CBD0DE-FF73-4D18-AD83-D7A110A8F9B6}"/>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14</a:t>
            </a:fld>
            <a:endParaRPr lang="en-US">
              <a:solidFill>
                <a:prstClr val="black">
                  <a:tint val="75000"/>
                </a:prstClr>
              </a:solidFill>
              <a:latin typeface="Times New Roman" pitchFamily="18" charset="0"/>
            </a:endParaRPr>
          </a:p>
        </p:txBody>
      </p:sp>
      <p:pic>
        <p:nvPicPr>
          <p:cNvPr id="4" name="Audio 3">
            <a:hlinkClick r:id="" action="ppaction://media"/>
            <a:extLst>
              <a:ext uri="{FF2B5EF4-FFF2-40B4-BE49-F238E27FC236}">
                <a16:creationId xmlns:a16="http://schemas.microsoft.com/office/drawing/2014/main" id="{FE996090-6D68-4044-9E3F-B8CEBD99DC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674650826"/>
      </p:ext>
    </p:extLst>
  </p:cSld>
  <p:clrMapOvr>
    <a:masterClrMapping/>
  </p:clrMapOvr>
  <mc:AlternateContent xmlns:mc="http://schemas.openxmlformats.org/markup-compatibility/2006" xmlns:p14="http://schemas.microsoft.com/office/powerpoint/2010/main">
    <mc:Choice Requires="p14">
      <p:transition spd="slow" p14:dur="2000" advTm="40527"/>
    </mc:Choice>
    <mc:Fallback xmlns="">
      <p:transition spd="slow" advTm="4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1524000" y="1219200"/>
            <a:ext cx="9144000" cy="5638800"/>
          </a:xfrm>
        </p:spPr>
        <p:txBody>
          <a:bodyPr>
            <a:normAutofit/>
          </a:bodyPr>
          <a:lstStyle/>
          <a:p>
            <a:pPr algn="just" eaLnBrk="1" hangingPunct="1"/>
            <a:r>
              <a:rPr lang="en-GB" dirty="0"/>
              <a:t>‘As a rule there must be evidence that demonstrate that the misconduct was committed </a:t>
            </a:r>
            <a:r>
              <a:rPr lang="en-GB" b="1" dirty="0"/>
              <a:t>intentionally, knowingly or recklessly’ </a:t>
            </a:r>
          </a:p>
          <a:p>
            <a:pPr lvl="1" algn="just"/>
            <a:r>
              <a:rPr lang="en-GB" dirty="0"/>
              <a:t>Source: European Science Foundation (2010)</a:t>
            </a:r>
          </a:p>
          <a:p>
            <a:pPr marL="0" indent="0">
              <a:buNone/>
            </a:pPr>
            <a:endParaRPr lang="en-GB" dirty="0"/>
          </a:p>
        </p:txBody>
      </p:sp>
      <p:sp>
        <p:nvSpPr>
          <p:cNvPr id="13315" name="Title 2"/>
          <p:cNvSpPr>
            <a:spLocks noGrp="1"/>
          </p:cNvSpPr>
          <p:nvPr>
            <p:ph type="title"/>
          </p:nvPr>
        </p:nvSpPr>
        <p:spPr>
          <a:xfrm>
            <a:off x="1524000" y="0"/>
            <a:ext cx="9144000" cy="1143000"/>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r>
              <a:rPr lang="en-GB" dirty="0"/>
              <a:t>Misconduct Clarified </a:t>
            </a:r>
          </a:p>
        </p:txBody>
      </p:sp>
      <p:pic>
        <p:nvPicPr>
          <p:cNvPr id="1026" name="Picture 2" descr="C:\Users\PROF AJUWON\Desktop\FRAU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434340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ROF AJUWON\Desktop\CUT 7 PAS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114800"/>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86536C1-7214-4429-A68E-00B760A4757C}"/>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15</a:t>
            </a:fld>
            <a:endParaRPr lang="en-US">
              <a:solidFill>
                <a:prstClr val="black">
                  <a:tint val="75000"/>
                </a:prstClr>
              </a:solidFill>
              <a:latin typeface="Times New Roman" pitchFamily="18" charset="0"/>
            </a:endParaRPr>
          </a:p>
        </p:txBody>
      </p:sp>
      <p:pic>
        <p:nvPicPr>
          <p:cNvPr id="3" name="Audio 2">
            <a:hlinkClick r:id="" action="ppaction://media"/>
            <a:extLst>
              <a:ext uri="{FF2B5EF4-FFF2-40B4-BE49-F238E27FC236}">
                <a16:creationId xmlns:a16="http://schemas.microsoft.com/office/drawing/2014/main" id="{ADD51C29-A55A-4D8A-8E9B-3EF1BAC3A7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193249430"/>
      </p:ext>
    </p:extLst>
  </p:cSld>
  <p:clrMapOvr>
    <a:masterClrMapping/>
  </p:clrMapOvr>
  <mc:AlternateContent xmlns:mc="http://schemas.openxmlformats.org/markup-compatibility/2006" xmlns:p14="http://schemas.microsoft.com/office/powerpoint/2010/main">
    <mc:Choice Requires="p14">
      <p:transition spd="slow" p14:dur="2000" advTm="48638"/>
    </mc:Choice>
    <mc:Fallback xmlns="">
      <p:transition spd="slow" advTm="4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228600"/>
            <a:ext cx="9144000" cy="1006475"/>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200" dirty="0"/>
              <a:t>Examples of Misconduct in Research  </a:t>
            </a:r>
          </a:p>
        </p:txBody>
      </p:sp>
      <p:sp>
        <p:nvSpPr>
          <p:cNvPr id="18435" name="Rectangle 3"/>
          <p:cNvSpPr>
            <a:spLocks noGrp="1" noChangeArrowheads="1"/>
          </p:cNvSpPr>
          <p:nvPr>
            <p:ph idx="1"/>
          </p:nvPr>
        </p:nvSpPr>
        <p:spPr>
          <a:xfrm>
            <a:off x="1524000" y="777876"/>
            <a:ext cx="9144000" cy="6080125"/>
          </a:xfrm>
        </p:spPr>
        <p:txBody>
          <a:bodyPr>
            <a:noAutofit/>
          </a:bodyPr>
          <a:lstStyle/>
          <a:p>
            <a:pPr algn="just">
              <a:lnSpc>
                <a:spcPct val="80000"/>
              </a:lnSpc>
            </a:pPr>
            <a:r>
              <a:rPr lang="en-US" sz="2300" b="1" dirty="0">
                <a:solidFill>
                  <a:srgbClr val="FF0000"/>
                </a:solidFill>
              </a:rPr>
              <a:t>Fabrication</a:t>
            </a:r>
            <a:r>
              <a:rPr lang="en-US" sz="2300" dirty="0"/>
              <a:t>. This is the presentation of data that do not exist or presentation of data that was “cooked up”</a:t>
            </a:r>
          </a:p>
          <a:p>
            <a:pPr>
              <a:lnSpc>
                <a:spcPct val="80000"/>
              </a:lnSpc>
            </a:pPr>
            <a:endParaRPr lang="en-US" sz="2300" b="1" dirty="0">
              <a:solidFill>
                <a:srgbClr val="FF3399"/>
              </a:solidFill>
            </a:endParaRPr>
          </a:p>
          <a:p>
            <a:pPr>
              <a:lnSpc>
                <a:spcPct val="80000"/>
              </a:lnSpc>
            </a:pPr>
            <a:r>
              <a:rPr lang="en-US" sz="2300" b="1" dirty="0">
                <a:solidFill>
                  <a:srgbClr val="FF0000"/>
                </a:solidFill>
              </a:rPr>
              <a:t>Falsification.</a:t>
            </a:r>
            <a:r>
              <a:rPr lang="en-US" sz="2300" dirty="0"/>
              <a:t> This is a deliberate change or misreporting of data</a:t>
            </a:r>
          </a:p>
          <a:p>
            <a:pPr>
              <a:lnSpc>
                <a:spcPct val="80000"/>
              </a:lnSpc>
            </a:pPr>
            <a:endParaRPr lang="en-US" sz="2300" b="1" dirty="0">
              <a:solidFill>
                <a:srgbClr val="FF3399"/>
              </a:solidFill>
            </a:endParaRPr>
          </a:p>
          <a:p>
            <a:pPr algn="just">
              <a:lnSpc>
                <a:spcPct val="80000"/>
              </a:lnSpc>
            </a:pPr>
            <a:r>
              <a:rPr lang="en-US" sz="2300" b="1" dirty="0">
                <a:solidFill>
                  <a:srgbClr val="FF0000"/>
                </a:solidFill>
              </a:rPr>
              <a:t>Plagiarism.</a:t>
            </a:r>
            <a:r>
              <a:rPr lang="en-US" sz="2300" dirty="0"/>
              <a:t> This refers to a practice whereby an author uses the ideas or words of another person without giving appropriate acknowledgement </a:t>
            </a:r>
          </a:p>
          <a:p>
            <a:pPr>
              <a:lnSpc>
                <a:spcPct val="80000"/>
              </a:lnSpc>
            </a:pPr>
            <a:endParaRPr lang="en-US" sz="2300" dirty="0"/>
          </a:p>
          <a:p>
            <a:pPr>
              <a:lnSpc>
                <a:spcPct val="80000"/>
              </a:lnSpc>
            </a:pPr>
            <a:r>
              <a:rPr lang="en-US" sz="2300" b="1" dirty="0">
                <a:solidFill>
                  <a:srgbClr val="FF0000"/>
                </a:solidFill>
              </a:rPr>
              <a:t>Multiple publication</a:t>
            </a:r>
            <a:r>
              <a:rPr lang="en-US" sz="2300" dirty="0"/>
              <a:t> of same data in different platforms  </a:t>
            </a:r>
          </a:p>
          <a:p>
            <a:pPr>
              <a:lnSpc>
                <a:spcPct val="80000"/>
              </a:lnSpc>
            </a:pPr>
            <a:endParaRPr lang="en-US" sz="2300" dirty="0"/>
          </a:p>
          <a:p>
            <a:pPr algn="just">
              <a:lnSpc>
                <a:spcPct val="80000"/>
              </a:lnSpc>
            </a:pPr>
            <a:r>
              <a:rPr lang="en-US" sz="2300" b="1" dirty="0">
                <a:solidFill>
                  <a:srgbClr val="FF0000"/>
                </a:solidFill>
              </a:rPr>
              <a:t>Complementary/honorary/gift authorship:</a:t>
            </a:r>
            <a:r>
              <a:rPr lang="en-US" sz="2300" dirty="0">
                <a:solidFill>
                  <a:srgbClr val="FF0000"/>
                </a:solidFill>
              </a:rPr>
              <a:t> </a:t>
            </a:r>
            <a:r>
              <a:rPr lang="en-US" sz="2300" dirty="0"/>
              <a:t>Inclusion of someone’s name on a paper when he/she do not deserve to be an author </a:t>
            </a:r>
          </a:p>
          <a:p>
            <a:pPr algn="just">
              <a:lnSpc>
                <a:spcPct val="80000"/>
              </a:lnSpc>
            </a:pPr>
            <a:endParaRPr lang="en-US" sz="2300" dirty="0">
              <a:solidFill>
                <a:srgbClr val="FF0000"/>
              </a:solidFill>
            </a:endParaRPr>
          </a:p>
          <a:p>
            <a:pPr algn="just">
              <a:lnSpc>
                <a:spcPct val="80000"/>
              </a:lnSpc>
            </a:pPr>
            <a:r>
              <a:rPr lang="en-US" sz="2300" b="1" dirty="0">
                <a:solidFill>
                  <a:srgbClr val="FF0000"/>
                </a:solidFill>
              </a:rPr>
              <a:t>Undeserved exclusion in authorship: this occurs when someone </a:t>
            </a:r>
            <a:r>
              <a:rPr lang="en-US" sz="2300" dirty="0"/>
              <a:t>who has made substantial contribution to project is not included as an author </a:t>
            </a:r>
          </a:p>
          <a:p>
            <a:pPr lvl="1" algn="just">
              <a:lnSpc>
                <a:spcPct val="80000"/>
              </a:lnSpc>
            </a:pPr>
            <a:r>
              <a:rPr lang="en-US" sz="1800" dirty="0"/>
              <a:t>supervisor publish students’ research project without including student as co-author</a:t>
            </a:r>
          </a:p>
          <a:p>
            <a:pPr lvl="1" algn="just">
              <a:lnSpc>
                <a:spcPct val="80000"/>
              </a:lnSpc>
            </a:pPr>
            <a:r>
              <a:rPr lang="en-US" sz="1800" dirty="0"/>
              <a:t>Supervisor presents students research project at conference without knowledge or approval by student</a:t>
            </a:r>
          </a:p>
          <a:p>
            <a:pPr>
              <a:lnSpc>
                <a:spcPct val="80000"/>
              </a:lnSpc>
            </a:pPr>
            <a:endParaRPr lang="en-US" sz="2300" dirty="0"/>
          </a:p>
          <a:p>
            <a:pPr>
              <a:lnSpc>
                <a:spcPct val="80000"/>
              </a:lnSpc>
            </a:pPr>
            <a:endParaRPr lang="en-US" sz="2300" dirty="0">
              <a:solidFill>
                <a:srgbClr val="FF33CC"/>
              </a:solidFill>
            </a:endParaRPr>
          </a:p>
          <a:p>
            <a:pPr>
              <a:lnSpc>
                <a:spcPct val="80000"/>
              </a:lnSpc>
            </a:pPr>
            <a:endParaRPr lang="en-US" sz="2300" dirty="0">
              <a:solidFill>
                <a:srgbClr val="FF33CC"/>
              </a:solidFill>
            </a:endParaRPr>
          </a:p>
        </p:txBody>
      </p:sp>
      <p:sp>
        <p:nvSpPr>
          <p:cNvPr id="2" name="Slide Number Placeholder 1">
            <a:extLst>
              <a:ext uri="{FF2B5EF4-FFF2-40B4-BE49-F238E27FC236}">
                <a16:creationId xmlns:a16="http://schemas.microsoft.com/office/drawing/2014/main" id="{F374D310-DDB1-434B-BD5E-B38C74DDAFFF}"/>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16</a:t>
            </a:fld>
            <a:endParaRPr lang="en-US">
              <a:solidFill>
                <a:prstClr val="black">
                  <a:tint val="75000"/>
                </a:prstClr>
              </a:solidFill>
              <a:latin typeface="Times New Roman" pitchFamily="18" charset="0"/>
            </a:endParaRPr>
          </a:p>
        </p:txBody>
      </p:sp>
      <p:pic>
        <p:nvPicPr>
          <p:cNvPr id="3" name="Audio 2">
            <a:hlinkClick r:id="" action="ppaction://media"/>
            <a:extLst>
              <a:ext uri="{FF2B5EF4-FFF2-40B4-BE49-F238E27FC236}">
                <a16:creationId xmlns:a16="http://schemas.microsoft.com/office/drawing/2014/main" id="{512EB81D-93AE-48FD-946A-DBAC5588D7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155073030"/>
      </p:ext>
    </p:extLst>
  </p:cSld>
  <p:clrMapOvr>
    <a:masterClrMapping/>
  </p:clrMapOvr>
  <mc:AlternateContent xmlns:mc="http://schemas.openxmlformats.org/markup-compatibility/2006" xmlns:p14="http://schemas.microsoft.com/office/powerpoint/2010/main">
    <mc:Choice Requires="p14">
      <p:transition spd="slow" p14:dur="2000" advTm="231865"/>
    </mc:Choice>
    <mc:Fallback xmlns="">
      <p:transition spd="slow" advTm="2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3AF1-DA90-40DB-A67B-038F65E4C823}"/>
              </a:ext>
            </a:extLst>
          </p:cNvPr>
          <p:cNvSpPr>
            <a:spLocks noGrp="1"/>
          </p:cNvSpPr>
          <p:nvPr>
            <p:ph type="title"/>
          </p:nvPr>
        </p:nvSpPr>
        <p:spPr>
          <a:xfrm>
            <a:off x="1524000" y="0"/>
            <a:ext cx="9067800" cy="9144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Other Publication Infractions </a:t>
            </a:r>
          </a:p>
        </p:txBody>
      </p:sp>
      <p:sp>
        <p:nvSpPr>
          <p:cNvPr id="3" name="Content Placeholder 2">
            <a:extLst>
              <a:ext uri="{FF2B5EF4-FFF2-40B4-BE49-F238E27FC236}">
                <a16:creationId xmlns:a16="http://schemas.microsoft.com/office/drawing/2014/main" id="{DF43BA3B-2703-4551-AD7E-A4089D4A4D8C}"/>
              </a:ext>
            </a:extLst>
          </p:cNvPr>
          <p:cNvSpPr>
            <a:spLocks noGrp="1"/>
          </p:cNvSpPr>
          <p:nvPr>
            <p:ph idx="1"/>
          </p:nvPr>
        </p:nvSpPr>
        <p:spPr>
          <a:xfrm>
            <a:off x="1524000" y="914400"/>
            <a:ext cx="9067800" cy="5943600"/>
          </a:xfrm>
        </p:spPr>
        <p:txBody>
          <a:bodyPr>
            <a:normAutofit lnSpcReduction="10000"/>
          </a:bodyPr>
          <a:lstStyle/>
          <a:p>
            <a:pPr algn="just"/>
            <a:r>
              <a:rPr lang="en-US" dirty="0">
                <a:solidFill>
                  <a:srgbClr val="FF0000"/>
                </a:solidFill>
              </a:rPr>
              <a:t>Simultaneous submission of a manuscript to multiple journals. This is unacceptable because: </a:t>
            </a:r>
          </a:p>
          <a:p>
            <a:pPr lvl="1" algn="just"/>
            <a:r>
              <a:rPr lang="en-US" dirty="0"/>
              <a:t>It is a lie/deception </a:t>
            </a:r>
          </a:p>
          <a:p>
            <a:pPr lvl="1" algn="just"/>
            <a:r>
              <a:rPr lang="en-US" dirty="0"/>
              <a:t>It is a waste of resources when two or more journals review same manuscript at the same time  </a:t>
            </a:r>
          </a:p>
          <a:p>
            <a:pPr algn="just"/>
            <a:endParaRPr lang="en-US" dirty="0"/>
          </a:p>
          <a:p>
            <a:pPr algn="just"/>
            <a:r>
              <a:rPr lang="en-US" dirty="0">
                <a:solidFill>
                  <a:srgbClr val="FF0000"/>
                </a:solidFill>
              </a:rPr>
              <a:t>Fragmentation (salami slicing)</a:t>
            </a:r>
            <a:r>
              <a:rPr lang="en-US" dirty="0"/>
              <a:t>: inappropriate division of study outcomes or components into several articles. This is unacceptable because: </a:t>
            </a:r>
          </a:p>
          <a:p>
            <a:pPr lvl="1"/>
            <a:r>
              <a:rPr lang="en-US" dirty="0"/>
              <a:t>It inflates the number of papers in curriculum vitae for promotion &amp; other purposes</a:t>
            </a:r>
          </a:p>
          <a:p>
            <a:pPr lvl="1"/>
            <a:r>
              <a:rPr lang="en-US" dirty="0"/>
              <a:t>It emphasizes quantity instead of quality </a:t>
            </a:r>
          </a:p>
          <a:p>
            <a:endParaRPr lang="en-US" dirty="0"/>
          </a:p>
        </p:txBody>
      </p:sp>
      <p:sp>
        <p:nvSpPr>
          <p:cNvPr id="4" name="Slide Number Placeholder 3">
            <a:extLst>
              <a:ext uri="{FF2B5EF4-FFF2-40B4-BE49-F238E27FC236}">
                <a16:creationId xmlns:a16="http://schemas.microsoft.com/office/drawing/2014/main" id="{53E3407E-A87E-41C7-A13E-12DE862B5F02}"/>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17</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8834193E-218D-43D3-9FAF-8A736B5A7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499032373"/>
      </p:ext>
    </p:extLst>
  </p:cSld>
  <p:clrMapOvr>
    <a:masterClrMapping/>
  </p:clrMapOvr>
  <mc:AlternateContent xmlns:mc="http://schemas.openxmlformats.org/markup-compatibility/2006" xmlns:p14="http://schemas.microsoft.com/office/powerpoint/2010/main">
    <mc:Choice Requires="p14">
      <p:transition spd="slow" p14:dur="2000" advTm="146399"/>
    </mc:Choice>
    <mc:Fallback xmlns="">
      <p:transition spd="slow" advTm="14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A307-DABD-44FD-9C0C-7D545284C373}"/>
              </a:ext>
            </a:extLst>
          </p:cNvPr>
          <p:cNvSpPr>
            <a:spLocks noGrp="1"/>
          </p:cNvSpPr>
          <p:nvPr>
            <p:ph type="title"/>
          </p:nvPr>
        </p:nvSpPr>
        <p:spPr>
          <a:xfrm>
            <a:off x="1524000" y="0"/>
            <a:ext cx="9067800" cy="10668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Impact of Misconduct</a:t>
            </a:r>
          </a:p>
        </p:txBody>
      </p:sp>
      <p:sp>
        <p:nvSpPr>
          <p:cNvPr id="3" name="Content Placeholder 2">
            <a:extLst>
              <a:ext uri="{FF2B5EF4-FFF2-40B4-BE49-F238E27FC236}">
                <a16:creationId xmlns:a16="http://schemas.microsoft.com/office/drawing/2014/main" id="{B7F21A08-36D4-4D76-9AA0-DAAAC897199A}"/>
              </a:ext>
            </a:extLst>
          </p:cNvPr>
          <p:cNvSpPr>
            <a:spLocks noGrp="1"/>
          </p:cNvSpPr>
          <p:nvPr>
            <p:ph idx="1"/>
          </p:nvPr>
        </p:nvSpPr>
        <p:spPr>
          <a:xfrm>
            <a:off x="1524000" y="1143000"/>
            <a:ext cx="9067800" cy="5715000"/>
          </a:xfrm>
        </p:spPr>
        <p:txBody>
          <a:bodyPr>
            <a:normAutofit/>
          </a:bodyPr>
          <a:lstStyle/>
          <a:p>
            <a:pPr>
              <a:lnSpc>
                <a:spcPct val="107000"/>
              </a:lnSpc>
              <a:spcBef>
                <a:spcPts val="0"/>
              </a:spcBef>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Ruin career of affected researcher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Damage reputation of institution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Hinder progress in science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Misallocate reward to non-deserving persons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lphaLcPeriod"/>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Serious short and long-term impact on health of community when fabricated or falsified data are used to develop policy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lphaLcPeriod"/>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lphaLcPeriod"/>
            </a:pPr>
            <a:r>
              <a:rPr lang="en-US" sz="2400" dirty="0">
                <a:latin typeface="Arial" panose="020B0604020202020204" pitchFamily="34" charset="0"/>
                <a:ea typeface="Calibri" panose="020F0502020204030204" pitchFamily="34" charset="0"/>
                <a:cs typeface="Times New Roman" panose="02020603050405020304" pitchFamily="18" charset="0"/>
              </a:rPr>
              <a:t>Collateral damage to reputation of all researchers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b="1" dirty="0">
                <a:latin typeface="Arial" panose="020B060402020202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1A427DC6-7A26-4E06-BA40-A94AEE651EB9}"/>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18</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8632C0EC-EFA6-4A5F-BB7F-4B690D17D3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724709924"/>
      </p:ext>
    </p:extLst>
  </p:cSld>
  <p:clrMapOvr>
    <a:masterClrMapping/>
  </p:clrMapOvr>
  <mc:AlternateContent xmlns:mc="http://schemas.openxmlformats.org/markup-compatibility/2006" xmlns:p14="http://schemas.microsoft.com/office/powerpoint/2010/main">
    <mc:Choice Requires="p14">
      <p:transition spd="slow" p14:dur="2000" advTm="94181"/>
    </mc:Choice>
    <mc:Fallback xmlns="">
      <p:transition spd="slow" advTm="9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2"/>
            <a:ext cx="9144000" cy="1142999"/>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4000" dirty="0"/>
              <a:t>Requirements for Authorship </a:t>
            </a:r>
          </a:p>
        </p:txBody>
      </p:sp>
      <p:sp>
        <p:nvSpPr>
          <p:cNvPr id="11267" name="Rectangle 3"/>
          <p:cNvSpPr>
            <a:spLocks noGrp="1" noChangeArrowheads="1"/>
          </p:cNvSpPr>
          <p:nvPr>
            <p:ph idx="1"/>
          </p:nvPr>
        </p:nvSpPr>
        <p:spPr>
          <a:xfrm>
            <a:off x="1524000" y="1219201"/>
            <a:ext cx="9144000" cy="5638799"/>
          </a:xfrm>
        </p:spPr>
        <p:txBody>
          <a:bodyPr>
            <a:normAutofit fontScale="85000" lnSpcReduction="20000"/>
          </a:bodyPr>
          <a:lstStyle/>
          <a:p>
            <a:r>
              <a:rPr lang="en-US" dirty="0"/>
              <a:t>Someone is eligible to be an author when he/she:</a:t>
            </a:r>
          </a:p>
          <a:p>
            <a:pPr marL="971550" lvl="1" indent="-514350" algn="just">
              <a:lnSpc>
                <a:spcPct val="170000"/>
              </a:lnSpc>
              <a:spcBef>
                <a:spcPts val="0"/>
              </a:spcBef>
              <a:buAutoNum type="arabicPeriod"/>
            </a:pPr>
            <a:r>
              <a:rPr lang="en-US" dirty="0"/>
              <a:t>Made substantial contributions to the development of the research protocol</a:t>
            </a:r>
          </a:p>
          <a:p>
            <a:pPr marL="971550" lvl="1" indent="-514350" algn="just">
              <a:lnSpc>
                <a:spcPct val="170000"/>
              </a:lnSpc>
              <a:spcBef>
                <a:spcPts val="0"/>
              </a:spcBef>
              <a:buAutoNum type="arabicPeriod"/>
            </a:pPr>
            <a:r>
              <a:rPr lang="en-US" dirty="0"/>
              <a:t>Participated in implementation of research</a:t>
            </a:r>
          </a:p>
          <a:p>
            <a:pPr marL="971550" lvl="1" indent="-514350" algn="just">
              <a:lnSpc>
                <a:spcPct val="170000"/>
              </a:lnSpc>
              <a:spcBef>
                <a:spcPts val="0"/>
              </a:spcBef>
              <a:buAutoNum type="arabicPeriod" startAt="3"/>
            </a:pPr>
            <a:r>
              <a:rPr lang="en-US" dirty="0"/>
              <a:t>Performed analysis and interpretation of the data</a:t>
            </a:r>
          </a:p>
          <a:p>
            <a:pPr marL="971550" lvl="1" indent="-514350" algn="just">
              <a:lnSpc>
                <a:spcPct val="170000"/>
              </a:lnSpc>
              <a:spcBef>
                <a:spcPts val="0"/>
              </a:spcBef>
              <a:buAutoNum type="arabicPeriod" startAt="3"/>
            </a:pPr>
            <a:r>
              <a:rPr lang="en-US" dirty="0"/>
              <a:t>Contributed to writing of the manuscript and can claim responsibility of the contents of the paper</a:t>
            </a:r>
          </a:p>
          <a:p>
            <a:pPr algn="just"/>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https://www.icmje.org/recommendations/browse/roles-and-responsibilities/defining-the-role-of-authors-and-contributors.html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dirty="0"/>
          </a:p>
          <a:p>
            <a:pPr algn="just"/>
            <a:r>
              <a:rPr lang="en-US" dirty="0"/>
              <a:t>Of these, </a:t>
            </a:r>
            <a:r>
              <a:rPr lang="en-US" b="1" dirty="0"/>
              <a:t>the writing of the manuscript</a:t>
            </a:r>
            <a:r>
              <a:rPr lang="en-US" dirty="0"/>
              <a:t> is the most important criterion for authorship  </a:t>
            </a:r>
          </a:p>
          <a:p>
            <a:pPr>
              <a:lnSpc>
                <a:spcPct val="90000"/>
              </a:lnSpc>
              <a:buFontTx/>
              <a:buNone/>
            </a:pPr>
            <a:endParaRPr lang="en-US" sz="2800" dirty="0"/>
          </a:p>
        </p:txBody>
      </p:sp>
      <p:sp>
        <p:nvSpPr>
          <p:cNvPr id="2" name="Slide Number Placeholder 1">
            <a:extLst>
              <a:ext uri="{FF2B5EF4-FFF2-40B4-BE49-F238E27FC236}">
                <a16:creationId xmlns:a16="http://schemas.microsoft.com/office/drawing/2014/main" id="{1BB4A911-238E-483F-88A6-E8FFAEF82B30}"/>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19</a:t>
            </a:fld>
            <a:endParaRPr lang="en-US">
              <a:solidFill>
                <a:prstClr val="black">
                  <a:tint val="75000"/>
                </a:prstClr>
              </a:solidFill>
              <a:latin typeface="Times New Roman" pitchFamily="18" charset="0"/>
            </a:endParaRPr>
          </a:p>
        </p:txBody>
      </p:sp>
      <p:pic>
        <p:nvPicPr>
          <p:cNvPr id="4" name="Audio 3">
            <a:hlinkClick r:id="" action="ppaction://media"/>
            <a:extLst>
              <a:ext uri="{FF2B5EF4-FFF2-40B4-BE49-F238E27FC236}">
                <a16:creationId xmlns:a16="http://schemas.microsoft.com/office/drawing/2014/main" id="{C2285D69-FA62-415D-B8B0-AE39521E61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4219635577"/>
      </p:ext>
    </p:extLst>
  </p:cSld>
  <p:clrMapOvr>
    <a:masterClrMapping/>
  </p:clrMapOvr>
  <mc:AlternateContent xmlns:mc="http://schemas.openxmlformats.org/markup-compatibility/2006" xmlns:p14="http://schemas.microsoft.com/office/powerpoint/2010/main">
    <mc:Choice Requires="p14">
      <p:transition spd="slow" p14:dur="2000" advTm="82060"/>
    </mc:Choice>
    <mc:Fallback xmlns="">
      <p:transition spd="slow" advTm="8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6A004-1F1C-4DCF-883E-E89DC45CD882}"/>
              </a:ext>
            </a:extLst>
          </p:cNvPr>
          <p:cNvSpPr>
            <a:spLocks noGrp="1"/>
          </p:cNvSpPr>
          <p:nvPr>
            <p:ph idx="1"/>
          </p:nvPr>
        </p:nvSpPr>
        <p:spPr>
          <a:xfrm>
            <a:off x="176981" y="1229032"/>
            <a:ext cx="11749548" cy="5771536"/>
          </a:xfrm>
        </p:spPr>
        <p:txBody>
          <a:bodyPr>
            <a:normAutofit/>
          </a:bodyPr>
          <a:lstStyle/>
          <a:p>
            <a:pPr marL="0" marR="0" indent="0">
              <a:lnSpc>
                <a:spcPct val="107000"/>
              </a:lnSpc>
              <a:spcBef>
                <a:spcPts val="0"/>
              </a:spcBef>
              <a:spcAft>
                <a:spcPts val="0"/>
              </a:spcAft>
              <a:buNone/>
            </a:pPr>
            <a:r>
              <a:rPr lang="en-US" dirty="0">
                <a:effectLst/>
                <a:latin typeface="Arial" panose="020B0604020202020204" pitchFamily="34" charset="0"/>
                <a:ea typeface="Calibri" panose="020F0502020204030204" pitchFamily="34" charset="0"/>
                <a:cs typeface="Times New Roman" panose="02020603050405020304" pitchFamily="18" charset="0"/>
              </a:rPr>
              <a:t>By the end of this module, participants will be able to: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Define ethics as it relates to research on abortion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List six ethics principles and rules as they apply to abortion research in Nigeria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Identify five ethical issues involved in research on abortion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List four examples of misconduct in research</a:t>
            </a:r>
          </a:p>
          <a:p>
            <a:pPr marL="342900" marR="0" lvl="0" indent="-342900">
              <a:lnSpc>
                <a:spcPct val="107000"/>
              </a:lnSpc>
              <a:spcBef>
                <a:spcPts val="0"/>
              </a:spcBef>
              <a:spcAft>
                <a:spcPts val="0"/>
              </a:spcAft>
              <a:buFont typeface="+mj-lt"/>
              <a:buAutoNum type="arabicPeriod"/>
            </a:pPr>
            <a:r>
              <a:rPr lang="en-US" dirty="0">
                <a:latin typeface="Arial" panose="020B0604020202020204" pitchFamily="34" charset="0"/>
                <a:ea typeface="Calibri" panose="020F0502020204030204" pitchFamily="34" charset="0"/>
                <a:cs typeface="Times New Roman" panose="02020603050405020304" pitchFamily="18" charset="0"/>
              </a:rPr>
              <a:t>List the roles of Ethics Review Committees in conduct of research on abortion</a:t>
            </a: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Identify benefits and challenges involved in data sharing  </a:t>
            </a:r>
          </a:p>
          <a:p>
            <a:pPr marL="0" indent="0">
              <a:buNone/>
            </a:pPr>
            <a:endParaRPr lang="en-NG" dirty="0"/>
          </a:p>
        </p:txBody>
      </p:sp>
      <p:sp>
        <p:nvSpPr>
          <p:cNvPr id="4" name="Title 1">
            <a:extLst>
              <a:ext uri="{FF2B5EF4-FFF2-40B4-BE49-F238E27FC236}">
                <a16:creationId xmlns:a16="http://schemas.microsoft.com/office/drawing/2014/main" id="{3839F4D7-A001-4039-A96B-FABEB122E9DD}"/>
              </a:ext>
            </a:extLst>
          </p:cNvPr>
          <p:cNvSpPr txBox="1">
            <a:spLocks/>
          </p:cNvSpPr>
          <p:nvPr/>
        </p:nvSpPr>
        <p:spPr>
          <a:xfrm>
            <a:off x="0" y="0"/>
            <a:ext cx="11926529" cy="1150373"/>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solidFill>
                  <a:srgbClr val="FFC000"/>
                </a:solidFill>
                <a:latin typeface="Garamond" panose="02020404030301010803" pitchFamily="18" charset="0"/>
              </a:rPr>
              <a:t>Learning Objectives</a:t>
            </a:r>
          </a:p>
        </p:txBody>
      </p:sp>
      <p:sp>
        <p:nvSpPr>
          <p:cNvPr id="2" name="Slide Number Placeholder 1">
            <a:extLst>
              <a:ext uri="{FF2B5EF4-FFF2-40B4-BE49-F238E27FC236}">
                <a16:creationId xmlns:a16="http://schemas.microsoft.com/office/drawing/2014/main" id="{A52582D2-0DE1-4B1E-931B-E5911F6BBCB6}"/>
              </a:ext>
            </a:extLst>
          </p:cNvPr>
          <p:cNvSpPr>
            <a:spLocks noGrp="1"/>
          </p:cNvSpPr>
          <p:nvPr>
            <p:ph type="sldNum" sz="quarter" idx="12"/>
          </p:nvPr>
        </p:nvSpPr>
        <p:spPr/>
        <p:txBody>
          <a:bodyPr/>
          <a:lstStyle/>
          <a:p>
            <a:fld id="{43BCB36C-A10A-4786-9701-A64545F43A89}" type="slidenum">
              <a:rPr lang="en-NG" smtClean="0"/>
              <a:t>2</a:t>
            </a:fld>
            <a:endParaRPr lang="en-NG"/>
          </a:p>
        </p:txBody>
      </p:sp>
      <p:pic>
        <p:nvPicPr>
          <p:cNvPr id="5" name="Audio 4">
            <a:hlinkClick r:id="" action="ppaction://media"/>
            <a:extLst>
              <a:ext uri="{FF2B5EF4-FFF2-40B4-BE49-F238E27FC236}">
                <a16:creationId xmlns:a16="http://schemas.microsoft.com/office/drawing/2014/main" id="{1EFF3F27-852C-4B5A-AD14-9CD752889B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7671947"/>
      </p:ext>
    </p:extLst>
  </p:cSld>
  <p:clrMapOvr>
    <a:masterClrMapping/>
  </p:clrMapOvr>
  <mc:AlternateContent xmlns:mc="http://schemas.openxmlformats.org/markup-compatibility/2006" xmlns:p14="http://schemas.microsoft.com/office/powerpoint/2010/main">
    <mc:Choice Requires="p14">
      <p:transition spd="slow" p14:dur="2000" advTm="51999"/>
    </mc:Choice>
    <mc:Fallback xmlns="">
      <p:transition spd="slow" advTm="5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0"/>
            <a:ext cx="9144000" cy="11430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4000" dirty="0"/>
              <a:t>Responsibilities of a Scientist</a:t>
            </a:r>
          </a:p>
        </p:txBody>
      </p:sp>
      <p:sp>
        <p:nvSpPr>
          <p:cNvPr id="6147" name="Rectangle 3"/>
          <p:cNvSpPr>
            <a:spLocks noGrp="1" noChangeArrowheads="1"/>
          </p:cNvSpPr>
          <p:nvPr>
            <p:ph idx="1"/>
          </p:nvPr>
        </p:nvSpPr>
        <p:spPr>
          <a:xfrm>
            <a:off x="1524000" y="1219201"/>
            <a:ext cx="9067800" cy="5502275"/>
          </a:xfrm>
        </p:spPr>
        <p:txBody>
          <a:bodyPr>
            <a:normAutofit fontScale="85000" lnSpcReduction="20000"/>
          </a:bodyPr>
          <a:lstStyle/>
          <a:p>
            <a:pPr algn="just"/>
            <a:r>
              <a:rPr lang="en-US" dirty="0"/>
              <a:t>Develop a plan and submit to an Ethics Review Committee for approval </a:t>
            </a:r>
          </a:p>
          <a:p>
            <a:pPr algn="just"/>
            <a:endParaRPr lang="en-US" dirty="0"/>
          </a:p>
          <a:p>
            <a:pPr algn="just"/>
            <a:r>
              <a:rPr lang="en-US" dirty="0"/>
              <a:t>Acknowledge contributions of other authors when developing protocol</a:t>
            </a:r>
          </a:p>
          <a:p>
            <a:pPr marL="0" indent="0" algn="just">
              <a:buNone/>
            </a:pPr>
            <a:endParaRPr lang="en-US" dirty="0"/>
          </a:p>
          <a:p>
            <a:pPr algn="just"/>
            <a:r>
              <a:rPr lang="en-US" dirty="0"/>
              <a:t>Conduct research as approved by an Ethics Committee </a:t>
            </a:r>
          </a:p>
          <a:p>
            <a:endParaRPr lang="en-US" dirty="0"/>
          </a:p>
          <a:p>
            <a:pPr algn="just"/>
            <a:r>
              <a:rPr lang="en-US" dirty="0"/>
              <a:t>Ensure safety of respondents including patients before, during and after research </a:t>
            </a:r>
          </a:p>
          <a:p>
            <a:pPr lvl="1"/>
            <a:r>
              <a:rPr lang="en-US" dirty="0"/>
              <a:t>Dignity</a:t>
            </a:r>
          </a:p>
          <a:p>
            <a:pPr lvl="1"/>
            <a:r>
              <a:rPr lang="en-US" dirty="0"/>
              <a:t>Laboratory investigation</a:t>
            </a:r>
          </a:p>
          <a:p>
            <a:pPr lvl="1"/>
            <a:r>
              <a:rPr lang="en-US" dirty="0"/>
              <a:t>Medication</a:t>
            </a:r>
          </a:p>
          <a:p>
            <a:pPr lvl="1"/>
            <a:r>
              <a:rPr lang="en-US" dirty="0"/>
              <a:t>Counseling</a:t>
            </a:r>
          </a:p>
        </p:txBody>
      </p:sp>
      <p:sp>
        <p:nvSpPr>
          <p:cNvPr id="2" name="Slide Number Placeholder 1">
            <a:extLst>
              <a:ext uri="{FF2B5EF4-FFF2-40B4-BE49-F238E27FC236}">
                <a16:creationId xmlns:a16="http://schemas.microsoft.com/office/drawing/2014/main" id="{F50D7B6D-ACD2-4BAB-87D8-547956E903C3}"/>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20</a:t>
            </a:fld>
            <a:endParaRPr lang="en-US">
              <a:solidFill>
                <a:prstClr val="black">
                  <a:tint val="75000"/>
                </a:prstClr>
              </a:solidFill>
              <a:latin typeface="Times New Roman" pitchFamily="18" charset="0"/>
            </a:endParaRPr>
          </a:p>
        </p:txBody>
      </p:sp>
      <p:pic>
        <p:nvPicPr>
          <p:cNvPr id="3" name="Audio 2">
            <a:hlinkClick r:id="" action="ppaction://media"/>
            <a:extLst>
              <a:ext uri="{FF2B5EF4-FFF2-40B4-BE49-F238E27FC236}">
                <a16:creationId xmlns:a16="http://schemas.microsoft.com/office/drawing/2014/main" id="{C8B1B76A-27CD-4E75-8839-B794334DDD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739"/>
    </mc:Choice>
    <mc:Fallback xmlns="">
      <p:transition spd="slow" advTm="28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DFB3-4F01-4A8E-A469-8B04710590D9}"/>
              </a:ext>
            </a:extLst>
          </p:cNvPr>
          <p:cNvSpPr>
            <a:spLocks noGrp="1"/>
          </p:cNvSpPr>
          <p:nvPr>
            <p:ph type="title"/>
          </p:nvPr>
        </p:nvSpPr>
        <p:spPr>
          <a:xfrm>
            <a:off x="1524000" y="0"/>
            <a:ext cx="9144000" cy="11430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Assignment </a:t>
            </a:r>
          </a:p>
        </p:txBody>
      </p:sp>
      <p:sp>
        <p:nvSpPr>
          <p:cNvPr id="3" name="Content Placeholder 2">
            <a:extLst>
              <a:ext uri="{FF2B5EF4-FFF2-40B4-BE49-F238E27FC236}">
                <a16:creationId xmlns:a16="http://schemas.microsoft.com/office/drawing/2014/main" id="{7BA6CA49-3E90-4F91-8AB4-EDD20707CB2D}"/>
              </a:ext>
            </a:extLst>
          </p:cNvPr>
          <p:cNvSpPr>
            <a:spLocks noGrp="1"/>
          </p:cNvSpPr>
          <p:nvPr>
            <p:ph idx="1"/>
          </p:nvPr>
        </p:nvSpPr>
        <p:spPr>
          <a:xfrm>
            <a:off x="1600200" y="1143001"/>
            <a:ext cx="8915400" cy="5578475"/>
          </a:xfrm>
        </p:spPr>
        <p:txBody>
          <a:bodyPr/>
          <a:lstStyle/>
          <a:p>
            <a:pPr algn="just"/>
            <a:r>
              <a:rPr lang="en-US" dirty="0"/>
              <a:t>Read the story of Mr. </a:t>
            </a:r>
            <a:r>
              <a:rPr lang="en-US" dirty="0" err="1"/>
              <a:t>Karanga</a:t>
            </a:r>
            <a:r>
              <a:rPr lang="en-US" dirty="0"/>
              <a:t> and Professor Johnson and answer the questions that follow</a:t>
            </a:r>
          </a:p>
        </p:txBody>
      </p:sp>
      <p:sp>
        <p:nvSpPr>
          <p:cNvPr id="4" name="Slide Number Placeholder 3">
            <a:extLst>
              <a:ext uri="{FF2B5EF4-FFF2-40B4-BE49-F238E27FC236}">
                <a16:creationId xmlns:a16="http://schemas.microsoft.com/office/drawing/2014/main" id="{24962DDB-E53E-4E4E-8BE1-25C5138F0D2E}"/>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21</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5BB551C7-7469-4B1B-9DF8-FFF13C8FA5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163191211"/>
      </p:ext>
    </p:extLst>
  </p:cSld>
  <p:clrMapOvr>
    <a:masterClrMapping/>
  </p:clrMapOvr>
  <mc:AlternateContent xmlns:mc="http://schemas.openxmlformats.org/markup-compatibility/2006" xmlns:p14="http://schemas.microsoft.com/office/powerpoint/2010/main">
    <mc:Choice Requires="p14">
      <p:transition spd="slow" p14:dur="2000" advTm="21619"/>
    </mc:Choice>
    <mc:Fallback xmlns="">
      <p:transition spd="slow" advTm="2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65F-A4C3-4ED7-9E0C-162358C94A94}"/>
              </a:ext>
            </a:extLst>
          </p:cNvPr>
          <p:cNvSpPr>
            <a:spLocks noGrp="1"/>
          </p:cNvSpPr>
          <p:nvPr>
            <p:ph type="title"/>
          </p:nvPr>
        </p:nvSpPr>
        <p:spPr>
          <a:xfrm>
            <a:off x="1524000" y="0"/>
            <a:ext cx="9144000" cy="9906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Predatory publishing </a:t>
            </a:r>
          </a:p>
        </p:txBody>
      </p:sp>
      <p:sp>
        <p:nvSpPr>
          <p:cNvPr id="3" name="Content Placeholder 2">
            <a:extLst>
              <a:ext uri="{FF2B5EF4-FFF2-40B4-BE49-F238E27FC236}">
                <a16:creationId xmlns:a16="http://schemas.microsoft.com/office/drawing/2014/main" id="{7BBEF5AE-FD3F-4357-AA05-68C7DA8FD273}"/>
              </a:ext>
            </a:extLst>
          </p:cNvPr>
          <p:cNvSpPr>
            <a:spLocks noGrp="1"/>
          </p:cNvSpPr>
          <p:nvPr>
            <p:ph idx="1"/>
          </p:nvPr>
        </p:nvSpPr>
        <p:spPr>
          <a:xfrm>
            <a:off x="1600200" y="990601"/>
            <a:ext cx="8991600" cy="5730875"/>
          </a:xfrm>
        </p:spPr>
        <p:txBody>
          <a:bodyPr/>
          <a:lstStyle/>
          <a:p>
            <a:pPr algn="just">
              <a:lnSpc>
                <a:spcPct val="107000"/>
              </a:lnSpc>
              <a:spcBef>
                <a:spcPts val="0"/>
              </a:spcBef>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Predatory publishing is an exploitative business model that involves charging publication fees to authors without providing the editorial and publishing services associated with legitimate journals</a:t>
            </a:r>
          </a:p>
          <a:p>
            <a:pPr lvl="1" algn="just">
              <a:lnSpc>
                <a:spcPct val="107000"/>
              </a:lnSpc>
              <a:spcBef>
                <a:spcPts val="0"/>
              </a:spcBef>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Publication without peer review</a:t>
            </a:r>
          </a:p>
          <a:p>
            <a:pPr lvl="1" algn="just">
              <a:lnSpc>
                <a:spcPct val="107000"/>
              </a:lnSpc>
              <a:spcBef>
                <a:spcPts val="0"/>
              </a:spcBef>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Publication without appropriate editing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t>Articles in predatory journals may contain several summation, typographical, grammatical, formatting errors </a:t>
            </a:r>
          </a:p>
          <a:p>
            <a:endParaRPr lang="en-US" sz="2400" dirty="0"/>
          </a:p>
          <a:p>
            <a:r>
              <a:rPr lang="en-US" sz="2400" dirty="0"/>
              <a:t>Cash and carry journal</a:t>
            </a:r>
          </a:p>
          <a:p>
            <a:endParaRPr lang="en-US" sz="2400" dirty="0"/>
          </a:p>
          <a:p>
            <a:r>
              <a:rPr lang="en-US" sz="2400" dirty="0"/>
              <a:t>Garbage in garbage out </a:t>
            </a:r>
          </a:p>
          <a:p>
            <a:pPr marL="0" indent="0">
              <a:buNone/>
            </a:pPr>
            <a:endParaRPr lang="en-US" dirty="0"/>
          </a:p>
        </p:txBody>
      </p:sp>
      <p:sp>
        <p:nvSpPr>
          <p:cNvPr id="4" name="Slide Number Placeholder 3">
            <a:extLst>
              <a:ext uri="{FF2B5EF4-FFF2-40B4-BE49-F238E27FC236}">
                <a16:creationId xmlns:a16="http://schemas.microsoft.com/office/drawing/2014/main" id="{49221D89-5009-498D-B7BB-68EB1B16F1A6}"/>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22</a:t>
            </a:fld>
            <a:endParaRPr lang="en-US">
              <a:solidFill>
                <a:prstClr val="black">
                  <a:tint val="75000"/>
                </a:prstClr>
              </a:solidFill>
              <a:latin typeface="Times New Roman" pitchFamily="18" charset="0"/>
            </a:endParaRPr>
          </a:p>
        </p:txBody>
      </p:sp>
      <p:pic>
        <p:nvPicPr>
          <p:cNvPr id="6" name="Audio 5">
            <a:hlinkClick r:id="" action="ppaction://media"/>
            <a:extLst>
              <a:ext uri="{FF2B5EF4-FFF2-40B4-BE49-F238E27FC236}">
                <a16:creationId xmlns:a16="http://schemas.microsoft.com/office/drawing/2014/main" id="{AD14F129-277B-4F2D-AD58-529B656311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260199818"/>
      </p:ext>
    </p:extLst>
  </p:cSld>
  <p:clrMapOvr>
    <a:masterClrMapping/>
  </p:clrMapOvr>
  <mc:AlternateContent xmlns:mc="http://schemas.openxmlformats.org/markup-compatibility/2006" xmlns:p14="http://schemas.microsoft.com/office/powerpoint/2010/main">
    <mc:Choice Requires="p14">
      <p:transition spd="slow" p14:dur="2000" advTm="71313"/>
    </mc:Choice>
    <mc:Fallback xmlns="">
      <p:transition spd="slow" advTm="7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DAC0-433F-4BB7-87E0-0822503394AE}"/>
              </a:ext>
            </a:extLst>
          </p:cNvPr>
          <p:cNvSpPr>
            <a:spLocks noGrp="1"/>
          </p:cNvSpPr>
          <p:nvPr>
            <p:ph type="title"/>
          </p:nvPr>
        </p:nvSpPr>
        <p:spPr>
          <a:xfrm>
            <a:off x="1600200" y="2"/>
            <a:ext cx="9067800" cy="914399"/>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US" dirty="0"/>
              <a:t>Some Red Flags for predatory publishing </a:t>
            </a:r>
          </a:p>
        </p:txBody>
      </p:sp>
      <p:sp>
        <p:nvSpPr>
          <p:cNvPr id="3" name="Content Placeholder 2">
            <a:extLst>
              <a:ext uri="{FF2B5EF4-FFF2-40B4-BE49-F238E27FC236}">
                <a16:creationId xmlns:a16="http://schemas.microsoft.com/office/drawing/2014/main" id="{3DE29498-9B62-46DD-90D8-13EC952FEC53}"/>
              </a:ext>
            </a:extLst>
          </p:cNvPr>
          <p:cNvSpPr>
            <a:spLocks noGrp="1"/>
          </p:cNvSpPr>
          <p:nvPr>
            <p:ph idx="1"/>
          </p:nvPr>
        </p:nvSpPr>
        <p:spPr>
          <a:xfrm>
            <a:off x="1600200" y="838200"/>
            <a:ext cx="8991600" cy="6019800"/>
          </a:xfrm>
        </p:spPr>
        <p:txBody>
          <a:bodyPr>
            <a:normAutofit fontScale="92500" lnSpcReduction="20000"/>
          </a:bodyPr>
          <a:lstStyle/>
          <a:p>
            <a:pPr marL="0" indent="0">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1. The publisher is also editor of journal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2. Journal does not have an editorial board or has insufficient members (1 or 2)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3. No academic information is provided about the editor, editorial staff or board members (e.g., no institutional affiliation, physical address)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4. No policy on digital preservation meaning that if the journal ceases, all of the contents disappear from internet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5. Provides insufficient or hides information about processing fees to publish and later send unanticipated invoices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6. Publisher sends spam random requests for peer review to scholars unqualified to review</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7. Random requests to submit a manuscript to their journal which may be irrelevant to the researchers work</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0EA894B-17C1-4E85-BEB0-11789DEFE88A}"/>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23</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BC0DF253-76A1-4361-AA2A-09881784C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872830297"/>
      </p:ext>
    </p:extLst>
  </p:cSld>
  <p:clrMapOvr>
    <a:masterClrMapping/>
  </p:clrMapOvr>
  <mc:AlternateContent xmlns:mc="http://schemas.openxmlformats.org/markup-compatibility/2006" xmlns:p14="http://schemas.microsoft.com/office/powerpoint/2010/main">
    <mc:Choice Requires="p14">
      <p:transition spd="slow" p14:dur="2000" advTm="139432"/>
    </mc:Choice>
    <mc:Fallback xmlns="">
      <p:transition spd="slow" advTm="139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F1F2-0746-4D3F-BE4A-AEFDFDCEA293}"/>
              </a:ext>
            </a:extLst>
          </p:cNvPr>
          <p:cNvSpPr>
            <a:spLocks noGrp="1"/>
          </p:cNvSpPr>
          <p:nvPr>
            <p:ph type="title"/>
          </p:nvPr>
        </p:nvSpPr>
        <p:spPr>
          <a:xfrm>
            <a:off x="1524000" y="0"/>
            <a:ext cx="9144000" cy="10668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200" dirty="0"/>
              <a:t>How to prevent becoming a victim of predatory publishers </a:t>
            </a:r>
          </a:p>
        </p:txBody>
      </p:sp>
      <p:sp>
        <p:nvSpPr>
          <p:cNvPr id="3" name="Content Placeholder 2">
            <a:extLst>
              <a:ext uri="{FF2B5EF4-FFF2-40B4-BE49-F238E27FC236}">
                <a16:creationId xmlns:a16="http://schemas.microsoft.com/office/drawing/2014/main" id="{78164DF5-75AD-4325-93DB-6C882074C024}"/>
              </a:ext>
            </a:extLst>
          </p:cNvPr>
          <p:cNvSpPr>
            <a:spLocks noGrp="1"/>
          </p:cNvSpPr>
          <p:nvPr>
            <p:ph idx="1"/>
          </p:nvPr>
        </p:nvSpPr>
        <p:spPr>
          <a:xfrm>
            <a:off x="1676400" y="1219201"/>
            <a:ext cx="8991600" cy="5502275"/>
          </a:xfrm>
        </p:spPr>
        <p:txBody>
          <a:bodyPr/>
          <a:lstStyle/>
          <a:p>
            <a:pPr marL="0" algn="just">
              <a:lnSpc>
                <a:spcPct val="107000"/>
              </a:lnSpc>
              <a:spcBef>
                <a:spcPts val="0"/>
              </a:spcBef>
              <a:spcAft>
                <a:spcPts val="800"/>
              </a:spcAft>
            </a:pPr>
            <a:r>
              <a:rPr lang="en-US" sz="2600" dirty="0">
                <a:latin typeface="Arial" panose="020B0604020202020204" pitchFamily="34" charset="0"/>
                <a:ea typeface="Calibri" panose="020F0502020204030204" pitchFamily="34" charset="0"/>
                <a:cs typeface="Times New Roman" panose="02020603050405020304" pitchFamily="18" charset="0"/>
              </a:rPr>
              <a:t>Use the guidelines provided in this link to assess quality of the journal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endParaRPr lang="en-US" sz="26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2600" b="1" dirty="0">
                <a:latin typeface="Arial" panose="020B0604020202020204" pitchFamily="34" charset="0"/>
                <a:ea typeface="Calibri" panose="020F0502020204030204" pitchFamily="34" charset="0"/>
                <a:cs typeface="Times New Roman" panose="02020603050405020304" pitchFamily="18" charset="0"/>
              </a:rPr>
              <a:t>Think. Check. Submit</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tabLst>
                <a:tab pos="457200" algn="l"/>
              </a:tabLst>
            </a:pPr>
            <a:endParaRPr lang="en-US" sz="26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endParaRPr>
          </a:p>
          <a:p>
            <a:pPr>
              <a:lnSpc>
                <a:spcPct val="107000"/>
              </a:lnSpc>
              <a:spcBef>
                <a:spcPts val="0"/>
              </a:spcBef>
              <a:spcAft>
                <a:spcPts val="800"/>
              </a:spcAft>
              <a:tabLst>
                <a:tab pos="457200" algn="l"/>
              </a:tabLst>
            </a:pPr>
            <a:r>
              <a:rPr lang="en-US" sz="26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http://thinkchecksubmit.org/</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EC9AAF0-FFEA-4BE6-92D9-1F1B71C0AE79}"/>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24</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2A18B86C-B4CE-4765-ACDA-7B0966C4D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856634525"/>
      </p:ext>
    </p:extLst>
  </p:cSld>
  <p:clrMapOvr>
    <a:masterClrMapping/>
  </p:clrMapOvr>
  <mc:AlternateContent xmlns:mc="http://schemas.openxmlformats.org/markup-compatibility/2006" xmlns:p14="http://schemas.microsoft.com/office/powerpoint/2010/main">
    <mc:Choice Requires="p14">
      <p:transition spd="slow" p14:dur="2000" advTm="56557"/>
    </mc:Choice>
    <mc:Fallback xmlns="">
      <p:transition spd="slow" advTm="5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C394-1ABF-481F-91D4-5F521FD2E541}"/>
              </a:ext>
            </a:extLst>
          </p:cNvPr>
          <p:cNvSpPr>
            <a:spLocks noGrp="1"/>
          </p:cNvSpPr>
          <p:nvPr>
            <p:ph type="title"/>
          </p:nvPr>
        </p:nvSpPr>
        <p:spPr>
          <a:xfrm>
            <a:off x="1524000" y="0"/>
            <a:ext cx="9067800" cy="10668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dirty="0"/>
              <a:t>Definition of Ethics Review Committee </a:t>
            </a:r>
          </a:p>
        </p:txBody>
      </p:sp>
      <p:sp>
        <p:nvSpPr>
          <p:cNvPr id="3" name="Content Placeholder 2">
            <a:extLst>
              <a:ext uri="{FF2B5EF4-FFF2-40B4-BE49-F238E27FC236}">
                <a16:creationId xmlns:a16="http://schemas.microsoft.com/office/drawing/2014/main" id="{2265F31C-86D7-4CF4-838F-3F0ABFBB6A2E}"/>
              </a:ext>
            </a:extLst>
          </p:cNvPr>
          <p:cNvSpPr>
            <a:spLocks noGrp="1"/>
          </p:cNvSpPr>
          <p:nvPr>
            <p:ph idx="1"/>
          </p:nvPr>
        </p:nvSpPr>
        <p:spPr>
          <a:xfrm>
            <a:off x="1600200" y="1219201"/>
            <a:ext cx="8991600" cy="5502275"/>
          </a:xfrm>
        </p:spPr>
        <p:txBody>
          <a:bodyPr/>
          <a:lstStyle/>
          <a:p>
            <a:pPr algn="just"/>
            <a:r>
              <a:rPr lang="en-US" sz="1800" dirty="0">
                <a:latin typeface="Arial" panose="020B0604020202020204" pitchFamily="34" charset="0"/>
                <a:ea typeface="Calibri" panose="020F0502020204030204" pitchFamily="34" charset="0"/>
              </a:rPr>
              <a:t>An Ethics Review Committee (ERC) is a group of </a:t>
            </a:r>
            <a:r>
              <a:rPr lang="en-US" sz="1800" b="1" dirty="0">
                <a:latin typeface="Arial" panose="020B0604020202020204" pitchFamily="34" charset="0"/>
                <a:ea typeface="Calibri" panose="020F0502020204030204" pitchFamily="34" charset="0"/>
              </a:rPr>
              <a:t>persons appointed by an institution</a:t>
            </a:r>
            <a:r>
              <a:rPr lang="en-US" sz="1800" dirty="0">
                <a:latin typeface="Arial" panose="020B0604020202020204" pitchFamily="34" charset="0"/>
                <a:ea typeface="Calibri" panose="020F0502020204030204" pitchFamily="34" charset="0"/>
              </a:rPr>
              <a:t> that is charged with the responsibility of </a:t>
            </a:r>
            <a:r>
              <a:rPr lang="en-US" sz="1800" b="1" dirty="0">
                <a:latin typeface="Arial" panose="020B0604020202020204" pitchFamily="34" charset="0"/>
                <a:ea typeface="Calibri" panose="020F0502020204030204" pitchFamily="34" charset="0"/>
              </a:rPr>
              <a:t>carrying out scientific and ethical review of research proposals</a:t>
            </a:r>
            <a:r>
              <a:rPr lang="en-US" sz="1800" dirty="0">
                <a:latin typeface="Arial" panose="020B0604020202020204" pitchFamily="34" charset="0"/>
                <a:ea typeface="Calibri" panose="020F0502020204030204" pitchFamily="34" charset="0"/>
              </a:rPr>
              <a:t> before they are implemented. </a:t>
            </a:r>
          </a:p>
          <a:p>
            <a:endParaRPr lang="en-US" sz="1800" dirty="0">
              <a:latin typeface="Arial" panose="020B0604020202020204" pitchFamily="34" charset="0"/>
              <a:ea typeface="Calibri" panose="020F0502020204030204" pitchFamily="34" charset="0"/>
            </a:endParaRPr>
          </a:p>
          <a:p>
            <a:r>
              <a:rPr lang="en-US" sz="1800" dirty="0">
                <a:latin typeface="Arial" panose="020B0604020202020204" pitchFamily="34" charset="0"/>
                <a:ea typeface="Calibri" panose="020F0502020204030204" pitchFamily="34" charset="0"/>
              </a:rPr>
              <a:t>The Committee has the primary responsibility of reviewing the adequacy of both the </a:t>
            </a:r>
            <a:r>
              <a:rPr lang="en-US" sz="1800" b="1" dirty="0">
                <a:latin typeface="Arial" panose="020B0604020202020204" pitchFamily="34" charset="0"/>
                <a:ea typeface="Calibri" panose="020F0502020204030204" pitchFamily="34" charset="0"/>
              </a:rPr>
              <a:t>science and ethics of a research proposal (plan).</a:t>
            </a:r>
          </a:p>
          <a:p>
            <a:endParaRPr lang="en-US" sz="1800" dirty="0">
              <a:latin typeface="Arial" panose="020B0604020202020204" pitchFamily="34" charset="0"/>
              <a:ea typeface="Calibri" panose="020F0502020204030204" pitchFamily="34" charset="0"/>
            </a:endParaRPr>
          </a:p>
          <a:p>
            <a:r>
              <a:rPr lang="en-US" sz="1800" dirty="0">
                <a:latin typeface="Arial" panose="020B0604020202020204" pitchFamily="34" charset="0"/>
                <a:ea typeface="Calibri" panose="020F0502020204030204" pitchFamily="34" charset="0"/>
              </a:rPr>
              <a:t>The committee also performs oversight functions, initial approval and monitoring of research projects. </a:t>
            </a:r>
          </a:p>
          <a:p>
            <a:endParaRPr lang="en-US" sz="1800" dirty="0">
              <a:latin typeface="Arial" panose="020B0604020202020204" pitchFamily="34" charset="0"/>
              <a:ea typeface="Calibri" panose="020F0502020204030204" pitchFamily="34" charset="0"/>
            </a:endParaRPr>
          </a:p>
          <a:p>
            <a:r>
              <a:rPr lang="en-US" sz="1800" dirty="0">
                <a:latin typeface="Arial" panose="020B0604020202020204" pitchFamily="34" charset="0"/>
                <a:ea typeface="Calibri" panose="020F0502020204030204" pitchFamily="34" charset="0"/>
              </a:rPr>
              <a:t>Other names of ERC are Health Research Ethics Committee (HREC), Institutional Review Board (IRB), Ethics Committee (EC), Review Committee (RC). </a:t>
            </a:r>
            <a:endParaRPr lang="en-US" dirty="0"/>
          </a:p>
        </p:txBody>
      </p:sp>
      <p:sp>
        <p:nvSpPr>
          <p:cNvPr id="4" name="Slide Number Placeholder 3">
            <a:extLst>
              <a:ext uri="{FF2B5EF4-FFF2-40B4-BE49-F238E27FC236}">
                <a16:creationId xmlns:a16="http://schemas.microsoft.com/office/drawing/2014/main" id="{663EEF46-9E9A-4C80-992F-DDA2C0F6C201}"/>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25</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61B3DDE2-98ED-4944-8DD9-D78F557A43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170005960"/>
      </p:ext>
    </p:extLst>
  </p:cSld>
  <p:clrMapOvr>
    <a:masterClrMapping/>
  </p:clrMapOvr>
  <mc:AlternateContent xmlns:mc="http://schemas.openxmlformats.org/markup-compatibility/2006" xmlns:p14="http://schemas.microsoft.com/office/powerpoint/2010/main">
    <mc:Choice Requires="p14">
      <p:transition spd="slow" p14:dur="2000" advTm="64844"/>
    </mc:Choice>
    <mc:Fallback xmlns="">
      <p:transition spd="slow" advTm="6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1C4A-3952-490B-8937-7669E7F1853A}"/>
              </a:ext>
            </a:extLst>
          </p:cNvPr>
          <p:cNvSpPr>
            <a:spLocks noGrp="1"/>
          </p:cNvSpPr>
          <p:nvPr>
            <p:ph type="title"/>
          </p:nvPr>
        </p:nvSpPr>
        <p:spPr>
          <a:xfrm>
            <a:off x="1524000" y="0"/>
            <a:ext cx="8991600" cy="9906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Role of ERC in abortion research </a:t>
            </a:r>
          </a:p>
        </p:txBody>
      </p:sp>
      <p:sp>
        <p:nvSpPr>
          <p:cNvPr id="3" name="Content Placeholder 2">
            <a:extLst>
              <a:ext uri="{FF2B5EF4-FFF2-40B4-BE49-F238E27FC236}">
                <a16:creationId xmlns:a16="http://schemas.microsoft.com/office/drawing/2014/main" id="{032EDFBB-1155-44B4-A1AD-67E81C81CB74}"/>
              </a:ext>
            </a:extLst>
          </p:cNvPr>
          <p:cNvSpPr>
            <a:spLocks noGrp="1"/>
          </p:cNvSpPr>
          <p:nvPr>
            <p:ph idx="1"/>
          </p:nvPr>
        </p:nvSpPr>
        <p:spPr>
          <a:xfrm>
            <a:off x="1524000" y="990600"/>
            <a:ext cx="8991600" cy="5867400"/>
          </a:xfrm>
        </p:spPr>
        <p:txBody>
          <a:bodyPr>
            <a:normAutofit fontScale="92500" lnSpcReduction="20000"/>
          </a:bodyPr>
          <a:lstStyle/>
          <a:p>
            <a:pPr>
              <a:lnSpc>
                <a:spcPct val="107000"/>
              </a:lnSpc>
              <a:spcBef>
                <a:spcPts val="0"/>
              </a:spcBef>
              <a:buFont typeface="+mj-lt"/>
              <a:buAutoNum type="arabicPeriod"/>
            </a:pPr>
            <a:r>
              <a:rPr lang="en-US" sz="1900" dirty="0">
                <a:latin typeface="Arial" panose="020B0604020202020204" pitchFamily="34" charset="0"/>
                <a:ea typeface="Calibri" panose="020F0502020204030204" pitchFamily="34" charset="0"/>
                <a:cs typeface="Times New Roman" panose="02020603050405020304" pitchFamily="18" charset="0"/>
              </a:rPr>
              <a:t>Review and approve of research plan (proposal) </a:t>
            </a:r>
          </a:p>
          <a:p>
            <a:pPr>
              <a:lnSpc>
                <a:spcPct val="107000"/>
              </a:lnSpc>
              <a:spcBef>
                <a:spcPts val="0"/>
              </a:spcBef>
              <a:buFont typeface="+mj-lt"/>
              <a:buAutoNum type="arabicPeriod"/>
            </a:pPr>
            <a:endParaRPr lang="en-US" sz="19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rabicPeriod"/>
            </a:pPr>
            <a:r>
              <a:rPr lang="en-US" sz="1900" dirty="0">
                <a:latin typeface="Arial" panose="020B0604020202020204" pitchFamily="34" charset="0"/>
                <a:ea typeface="Calibri" panose="020F0502020204030204" pitchFamily="34" charset="0"/>
                <a:cs typeface="Times New Roman" panose="02020603050405020304" pitchFamily="18" charset="0"/>
              </a:rPr>
              <a:t>Provide </a:t>
            </a:r>
            <a:r>
              <a:rPr lang="en-US" sz="1900" b="1" dirty="0">
                <a:latin typeface="Arial" panose="020B0604020202020204" pitchFamily="34" charset="0"/>
                <a:ea typeface="Calibri" panose="020F0502020204030204" pitchFamily="34" charset="0"/>
                <a:cs typeface="Times New Roman" panose="02020603050405020304" pitchFamily="18" charset="0"/>
              </a:rPr>
              <a:t>oversight</a:t>
            </a:r>
            <a:r>
              <a:rPr lang="en-US" sz="1900" dirty="0">
                <a:latin typeface="Arial" panose="020B0604020202020204" pitchFamily="34" charset="0"/>
                <a:ea typeface="Calibri" panose="020F0502020204030204" pitchFamily="34" charset="0"/>
                <a:cs typeface="Times New Roman" panose="02020603050405020304" pitchFamily="18" charset="0"/>
              </a:rPr>
              <a:t> in the conduct of research that ensures the safety, dignity, rights and well-being of actual and potential research participants;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a:pPr>
            <a:endParaRPr lang="en-US" sz="19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a:pPr>
            <a:r>
              <a:rPr lang="en-US" sz="1900" dirty="0">
                <a:latin typeface="Arial" panose="020B0604020202020204" pitchFamily="34" charset="0"/>
                <a:ea typeface="Calibri" panose="020F0502020204030204" pitchFamily="34" charset="0"/>
                <a:cs typeface="Times New Roman" panose="02020603050405020304" pitchFamily="18" charset="0"/>
              </a:rPr>
              <a:t>Provide independent, competent and timely review of both the </a:t>
            </a:r>
            <a:r>
              <a:rPr lang="en-US" sz="1900" b="1" dirty="0">
                <a:latin typeface="Arial" panose="020B0604020202020204" pitchFamily="34" charset="0"/>
                <a:ea typeface="Calibri" panose="020F0502020204030204" pitchFamily="34" charset="0"/>
                <a:cs typeface="Times New Roman" panose="02020603050405020304" pitchFamily="18" charset="0"/>
              </a:rPr>
              <a:t>scientific</a:t>
            </a:r>
            <a:r>
              <a:rPr lang="en-US" sz="1900" dirty="0">
                <a:latin typeface="Arial" panose="020B0604020202020204" pitchFamily="34" charset="0"/>
                <a:ea typeface="Calibri" panose="020F0502020204030204" pitchFamily="34" charset="0"/>
                <a:cs typeface="Times New Roman" panose="02020603050405020304" pitchFamily="18" charset="0"/>
              </a:rPr>
              <a:t> and </a:t>
            </a:r>
            <a:r>
              <a:rPr lang="en-US" sz="1900" b="1" dirty="0">
                <a:latin typeface="Arial" panose="020B0604020202020204" pitchFamily="34" charset="0"/>
                <a:ea typeface="Calibri" panose="020F0502020204030204" pitchFamily="34" charset="0"/>
                <a:cs typeface="Times New Roman" panose="02020603050405020304" pitchFamily="18" charset="0"/>
              </a:rPr>
              <a:t>ethical</a:t>
            </a:r>
            <a:r>
              <a:rPr lang="en-US" sz="1900" dirty="0">
                <a:latin typeface="Arial" panose="020B0604020202020204" pitchFamily="34" charset="0"/>
                <a:ea typeface="Calibri" panose="020F0502020204030204" pitchFamily="34" charset="0"/>
                <a:cs typeface="Times New Roman" panose="02020603050405020304" pitchFamily="18" charset="0"/>
              </a:rPr>
              <a:t> components of the study.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4"/>
              <a:tabLst>
                <a:tab pos="457200" algn="l"/>
              </a:tabLst>
            </a:pPr>
            <a:endParaRPr lang="en-US" sz="19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buFont typeface="+mj-lt"/>
              <a:buAutoNum type="arabicPeriod" startAt="4"/>
              <a:tabLst>
                <a:tab pos="457200" algn="l"/>
              </a:tabLst>
            </a:pPr>
            <a:r>
              <a:rPr lang="en-US" sz="1900" dirty="0">
                <a:latin typeface="Arial" panose="020B0604020202020204" pitchFamily="34" charset="0"/>
                <a:ea typeface="Calibri" panose="020F0502020204030204" pitchFamily="34" charset="0"/>
                <a:cs typeface="Times New Roman" panose="02020603050405020304" pitchFamily="18" charset="0"/>
              </a:rPr>
              <a:t>Monitor implementation of approved research at regular intervals to ensure compliance with the highest scientific and ethical standards: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5"/>
              <a:tabLst>
                <a:tab pos="457200" algn="l"/>
              </a:tabLst>
            </a:pPr>
            <a:endParaRPr lang="en-US" sz="1900" b="1"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buFont typeface="+mj-lt"/>
              <a:buAutoNum type="arabicPeriod" startAt="5"/>
              <a:tabLst>
                <a:tab pos="457200" algn="l"/>
              </a:tabLst>
            </a:pPr>
            <a:r>
              <a:rPr lang="en-US" sz="1900" b="1" dirty="0">
                <a:latin typeface="Arial" panose="020B0604020202020204" pitchFamily="34" charset="0"/>
                <a:ea typeface="Calibri" panose="020F0502020204030204" pitchFamily="34" charset="0"/>
                <a:cs typeface="Times New Roman" panose="02020603050405020304" pitchFamily="18" charset="0"/>
              </a:rPr>
              <a:t>Suspend or terminate </a:t>
            </a:r>
            <a:r>
              <a:rPr lang="en-US" sz="1900" dirty="0">
                <a:latin typeface="Arial" panose="020B0604020202020204" pitchFamily="34" charset="0"/>
                <a:ea typeface="Calibri" panose="020F0502020204030204" pitchFamily="34" charset="0"/>
                <a:cs typeface="Times New Roman" panose="02020603050405020304" pitchFamily="18" charset="0"/>
              </a:rPr>
              <a:t>research that is not conducted in accordance with HREC guidelines, existing legislation or institutional guidelines, or that is associated with serious harm to participants;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6"/>
              <a:tabLst>
                <a:tab pos="457200" algn="l"/>
              </a:tabLst>
            </a:pPr>
            <a:endParaRPr lang="en-US" sz="19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6"/>
              <a:tabLst>
                <a:tab pos="457200" algn="l"/>
              </a:tabLst>
            </a:pPr>
            <a:r>
              <a:rPr lang="en-US" sz="1900" dirty="0">
                <a:latin typeface="Arial" panose="020B0604020202020204" pitchFamily="34" charset="0"/>
                <a:ea typeface="Calibri" panose="020F0502020204030204" pitchFamily="34" charset="0"/>
                <a:cs typeface="Times New Roman" panose="02020603050405020304" pitchFamily="18" charset="0"/>
              </a:rPr>
              <a:t>Provide continued education for committee members, investigators and sponsors of research;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6"/>
              <a:tabLst>
                <a:tab pos="457200" algn="l"/>
              </a:tabLst>
            </a:pPr>
            <a:endParaRPr lang="en-US" sz="19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startAt="6"/>
              <a:tabLst>
                <a:tab pos="457200" algn="l"/>
              </a:tabLst>
            </a:pPr>
            <a:r>
              <a:rPr lang="en-US" sz="1900" dirty="0">
                <a:latin typeface="Arial" panose="020B0604020202020204" pitchFamily="34" charset="0"/>
                <a:ea typeface="Calibri" panose="020F0502020204030204" pitchFamily="34" charset="0"/>
                <a:cs typeface="Times New Roman" panose="02020603050405020304" pitchFamily="18" charset="0"/>
              </a:rPr>
              <a:t>Protect researchers and communities from exploitation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BEDF6B0-3920-41FA-8635-8695B127BCD8}"/>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26</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61D07B90-6EF1-4A61-8508-B966479308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469251422"/>
      </p:ext>
    </p:extLst>
  </p:cSld>
  <p:clrMapOvr>
    <a:masterClrMapping/>
  </p:clrMapOvr>
  <mc:AlternateContent xmlns:mc="http://schemas.openxmlformats.org/markup-compatibility/2006" xmlns:p14="http://schemas.microsoft.com/office/powerpoint/2010/main">
    <mc:Choice Requires="p14">
      <p:transition spd="slow" p14:dur="2000" advTm="78634"/>
    </mc:Choice>
    <mc:Fallback xmlns="">
      <p:transition spd="slow" advTm="7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1D02-CBEB-4CDE-A2E0-2265445CF7BF}"/>
              </a:ext>
            </a:extLst>
          </p:cNvPr>
          <p:cNvSpPr>
            <a:spLocks noGrp="1"/>
          </p:cNvSpPr>
          <p:nvPr>
            <p:ph type="title"/>
          </p:nvPr>
        </p:nvSpPr>
        <p:spPr>
          <a:xfrm>
            <a:off x="1600200" y="0"/>
            <a:ext cx="8991600" cy="9144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Benefits of review</a:t>
            </a:r>
          </a:p>
        </p:txBody>
      </p:sp>
      <p:sp>
        <p:nvSpPr>
          <p:cNvPr id="3" name="Content Placeholder 2">
            <a:extLst>
              <a:ext uri="{FF2B5EF4-FFF2-40B4-BE49-F238E27FC236}">
                <a16:creationId xmlns:a16="http://schemas.microsoft.com/office/drawing/2014/main" id="{EE5EFD11-BDD3-4EC6-9E4C-D9730CF57402}"/>
              </a:ext>
            </a:extLst>
          </p:cNvPr>
          <p:cNvSpPr>
            <a:spLocks noGrp="1"/>
          </p:cNvSpPr>
          <p:nvPr>
            <p:ph idx="1"/>
          </p:nvPr>
        </p:nvSpPr>
        <p:spPr>
          <a:xfrm>
            <a:off x="1600200" y="1066800"/>
            <a:ext cx="8991600" cy="5791200"/>
          </a:xfrm>
        </p:spPr>
        <p:txBody>
          <a:bodyPr>
            <a:noAutofit/>
          </a:bodyPr>
          <a:lstStyle/>
          <a:p>
            <a:pPr algn="just">
              <a:lnSpc>
                <a:spcPct val="107000"/>
              </a:lnSpc>
              <a:spcBef>
                <a:spcPts val="0"/>
              </a:spcBef>
              <a:buFont typeface="+mj-lt"/>
              <a:buAutoNum type="arabicPeriod"/>
            </a:pPr>
            <a:r>
              <a:rPr lang="en-US" sz="2200" dirty="0">
                <a:latin typeface="Arial" panose="020B0604020202020204" pitchFamily="34" charset="0"/>
                <a:ea typeface="Calibri" panose="020F0502020204030204" pitchFamily="34" charset="0"/>
                <a:cs typeface="Times New Roman" panose="02020603050405020304" pitchFamily="18" charset="0"/>
              </a:rPr>
              <a:t>Helpful and </a:t>
            </a:r>
            <a:r>
              <a:rPr lang="en-US" sz="2200" b="1" dirty="0">
                <a:latin typeface="Arial" panose="020B0604020202020204" pitchFamily="34" charset="0"/>
                <a:ea typeface="Calibri" panose="020F0502020204030204" pitchFamily="34" charset="0"/>
                <a:cs typeface="Times New Roman" panose="02020603050405020304" pitchFamily="18" charset="0"/>
              </a:rPr>
              <a:t>constructive criticisms</a:t>
            </a:r>
            <a:r>
              <a:rPr lang="en-US" sz="2200" dirty="0">
                <a:latin typeface="Arial" panose="020B0604020202020204" pitchFamily="34" charset="0"/>
                <a:ea typeface="Calibri" panose="020F0502020204030204" pitchFamily="34" charset="0"/>
                <a:cs typeface="Times New Roman" panose="02020603050405020304" pitchFamily="18" charset="0"/>
              </a:rPr>
              <a:t> that will improve the research methodology to ensure that the study is of value to society;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rabicPeriod"/>
            </a:pPr>
            <a:endParaRPr lang="en-US" sz="2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rabicPeriod"/>
            </a:pPr>
            <a:r>
              <a:rPr lang="en-US" sz="2200" dirty="0">
                <a:latin typeface="Arial" panose="020B0604020202020204" pitchFamily="34" charset="0"/>
                <a:ea typeface="Calibri" panose="020F0502020204030204" pitchFamily="34" charset="0"/>
                <a:cs typeface="Times New Roman" panose="02020603050405020304" pitchFamily="18" charset="0"/>
              </a:rPr>
              <a:t>Identify and </a:t>
            </a:r>
            <a:r>
              <a:rPr lang="en-US" sz="2200" b="1" dirty="0">
                <a:latin typeface="Arial" panose="020B0604020202020204" pitchFamily="34" charset="0"/>
                <a:ea typeface="Calibri" panose="020F0502020204030204" pitchFamily="34" charset="0"/>
                <a:cs typeface="Times New Roman" panose="02020603050405020304" pitchFamily="18" charset="0"/>
              </a:rPr>
              <a:t>prevent potential for abuse of research participants</a:t>
            </a:r>
            <a:r>
              <a:rPr lang="en-US" sz="2200" dirty="0">
                <a:latin typeface="Arial" panose="020B0604020202020204" pitchFamily="34" charset="0"/>
                <a:ea typeface="Calibri" panose="020F0502020204030204" pitchFamily="34" charset="0"/>
                <a:cs typeface="Times New Roman" panose="02020603050405020304" pitchFamily="18" charset="0"/>
              </a:rPr>
              <a:t> through the review of recruitment procedures and the informed consent process;</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rabicPeriod"/>
            </a:pPr>
            <a:endParaRPr lang="en-US" sz="2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buFont typeface="+mj-lt"/>
              <a:buAutoNum type="arabicPeriod"/>
            </a:pPr>
            <a:r>
              <a:rPr lang="en-US" sz="2200" dirty="0">
                <a:latin typeface="Arial" panose="020B0604020202020204" pitchFamily="34" charset="0"/>
                <a:ea typeface="Calibri" panose="020F0502020204030204" pitchFamily="34" charset="0"/>
                <a:cs typeface="Times New Roman" panose="02020603050405020304" pitchFamily="18" charset="0"/>
              </a:rPr>
              <a:t>Raise </a:t>
            </a:r>
            <a:r>
              <a:rPr lang="en-US" sz="2200" b="1" dirty="0">
                <a:latin typeface="Arial" panose="020B0604020202020204" pitchFamily="34" charset="0"/>
                <a:ea typeface="Calibri" panose="020F0502020204030204" pitchFamily="34" charset="0"/>
                <a:cs typeface="Times New Roman" panose="02020603050405020304" pitchFamily="18" charset="0"/>
              </a:rPr>
              <a:t>concerns</a:t>
            </a:r>
            <a:r>
              <a:rPr lang="en-US" sz="2200" dirty="0">
                <a:latin typeface="Arial" panose="020B0604020202020204" pitchFamily="34" charset="0"/>
                <a:ea typeface="Calibri" panose="020F0502020204030204" pitchFamily="34" charset="0"/>
                <a:cs typeface="Times New Roman" panose="02020603050405020304" pitchFamily="18" charset="0"/>
              </a:rPr>
              <a:t> if the research is being conducted among a vulnerable population so that the bar for safety standards is raised;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buFont typeface="+mj-lt"/>
              <a:buAutoNum type="arabicPeriod"/>
            </a:pPr>
            <a:endParaRPr lang="en-US" sz="2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buFont typeface="+mj-lt"/>
              <a:buAutoNum type="arabicPeriod"/>
            </a:pPr>
            <a:r>
              <a:rPr lang="en-US" sz="2200" dirty="0">
                <a:latin typeface="Arial" panose="020B0604020202020204" pitchFamily="34" charset="0"/>
                <a:ea typeface="Calibri" panose="020F0502020204030204" pitchFamily="34" charset="0"/>
                <a:cs typeface="Times New Roman" panose="02020603050405020304" pitchFamily="18" charset="0"/>
              </a:rPr>
              <a:t>Approval by an ERC is increasingly becoming an important </a:t>
            </a:r>
            <a:r>
              <a:rPr lang="en-US" sz="2200" b="1" dirty="0">
                <a:latin typeface="Arial" panose="020B0604020202020204" pitchFamily="34" charset="0"/>
                <a:ea typeface="Calibri" panose="020F0502020204030204" pitchFamily="34" charset="0"/>
                <a:cs typeface="Times New Roman" panose="02020603050405020304" pitchFamily="18" charset="0"/>
              </a:rPr>
              <a:t>requirement for publication of research findings in all journals.</a:t>
            </a:r>
            <a:r>
              <a:rPr lang="en-US" sz="2200" dirty="0">
                <a:latin typeface="Arial" panose="020B0604020202020204" pitchFamily="34" charset="0"/>
                <a:ea typeface="Calibri" panose="020F0502020204030204" pitchFamily="34" charset="0"/>
                <a:cs typeface="Times New Roman" panose="02020603050405020304" pitchFamily="18" charset="0"/>
              </a:rPr>
              <a:t>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2200" b="1" dirty="0">
                <a:latin typeface="Arial" panose="020B0604020202020204" pitchFamily="34" charset="0"/>
                <a:ea typeface="Calibri" panose="020F0502020204030204" pitchFamily="34" charset="0"/>
                <a:cs typeface="Times New Roman" panose="02020603050405020304" pitchFamily="18" charset="0"/>
              </a:rPr>
              <a:t>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
        <p:nvSpPr>
          <p:cNvPr id="4" name="Slide Number Placeholder 3">
            <a:extLst>
              <a:ext uri="{FF2B5EF4-FFF2-40B4-BE49-F238E27FC236}">
                <a16:creationId xmlns:a16="http://schemas.microsoft.com/office/drawing/2014/main" id="{E76C38DE-2E00-4AD8-8F5B-AEFD02CA5A26}"/>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27</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6B9F80F1-E094-4E9A-B62B-20253F7D80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643838941"/>
      </p:ext>
    </p:extLst>
  </p:cSld>
  <p:clrMapOvr>
    <a:masterClrMapping/>
  </p:clrMapOvr>
  <mc:AlternateContent xmlns:mc="http://schemas.openxmlformats.org/markup-compatibility/2006" xmlns:p14="http://schemas.microsoft.com/office/powerpoint/2010/main">
    <mc:Choice Requires="p14">
      <p:transition spd="slow" p14:dur="2000" advTm="107332"/>
    </mc:Choice>
    <mc:Fallback xmlns="">
      <p:transition spd="slow" advTm="10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AC49-E72A-4194-90F0-3154B3F16B12}"/>
              </a:ext>
            </a:extLst>
          </p:cNvPr>
          <p:cNvSpPr>
            <a:spLocks noGrp="1"/>
          </p:cNvSpPr>
          <p:nvPr>
            <p:ph type="title"/>
          </p:nvPr>
        </p:nvSpPr>
        <p:spPr>
          <a:xfrm>
            <a:off x="1524000" y="0"/>
            <a:ext cx="9067800" cy="10668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Challenges of review </a:t>
            </a:r>
          </a:p>
        </p:txBody>
      </p:sp>
      <p:sp>
        <p:nvSpPr>
          <p:cNvPr id="3" name="Content Placeholder 2">
            <a:extLst>
              <a:ext uri="{FF2B5EF4-FFF2-40B4-BE49-F238E27FC236}">
                <a16:creationId xmlns:a16="http://schemas.microsoft.com/office/drawing/2014/main" id="{95FDF615-6DAD-4E43-8BBF-C551ECCEE7E3}"/>
              </a:ext>
            </a:extLst>
          </p:cNvPr>
          <p:cNvSpPr>
            <a:spLocks noGrp="1"/>
          </p:cNvSpPr>
          <p:nvPr>
            <p:ph idx="1"/>
          </p:nvPr>
        </p:nvSpPr>
        <p:spPr>
          <a:xfrm>
            <a:off x="1524000" y="990601"/>
            <a:ext cx="9067800" cy="5730875"/>
          </a:xfrm>
        </p:spPr>
        <p:txBody>
          <a:bodyPr/>
          <a:lstStyle/>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Delay in commencement of research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Conflict of interests between investigators, institutions and sponsors of research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Weak monitoring system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Shopping for committees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Lack of training for some ERC members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tabLst>
                <a:tab pos="457200" algn="l"/>
              </a:tabLst>
            </a:pPr>
            <a:r>
              <a:rPr lang="en-US" sz="2400" dirty="0">
                <a:latin typeface="Arial" panose="020B0604020202020204" pitchFamily="34" charset="0"/>
                <a:ea typeface="Calibri" panose="020F0502020204030204" pitchFamily="34" charset="0"/>
                <a:cs typeface="Times New Roman" panose="02020603050405020304" pitchFamily="18" charset="0"/>
              </a:rPr>
              <a:t>Lack of resources (money, staff, equipment) to run an ERC especially in developing countries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latin typeface="Arial" panose="020B060402020202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F5D635A-1A9B-4C7C-83DE-EDBD8C9C18A1}"/>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28</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46DDDD97-BF7A-45E9-A5AA-F12CF97960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564573834"/>
      </p:ext>
    </p:extLst>
  </p:cSld>
  <p:clrMapOvr>
    <a:masterClrMapping/>
  </p:clrMapOvr>
  <mc:AlternateContent xmlns:mc="http://schemas.openxmlformats.org/markup-compatibility/2006" xmlns:p14="http://schemas.microsoft.com/office/powerpoint/2010/main">
    <mc:Choice Requires="p14">
      <p:transition spd="slow" p14:dur="2000" advTm="145474"/>
    </mc:Choice>
    <mc:Fallback xmlns="">
      <p:transition spd="slow" advTm="14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3766-A5E4-4218-8854-6DCBB528A502}"/>
              </a:ext>
            </a:extLst>
          </p:cNvPr>
          <p:cNvSpPr>
            <a:spLocks noGrp="1"/>
          </p:cNvSpPr>
          <p:nvPr>
            <p:ph type="title"/>
          </p:nvPr>
        </p:nvSpPr>
        <p:spPr>
          <a:xfrm>
            <a:off x="1524000" y="0"/>
            <a:ext cx="9067800" cy="10668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Ethics of data sharing </a:t>
            </a:r>
          </a:p>
        </p:txBody>
      </p:sp>
      <p:sp>
        <p:nvSpPr>
          <p:cNvPr id="3" name="Content Placeholder 2">
            <a:extLst>
              <a:ext uri="{FF2B5EF4-FFF2-40B4-BE49-F238E27FC236}">
                <a16:creationId xmlns:a16="http://schemas.microsoft.com/office/drawing/2014/main" id="{44793F2A-9A2A-4E99-B563-BAF8F9E71E6C}"/>
              </a:ext>
            </a:extLst>
          </p:cNvPr>
          <p:cNvSpPr>
            <a:spLocks noGrp="1"/>
          </p:cNvSpPr>
          <p:nvPr>
            <p:ph idx="1"/>
          </p:nvPr>
        </p:nvSpPr>
        <p:spPr>
          <a:xfrm>
            <a:off x="1676400" y="1066801"/>
            <a:ext cx="8915400" cy="5654675"/>
          </a:xfrm>
        </p:spPr>
        <p:txBody>
          <a:bodyPr>
            <a:normAutofit/>
          </a:bodyPr>
          <a:lstStyle/>
          <a:p>
            <a:pPr marL="0" indent="0">
              <a:lnSpc>
                <a:spcPct val="107000"/>
              </a:lnSpc>
              <a:spcBef>
                <a:spcPts val="0"/>
              </a:spcBef>
              <a:buNone/>
            </a:pPr>
            <a:r>
              <a:rPr lang="en-US" sz="1800" b="1" dirty="0">
                <a:latin typeface="Arial" panose="020B0604020202020204" pitchFamily="34" charset="0"/>
                <a:ea typeface="Calibri" panose="020F0502020204030204" pitchFamily="34" charset="0"/>
                <a:cs typeface="Times New Roman" panose="02020603050405020304" pitchFamily="18" charset="0"/>
              </a:rPr>
              <a:t>Definition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1800" dirty="0">
                <a:latin typeface="Arial" panose="020B0604020202020204" pitchFamily="34" charset="0"/>
                <a:ea typeface="Calibri" panose="020F0502020204030204" pitchFamily="34" charset="0"/>
                <a:cs typeface="Times New Roman" panose="02020603050405020304" pitchFamily="18" charset="0"/>
              </a:rPr>
              <a:t>The process of sharing data for scholarly use between two or more investigators. Some funding agencies such as US NIH encourage data sharing. Some national data are routinely shared e.g. NDHS data set.</a:t>
            </a:r>
          </a:p>
          <a:p>
            <a:pPr algn="just">
              <a:lnSpc>
                <a:spcPct val="107000"/>
              </a:lnSpc>
              <a:spcBef>
                <a:spcPts val="0"/>
              </a:spcBef>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800" b="1" dirty="0">
                <a:latin typeface="Arial" panose="020B0604020202020204" pitchFamily="34" charset="0"/>
                <a:ea typeface="Calibri" panose="020F0502020204030204" pitchFamily="34" charset="0"/>
                <a:cs typeface="Times New Roman" panose="02020603050405020304" pitchFamily="18" charset="0"/>
              </a:rPr>
              <a:t>Benefits </a:t>
            </a: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Reduces duplication of research efforts and exposure of participants to harmful exposure of interventions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Reinforces open scientific inquiry; reanalysis bring diversity and new perspectives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Promotes new research, testing of new or alternative hypotheses and methods of analysis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Enables the exploration of topics not envisioned by the initial investigators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Permits the creation of new datasets by combining data from multiple </a:t>
            </a:r>
            <a:r>
              <a:rPr lang="en-US" sz="1800" dirty="0" err="1">
                <a:latin typeface="Arial" panose="020B0604020202020204" pitchFamily="34" charset="0"/>
                <a:ea typeface="Calibri" panose="020F0502020204030204" pitchFamily="34" charset="0"/>
                <a:cs typeface="Times New Roman" panose="02020603050405020304" pitchFamily="18" charset="0"/>
              </a:rPr>
              <a:t>sourc</a:t>
            </a: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tabLst>
                <a:tab pos="457200" algn="l"/>
              </a:tabLs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5550487-3B7F-4D56-B644-E069D665EE67}"/>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29</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1AC0F4CA-EA1F-4AC4-BBE4-5E06B96969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171545499"/>
      </p:ext>
    </p:extLst>
  </p:cSld>
  <p:clrMapOvr>
    <a:masterClrMapping/>
  </p:clrMapOvr>
  <mc:AlternateContent xmlns:mc="http://schemas.openxmlformats.org/markup-compatibility/2006" xmlns:p14="http://schemas.microsoft.com/office/powerpoint/2010/main">
    <mc:Choice Requires="p14">
      <p:transition spd="slow" p14:dur="2000" advTm="92436"/>
    </mc:Choice>
    <mc:Fallback xmlns="">
      <p:transition spd="slow" advTm="9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448A5-E384-4F96-ACC2-4B16957E5901}"/>
              </a:ext>
            </a:extLst>
          </p:cNvPr>
          <p:cNvSpPr>
            <a:spLocks noGrp="1"/>
          </p:cNvSpPr>
          <p:nvPr>
            <p:ph idx="1"/>
          </p:nvPr>
        </p:nvSpPr>
        <p:spPr>
          <a:xfrm>
            <a:off x="1" y="1179872"/>
            <a:ext cx="12054348" cy="5678128"/>
          </a:xfrm>
        </p:spPr>
        <p:txBody>
          <a:bodyPr>
            <a:normAutofit/>
          </a:bodyPr>
          <a:lstStyle/>
          <a:p>
            <a:pPr indent="0" algn="just">
              <a:lnSpc>
                <a:spcPct val="107000"/>
              </a:lnSpc>
              <a:spcBef>
                <a:spcPts val="0"/>
              </a:spcBef>
              <a:buNone/>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1. </a:t>
            </a:r>
            <a:r>
              <a:rPr lang="en-US" sz="2400" dirty="0">
                <a:latin typeface="Arial" panose="020B0604020202020204" pitchFamily="34" charset="0"/>
                <a:ea typeface="Calibri" panose="020F0502020204030204" pitchFamily="34" charset="0"/>
                <a:cs typeface="Arial" panose="020B0604020202020204" pitchFamily="34" charset="0"/>
              </a:rPr>
              <a:t>Definition of ethics and principles of research ethics</a:t>
            </a:r>
          </a:p>
          <a:p>
            <a:pPr indent="0" algn="just">
              <a:lnSpc>
                <a:spcPct val="107000"/>
              </a:lnSpc>
              <a:spcBef>
                <a:spcPts val="0"/>
              </a:spcBef>
              <a:buNone/>
            </a:pPr>
            <a:endParaRPr lang="en-US" sz="2400"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2. Discussion of ethical issues and dilemmas involved in research on abortion </a:t>
            </a:r>
          </a:p>
          <a:p>
            <a:pPr indent="0" algn="just">
              <a:lnSpc>
                <a:spcPct val="107000"/>
              </a:lnSpc>
              <a:spcBef>
                <a:spcPts val="0"/>
              </a:spcBef>
              <a:buNone/>
            </a:pPr>
            <a:endParaRPr lang="en-US" sz="2400"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3. Definition and examples of misconduct in research </a:t>
            </a:r>
          </a:p>
          <a:p>
            <a:pPr indent="0" algn="just">
              <a:lnSpc>
                <a:spcPct val="107000"/>
              </a:lnSpc>
              <a:spcBef>
                <a:spcPts val="0"/>
              </a:spcBef>
              <a:buNone/>
            </a:pPr>
            <a:endParaRPr lang="en-US" sz="2400"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4. Predatory publishing and how to prevent being a victim of this type of publication  </a:t>
            </a:r>
          </a:p>
          <a:p>
            <a:pPr indent="0" algn="just">
              <a:lnSpc>
                <a:spcPct val="107000"/>
              </a:lnSpc>
              <a:spcBef>
                <a:spcPts val="0"/>
              </a:spcBef>
              <a:buNone/>
            </a:pPr>
            <a:endParaRPr lang="en-US" sz="2400"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5. Role of Ethics Review Committees in conduct of research on abortion </a:t>
            </a:r>
          </a:p>
          <a:p>
            <a:pPr indent="0" algn="just">
              <a:lnSpc>
                <a:spcPct val="107000"/>
              </a:lnSpc>
              <a:spcBef>
                <a:spcPts val="0"/>
              </a:spcBef>
              <a:buNone/>
            </a:pPr>
            <a:endParaRPr lang="en-US" sz="2400"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6. Benefits and challenges of data sharing  </a:t>
            </a:r>
          </a:p>
          <a:p>
            <a:pPr marR="0" indent="0" algn="just">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NG" sz="2400" dirty="0"/>
          </a:p>
        </p:txBody>
      </p:sp>
      <p:sp>
        <p:nvSpPr>
          <p:cNvPr id="4" name="Title 1">
            <a:extLst>
              <a:ext uri="{FF2B5EF4-FFF2-40B4-BE49-F238E27FC236}">
                <a16:creationId xmlns:a16="http://schemas.microsoft.com/office/drawing/2014/main" id="{E2D9F6FF-150D-482F-B288-C81F2890B2ED}"/>
              </a:ext>
            </a:extLst>
          </p:cNvPr>
          <p:cNvSpPr txBox="1">
            <a:spLocks/>
          </p:cNvSpPr>
          <p:nvPr/>
        </p:nvSpPr>
        <p:spPr>
          <a:xfrm>
            <a:off x="117987" y="1"/>
            <a:ext cx="11936361" cy="1179870"/>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Overview of the contents </a:t>
            </a:r>
          </a:p>
        </p:txBody>
      </p:sp>
      <p:sp>
        <p:nvSpPr>
          <p:cNvPr id="2" name="Slide Number Placeholder 1">
            <a:extLst>
              <a:ext uri="{FF2B5EF4-FFF2-40B4-BE49-F238E27FC236}">
                <a16:creationId xmlns:a16="http://schemas.microsoft.com/office/drawing/2014/main" id="{7B17720B-4CA5-4387-AE7E-3925761F1DD6}"/>
              </a:ext>
            </a:extLst>
          </p:cNvPr>
          <p:cNvSpPr>
            <a:spLocks noGrp="1"/>
          </p:cNvSpPr>
          <p:nvPr>
            <p:ph type="sldNum" sz="quarter" idx="12"/>
          </p:nvPr>
        </p:nvSpPr>
        <p:spPr/>
        <p:txBody>
          <a:bodyPr/>
          <a:lstStyle/>
          <a:p>
            <a:fld id="{43BCB36C-A10A-4786-9701-A64545F43A89}" type="slidenum">
              <a:rPr lang="en-NG" smtClean="0"/>
              <a:t>3</a:t>
            </a:fld>
            <a:endParaRPr lang="en-NG"/>
          </a:p>
        </p:txBody>
      </p:sp>
      <p:pic>
        <p:nvPicPr>
          <p:cNvPr id="5" name="Audio 4">
            <a:hlinkClick r:id="" action="ppaction://media"/>
            <a:extLst>
              <a:ext uri="{FF2B5EF4-FFF2-40B4-BE49-F238E27FC236}">
                <a16:creationId xmlns:a16="http://schemas.microsoft.com/office/drawing/2014/main" id="{757B50F3-5C12-4A2F-BA54-D749E86AE2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48410"/>
      </p:ext>
    </p:extLst>
  </p:cSld>
  <p:clrMapOvr>
    <a:masterClrMapping/>
  </p:clrMapOvr>
  <mc:AlternateContent xmlns:mc="http://schemas.openxmlformats.org/markup-compatibility/2006" xmlns:p14="http://schemas.microsoft.com/office/powerpoint/2010/main">
    <mc:Choice Requires="p14">
      <p:transition spd="slow" p14:dur="2000" advTm="65604"/>
    </mc:Choice>
    <mc:Fallback xmlns="">
      <p:transition spd="slow" advTm="6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00D0-6DB2-414A-B1B8-CDC82A978BE6}"/>
              </a:ext>
            </a:extLst>
          </p:cNvPr>
          <p:cNvSpPr>
            <a:spLocks noGrp="1"/>
          </p:cNvSpPr>
          <p:nvPr>
            <p:ph type="title"/>
          </p:nvPr>
        </p:nvSpPr>
        <p:spPr>
          <a:xfrm>
            <a:off x="1600200" y="0"/>
            <a:ext cx="9067800" cy="11430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Challenges </a:t>
            </a:r>
          </a:p>
        </p:txBody>
      </p:sp>
      <p:sp>
        <p:nvSpPr>
          <p:cNvPr id="3" name="Content Placeholder 2">
            <a:extLst>
              <a:ext uri="{FF2B5EF4-FFF2-40B4-BE49-F238E27FC236}">
                <a16:creationId xmlns:a16="http://schemas.microsoft.com/office/drawing/2014/main" id="{66E2FC7D-7092-40E4-81BB-2B62B312FE7D}"/>
              </a:ext>
            </a:extLst>
          </p:cNvPr>
          <p:cNvSpPr>
            <a:spLocks noGrp="1"/>
          </p:cNvSpPr>
          <p:nvPr>
            <p:ph idx="1"/>
          </p:nvPr>
        </p:nvSpPr>
        <p:spPr>
          <a:xfrm>
            <a:off x="1600200" y="1066801"/>
            <a:ext cx="8991600" cy="5654675"/>
          </a:xfrm>
        </p:spPr>
        <p:txBody>
          <a:bodyPr>
            <a:normAutofit fontScale="70000" lnSpcReduction="20000"/>
          </a:bodyPr>
          <a:lstStyle/>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Misinterpretation of data by secondary user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Risks of breaches of confidentiality to individual participants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If data are shared immediately after completion of study, original investigators may not have sufficient time for analysis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Data may be collected in multiple languages and translation may pose challenges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Data collected may be of poor quality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Ownership dispute may arise if there are no written agreement on use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dirty="0">
                <a:latin typeface="Arial" panose="020B0604020202020204" pitchFamily="34" charset="0"/>
                <a:ea typeface="Calibri" panose="020F0502020204030204" pitchFamily="34" charset="0"/>
                <a:cs typeface="Times New Roman" panose="02020603050405020304" pitchFamily="18" charset="0"/>
              </a:rPr>
              <a:t>Lack of clear national guidelines on data sharing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D2C3F39-6F6D-48C7-9EDC-BB72F4420FCC}"/>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30</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65E0EC0E-D2DA-4223-9993-2EF78268C3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755890749"/>
      </p:ext>
    </p:extLst>
  </p:cSld>
  <p:clrMapOvr>
    <a:masterClrMapping/>
  </p:clrMapOvr>
  <mc:AlternateContent xmlns:mc="http://schemas.openxmlformats.org/markup-compatibility/2006" xmlns:p14="http://schemas.microsoft.com/office/powerpoint/2010/main">
    <mc:Choice Requires="p14">
      <p:transition spd="slow" p14:dur="2000" advTm="57159"/>
    </mc:Choice>
    <mc:Fallback xmlns="">
      <p:transition spd="slow" advTm="5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BA22-344C-4272-B1A5-54DB7DE1467E}"/>
              </a:ext>
            </a:extLst>
          </p:cNvPr>
          <p:cNvSpPr>
            <a:spLocks noGrp="1"/>
          </p:cNvSpPr>
          <p:nvPr>
            <p:ph type="title"/>
          </p:nvPr>
        </p:nvSpPr>
        <p:spPr>
          <a:xfrm>
            <a:off x="1600200" y="0"/>
            <a:ext cx="8763000" cy="9906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Best Practices </a:t>
            </a:r>
          </a:p>
        </p:txBody>
      </p:sp>
      <p:sp>
        <p:nvSpPr>
          <p:cNvPr id="3" name="Content Placeholder 2">
            <a:extLst>
              <a:ext uri="{FF2B5EF4-FFF2-40B4-BE49-F238E27FC236}">
                <a16:creationId xmlns:a16="http://schemas.microsoft.com/office/drawing/2014/main" id="{DA95BB67-C642-428B-AD14-EF7B24A40342}"/>
              </a:ext>
            </a:extLst>
          </p:cNvPr>
          <p:cNvSpPr>
            <a:spLocks noGrp="1"/>
          </p:cNvSpPr>
          <p:nvPr>
            <p:ph idx="1"/>
          </p:nvPr>
        </p:nvSpPr>
        <p:spPr>
          <a:xfrm>
            <a:off x="1600200" y="990600"/>
            <a:ext cx="8991600" cy="5867400"/>
          </a:xfrm>
        </p:spPr>
        <p:txBody>
          <a:bodyPr>
            <a:noAutofit/>
          </a:bodyPr>
          <a:lstStyle/>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Retain your data and place embargo on sharing until you have published and achieved all the objectives of original research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Obtain broad consent when information is being collected from study participants: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Bef>
                <a:spcPts val="0"/>
              </a:spcBef>
              <a:buFont typeface="Arial" panose="020B0604020202020204" pitchFamily="34" charset="0"/>
              <a:buChar char="•"/>
              <a:tabLst>
                <a:tab pos="914400" algn="l"/>
              </a:tabLst>
            </a:pPr>
            <a:r>
              <a:rPr lang="en-US" sz="1800" dirty="0">
                <a:latin typeface="Arial" panose="020B0604020202020204" pitchFamily="34" charset="0"/>
                <a:ea typeface="Calibri" panose="020F0502020204030204" pitchFamily="34" charset="0"/>
                <a:cs typeface="Times New Roman" panose="02020603050405020304" pitchFamily="18" charset="0"/>
              </a:rPr>
              <a:t>State, in the consent forms, that data will be used for the current study and will be stored and used for future study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Bef>
                <a:spcPts val="0"/>
              </a:spcBef>
              <a:buFont typeface="Arial" panose="020B0604020202020204" pitchFamily="34" charset="0"/>
              <a:buChar char="•"/>
              <a:tabLst>
                <a:tab pos="914400" algn="l"/>
              </a:tabLst>
            </a:pPr>
            <a:r>
              <a:rPr lang="en-US" sz="1800" dirty="0">
                <a:latin typeface="Arial" panose="020B0604020202020204" pitchFamily="34" charset="0"/>
                <a:ea typeface="Calibri" panose="020F0502020204030204" pitchFamily="34" charset="0"/>
                <a:cs typeface="Times New Roman" panose="02020603050405020304" pitchFamily="18" charset="0"/>
              </a:rPr>
              <a:t>Explain that data will be anonymized to protect privacy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Follow existing regulations of institutions and funding agencies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When sharing, have an appropriate written data sharing agreement, signed by all parties involved in the research, on rules regarding use, access, and patents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Bef>
                <a:spcPts val="0"/>
              </a:spcBef>
              <a:buFont typeface="Arial" panose="020B0604020202020204" pitchFamily="34" charset="0"/>
              <a:buChar char="•"/>
              <a:tabLst>
                <a:tab pos="914400" algn="l"/>
              </a:tabLst>
            </a:pPr>
            <a:r>
              <a:rPr lang="en-US" sz="1800" dirty="0">
                <a:latin typeface="Arial" panose="020B0604020202020204" pitchFamily="34" charset="0"/>
                <a:ea typeface="Calibri" panose="020F0502020204030204" pitchFamily="34" charset="0"/>
                <a:cs typeface="Times New Roman" panose="02020603050405020304" pitchFamily="18" charset="0"/>
              </a:rPr>
              <a:t>Regarding protection of privacy and confidentiality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Bef>
                <a:spcPts val="0"/>
              </a:spcBef>
              <a:buFont typeface="Arial" panose="020B0604020202020204" pitchFamily="34" charset="0"/>
              <a:buChar char="•"/>
              <a:tabLst>
                <a:tab pos="914400" algn="l"/>
              </a:tabLst>
            </a:pPr>
            <a:r>
              <a:rPr lang="en-US" sz="1800" dirty="0">
                <a:latin typeface="Arial" panose="020B0604020202020204" pitchFamily="34" charset="0"/>
                <a:ea typeface="Calibri" panose="020F0502020204030204" pitchFamily="34" charset="0"/>
                <a:cs typeface="Times New Roman" panose="02020603050405020304" pitchFamily="18" charset="0"/>
              </a:rPr>
              <a:t>Limit access to shared data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Equity in sharing: Data should be shared between and among researchers in both low and middle-income and high-income countries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tabLst>
                <a:tab pos="457200" algn="l"/>
              </a:tabLst>
            </a:pPr>
            <a:r>
              <a:rPr lang="en-US" sz="1800" dirty="0">
                <a:latin typeface="Arial" panose="020B0604020202020204" pitchFamily="34" charset="0"/>
                <a:ea typeface="Calibri" panose="020F0502020204030204" pitchFamily="34" charset="0"/>
                <a:cs typeface="Times New Roman" panose="02020603050405020304" pitchFamily="18" charset="0"/>
              </a:rPr>
              <a:t>Limit access to shared data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a:extLst>
              <a:ext uri="{FF2B5EF4-FFF2-40B4-BE49-F238E27FC236}">
                <a16:creationId xmlns:a16="http://schemas.microsoft.com/office/drawing/2014/main" id="{1B095571-3BB1-468F-8A85-65F7FD211A13}"/>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31</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EE3A0071-C2D5-439E-8DA3-718A0F8A2F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845004437"/>
      </p:ext>
    </p:extLst>
  </p:cSld>
  <p:clrMapOvr>
    <a:masterClrMapping/>
  </p:clrMapOvr>
  <mc:AlternateContent xmlns:mc="http://schemas.openxmlformats.org/markup-compatibility/2006" xmlns:p14="http://schemas.microsoft.com/office/powerpoint/2010/main">
    <mc:Choice Requires="p14">
      <p:transition spd="slow" p14:dur="2000" advTm="99571"/>
    </mc:Choice>
    <mc:Fallback xmlns="">
      <p:transition spd="slow" advTm="9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1835-B87F-41FA-8AE2-4DE2E4CE7668}"/>
              </a:ext>
            </a:extLst>
          </p:cNvPr>
          <p:cNvSpPr>
            <a:spLocks noGrp="1"/>
          </p:cNvSpPr>
          <p:nvPr>
            <p:ph type="title"/>
          </p:nvPr>
        </p:nvSpPr>
        <p:spPr>
          <a:xfrm>
            <a:off x="1524000" y="1"/>
            <a:ext cx="9144000" cy="137001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Questions?</a:t>
            </a:r>
          </a:p>
        </p:txBody>
      </p:sp>
      <p:sp>
        <p:nvSpPr>
          <p:cNvPr id="3" name="Content Placeholder 2">
            <a:extLst>
              <a:ext uri="{FF2B5EF4-FFF2-40B4-BE49-F238E27FC236}">
                <a16:creationId xmlns:a16="http://schemas.microsoft.com/office/drawing/2014/main" id="{6A5FBAC0-CB25-47C5-AF8F-8E8D6C83450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12E74DF-477B-4AD1-9D3C-5BE5C316C343}"/>
              </a:ext>
            </a:extLst>
          </p:cNvPr>
          <p:cNvSpPr>
            <a:spLocks noGrp="1"/>
          </p:cNvSpPr>
          <p:nvPr>
            <p:ph type="sldNum" sz="quarter" idx="12"/>
          </p:nvPr>
        </p:nvSpPr>
        <p:spPr/>
        <p:txBody>
          <a:bodyPr/>
          <a:lstStyle/>
          <a:p>
            <a:pPr fontAlgn="base">
              <a:spcBef>
                <a:spcPct val="0"/>
              </a:spcBef>
              <a:spcAft>
                <a:spcPct val="0"/>
              </a:spcAft>
            </a:pPr>
            <a:fld id="{B7FFA0A7-0637-460D-BC6A-2EB973BBF643}" type="slidenum">
              <a:rPr lang="en-US">
                <a:solidFill>
                  <a:prstClr val="black">
                    <a:tint val="75000"/>
                  </a:prstClr>
                </a:solidFill>
                <a:latin typeface="Times New Roman" pitchFamily="18" charset="0"/>
              </a:rPr>
              <a:pPr fontAlgn="base">
                <a:spcBef>
                  <a:spcPct val="0"/>
                </a:spcBef>
                <a:spcAft>
                  <a:spcPct val="0"/>
                </a:spcAft>
              </a:pPr>
              <a:t>32</a:t>
            </a:fld>
            <a:endParaRPr lang="en-US">
              <a:solidFill>
                <a:prstClr val="black">
                  <a:tint val="75000"/>
                </a:prstClr>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865C3A19-04DF-4F4A-8AD6-F7F3DEFCC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864914397"/>
      </p:ext>
    </p:extLst>
  </p:cSld>
  <p:clrMapOvr>
    <a:masterClrMapping/>
  </p:clrMapOvr>
  <mc:AlternateContent xmlns:mc="http://schemas.openxmlformats.org/markup-compatibility/2006" xmlns:p14="http://schemas.microsoft.com/office/powerpoint/2010/main">
    <mc:Choice Requires="p14">
      <p:transition spd="slow" p14:dur="2000" advTm="11101"/>
    </mc:Choice>
    <mc:Fallback xmlns="">
      <p:transition spd="slow" advTm="1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BC501B-3EC3-4334-8442-853CC512325E}"/>
              </a:ext>
            </a:extLst>
          </p:cNvPr>
          <p:cNvSpPr txBox="1">
            <a:spLocks/>
          </p:cNvSpPr>
          <p:nvPr/>
        </p:nvSpPr>
        <p:spPr>
          <a:xfrm>
            <a:off x="838200" y="1641475"/>
            <a:ext cx="3295650" cy="704850"/>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a:solidFill>
                  <a:srgbClr val="FFC000"/>
                </a:solidFill>
                <a:latin typeface="Garamond" panose="02020404030301010803" pitchFamily="18" charset="0"/>
              </a:rPr>
              <a:t>Questions Time</a:t>
            </a:r>
            <a:endParaRPr lang="en-US" altLang="en-US" sz="3000" b="1" dirty="0">
              <a:solidFill>
                <a:srgbClr val="FFC000"/>
              </a:solidFill>
              <a:latin typeface="Garamond" panose="02020404030301010803" pitchFamily="18" charset="0"/>
            </a:endParaRPr>
          </a:p>
        </p:txBody>
      </p:sp>
      <p:pic>
        <p:nvPicPr>
          <p:cNvPr id="10" name="Content Placeholder 9" descr="3D black question marks with one yellow question mark">
            <a:extLst>
              <a:ext uri="{FF2B5EF4-FFF2-40B4-BE49-F238E27FC236}">
                <a16:creationId xmlns:a16="http://schemas.microsoft.com/office/drawing/2014/main" id="{382060CF-16EA-4DD4-96B5-BEBBF5D2C8E9}"/>
              </a:ext>
            </a:extLst>
          </p:cNvPr>
          <p:cNvPicPr>
            <a:picLocks noGrp="1" noChangeAspect="1"/>
          </p:cNvPicPr>
          <p:nvPr>
            <p:ph idx="1"/>
          </p:nvPr>
        </p:nvPicPr>
        <p:blipFill rotWithShape="1">
          <a:blip r:embed="rId4"/>
          <a:srcRect t="3466" r="1" b="7952"/>
          <a:stretch/>
        </p:blipFill>
        <p:spPr>
          <a:xfrm>
            <a:off x="838200" y="2346325"/>
            <a:ext cx="10815263" cy="3499117"/>
          </a:xfrm>
          <a:prstGeom prst="rect">
            <a:avLst/>
          </a:prstGeom>
        </p:spPr>
      </p:pic>
      <p:sp>
        <p:nvSpPr>
          <p:cNvPr id="2" name="Slide Number Placeholder 1">
            <a:extLst>
              <a:ext uri="{FF2B5EF4-FFF2-40B4-BE49-F238E27FC236}">
                <a16:creationId xmlns:a16="http://schemas.microsoft.com/office/drawing/2014/main" id="{A5B26CAA-2750-4C86-894E-3907C7D214CD}"/>
              </a:ext>
            </a:extLst>
          </p:cNvPr>
          <p:cNvSpPr>
            <a:spLocks noGrp="1"/>
          </p:cNvSpPr>
          <p:nvPr>
            <p:ph type="sldNum" sz="quarter" idx="12"/>
          </p:nvPr>
        </p:nvSpPr>
        <p:spPr/>
        <p:txBody>
          <a:bodyPr/>
          <a:lstStyle/>
          <a:p>
            <a:fld id="{43BCB36C-A10A-4786-9701-A64545F43A89}" type="slidenum">
              <a:rPr lang="en-NG" smtClean="0"/>
              <a:t>33</a:t>
            </a:fld>
            <a:endParaRPr lang="en-NG"/>
          </a:p>
        </p:txBody>
      </p:sp>
      <p:pic>
        <p:nvPicPr>
          <p:cNvPr id="5" name="Audio 4">
            <a:hlinkClick r:id="" action="ppaction://media"/>
            <a:extLst>
              <a:ext uri="{FF2B5EF4-FFF2-40B4-BE49-F238E27FC236}">
                <a16:creationId xmlns:a16="http://schemas.microsoft.com/office/drawing/2014/main" id="{A99F249D-094D-450F-A85D-9E325ACFF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5" descr="Guttmacher Institute | LinkedIn">
            <a:extLst>
              <a:ext uri="{FF2B5EF4-FFF2-40B4-BE49-F238E27FC236}">
                <a16:creationId xmlns:a16="http://schemas.microsoft.com/office/drawing/2014/main" id="{8966161E-A3D9-B5BC-87B7-3242A20C0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0209" y="127699"/>
            <a:ext cx="665791" cy="6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12738"/>
      </p:ext>
    </p:extLst>
  </p:cSld>
  <p:clrMapOvr>
    <a:masterClrMapping/>
  </p:clrMapOvr>
  <mc:AlternateContent xmlns:mc="http://schemas.openxmlformats.org/markup-compatibility/2006" xmlns:p14="http://schemas.microsoft.com/office/powerpoint/2010/main">
    <mc:Choice Requires="p14">
      <p:transition spd="slow" p14:dur="2000" advTm="13129"/>
    </mc:Choice>
    <mc:Fallback xmlns="">
      <p:transition spd="slow"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39980-4F96-4632-AA25-5166E896616F}"/>
              </a:ext>
            </a:extLst>
          </p:cNvPr>
          <p:cNvSpPr>
            <a:spLocks noGrp="1"/>
          </p:cNvSpPr>
          <p:nvPr>
            <p:ph idx="1"/>
          </p:nvPr>
        </p:nvSpPr>
        <p:spPr>
          <a:xfrm>
            <a:off x="88489" y="1455174"/>
            <a:ext cx="11995355" cy="5402826"/>
          </a:xfrm>
        </p:spPr>
        <p:txBody>
          <a:bodyPr>
            <a:normAutofit/>
          </a:bodyPr>
          <a:lstStyle/>
          <a:p>
            <a:pPr algn="just"/>
            <a:r>
              <a:rPr lang="en-US" sz="2400" dirty="0">
                <a:solidFill>
                  <a:srgbClr val="000000"/>
                </a:solidFill>
                <a:effectLst/>
                <a:latin typeface="Arial" panose="020B0604020202020204" pitchFamily="34" charset="0"/>
                <a:ea typeface="Calibri" panose="020F0502020204030204" pitchFamily="34" charset="0"/>
              </a:rPr>
              <a:t>Research is needed to identify the burden of abortion on the Nigerian health system and the experience of persons who seek abortion services. </a:t>
            </a:r>
          </a:p>
          <a:p>
            <a:endParaRPr lang="en-US" sz="2400" dirty="0">
              <a:solidFill>
                <a:srgbClr val="000000"/>
              </a:solidFill>
              <a:effectLst/>
              <a:latin typeface="Arial" panose="020B0604020202020204" pitchFamily="34" charset="0"/>
              <a:ea typeface="Calibri" panose="020F0502020204030204" pitchFamily="34" charset="0"/>
            </a:endParaRPr>
          </a:p>
          <a:p>
            <a:pPr algn="just"/>
            <a:r>
              <a:rPr lang="en-US" sz="2400" dirty="0">
                <a:solidFill>
                  <a:srgbClr val="000000"/>
                </a:solidFill>
                <a:effectLst/>
                <a:latin typeface="Arial" panose="020B0604020202020204" pitchFamily="34" charset="0"/>
                <a:ea typeface="Calibri" panose="020F0502020204030204" pitchFamily="34" charset="0"/>
              </a:rPr>
              <a:t>Yet, conducting research on abortion is fraught with many ethical challenges. A major challenge is that abortion is a sensitive subject in the country. </a:t>
            </a:r>
          </a:p>
          <a:p>
            <a:endParaRPr lang="en-US" sz="2400" dirty="0">
              <a:solidFill>
                <a:srgbClr val="000000"/>
              </a:solidFill>
              <a:effectLst/>
              <a:latin typeface="Arial" panose="020B0604020202020204" pitchFamily="34" charset="0"/>
              <a:ea typeface="Calibri" panose="020F0502020204030204" pitchFamily="34" charset="0"/>
            </a:endParaRPr>
          </a:p>
          <a:p>
            <a:pPr algn="just"/>
            <a:r>
              <a:rPr lang="en-US" sz="2400" dirty="0">
                <a:solidFill>
                  <a:srgbClr val="000000"/>
                </a:solidFill>
                <a:effectLst/>
                <a:latin typeface="Arial" panose="020B0604020202020204" pitchFamily="34" charset="0"/>
                <a:ea typeface="Calibri" panose="020F0502020204030204" pitchFamily="34" charset="0"/>
              </a:rPr>
              <a:t>This module describes ethics principles that should guide conduct of research on abortion and identifies the ethical issues involved in investigations on this subject. </a:t>
            </a:r>
          </a:p>
          <a:p>
            <a:pPr marL="0" indent="0">
              <a:buNone/>
            </a:pPr>
            <a:endParaRPr lang="en-US" sz="2400" dirty="0">
              <a:solidFill>
                <a:srgbClr val="000000"/>
              </a:solidFill>
              <a:effectLst/>
              <a:latin typeface="Arial" panose="020B0604020202020204" pitchFamily="34" charset="0"/>
              <a:ea typeface="Calibri" panose="020F0502020204030204" pitchFamily="34" charset="0"/>
            </a:endParaRPr>
          </a:p>
          <a:p>
            <a:pPr algn="just"/>
            <a:r>
              <a:rPr lang="en-US" sz="2400" dirty="0">
                <a:solidFill>
                  <a:srgbClr val="000000"/>
                </a:solidFill>
                <a:effectLst/>
                <a:latin typeface="Arial" panose="020B0604020202020204" pitchFamily="34" charset="0"/>
                <a:ea typeface="Calibri" panose="020F0502020204030204" pitchFamily="34" charset="0"/>
              </a:rPr>
              <a:t>The module provides information on how to ensure safety of participants involved in abortion research and promote ethical conduct among researchers involved in this line of inquiry.</a:t>
            </a:r>
            <a:endParaRPr lang="en-NG" sz="2400" dirty="0"/>
          </a:p>
        </p:txBody>
      </p:sp>
      <p:sp>
        <p:nvSpPr>
          <p:cNvPr id="4" name="Title 1">
            <a:extLst>
              <a:ext uri="{FF2B5EF4-FFF2-40B4-BE49-F238E27FC236}">
                <a16:creationId xmlns:a16="http://schemas.microsoft.com/office/drawing/2014/main" id="{082A43ED-0801-4D41-A3F9-A77801E8537D}"/>
              </a:ext>
            </a:extLst>
          </p:cNvPr>
          <p:cNvSpPr txBox="1">
            <a:spLocks/>
          </p:cNvSpPr>
          <p:nvPr/>
        </p:nvSpPr>
        <p:spPr>
          <a:xfrm>
            <a:off x="0" y="0"/>
            <a:ext cx="12192000" cy="1317523"/>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Introduction</a:t>
            </a:r>
          </a:p>
        </p:txBody>
      </p:sp>
      <p:sp>
        <p:nvSpPr>
          <p:cNvPr id="2" name="Slide Number Placeholder 1">
            <a:extLst>
              <a:ext uri="{FF2B5EF4-FFF2-40B4-BE49-F238E27FC236}">
                <a16:creationId xmlns:a16="http://schemas.microsoft.com/office/drawing/2014/main" id="{A13DF3E9-5190-4CBF-ADBA-A4DF286AD128}"/>
              </a:ext>
            </a:extLst>
          </p:cNvPr>
          <p:cNvSpPr>
            <a:spLocks noGrp="1"/>
          </p:cNvSpPr>
          <p:nvPr>
            <p:ph type="sldNum" sz="quarter" idx="12"/>
          </p:nvPr>
        </p:nvSpPr>
        <p:spPr/>
        <p:txBody>
          <a:bodyPr/>
          <a:lstStyle/>
          <a:p>
            <a:fld id="{43BCB36C-A10A-4786-9701-A64545F43A89}" type="slidenum">
              <a:rPr lang="en-NG" smtClean="0"/>
              <a:t>4</a:t>
            </a:fld>
            <a:endParaRPr lang="en-NG"/>
          </a:p>
        </p:txBody>
      </p:sp>
      <p:pic>
        <p:nvPicPr>
          <p:cNvPr id="5" name="Audio 4">
            <a:hlinkClick r:id="" action="ppaction://media"/>
            <a:extLst>
              <a:ext uri="{FF2B5EF4-FFF2-40B4-BE49-F238E27FC236}">
                <a16:creationId xmlns:a16="http://schemas.microsoft.com/office/drawing/2014/main" id="{6B0FDFFA-638B-465B-BF79-E122FFC2CF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8354357"/>
      </p:ext>
    </p:extLst>
  </p:cSld>
  <p:clrMapOvr>
    <a:masterClrMapping/>
  </p:clrMapOvr>
  <mc:AlternateContent xmlns:mc="http://schemas.openxmlformats.org/markup-compatibility/2006" xmlns:p14="http://schemas.microsoft.com/office/powerpoint/2010/main">
    <mc:Choice Requires="p14">
      <p:transition spd="slow" p14:dur="2000" advTm="65351"/>
    </mc:Choice>
    <mc:Fallback xmlns="">
      <p:transition spd="slow" advTm="6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B768-37E2-41EE-B35E-AAF25196781F}"/>
              </a:ext>
            </a:extLst>
          </p:cNvPr>
          <p:cNvSpPr>
            <a:spLocks noGrp="1"/>
          </p:cNvSpPr>
          <p:nvPr>
            <p:ph type="title"/>
          </p:nvPr>
        </p:nvSpPr>
        <p:spPr>
          <a:xfrm>
            <a:off x="1" y="79663"/>
            <a:ext cx="12044516" cy="285134"/>
          </a:xfrm>
        </p:spPr>
        <p:txBody>
          <a:bodyPr>
            <a:normAutofit fontScale="90000"/>
          </a:bodyPr>
          <a:lstStyle/>
          <a:p>
            <a:br>
              <a:rPr lang="en-US" dirty="0"/>
            </a:br>
            <a:br>
              <a:rPr lang="en-US" dirty="0"/>
            </a:br>
            <a:br>
              <a:rPr lang="en-US" dirty="0"/>
            </a:br>
            <a:br>
              <a:rPr lang="en-US" dirty="0"/>
            </a:br>
            <a:br>
              <a:rPr lang="en-US" dirty="0"/>
            </a:br>
            <a:r>
              <a:rPr lang="en-US" b="1" dirty="0"/>
              <a:t>Definition of ethics  </a:t>
            </a:r>
          </a:p>
        </p:txBody>
      </p:sp>
      <p:sp>
        <p:nvSpPr>
          <p:cNvPr id="3" name="Content Placeholder 2">
            <a:extLst>
              <a:ext uri="{FF2B5EF4-FFF2-40B4-BE49-F238E27FC236}">
                <a16:creationId xmlns:a16="http://schemas.microsoft.com/office/drawing/2014/main" id="{83950994-79B9-48D4-9E10-806A3FAA3709}"/>
              </a:ext>
            </a:extLst>
          </p:cNvPr>
          <p:cNvSpPr>
            <a:spLocks noGrp="1"/>
          </p:cNvSpPr>
          <p:nvPr>
            <p:ph idx="1"/>
          </p:nvPr>
        </p:nvSpPr>
        <p:spPr>
          <a:xfrm>
            <a:off x="0" y="884903"/>
            <a:ext cx="12044517" cy="5973097"/>
          </a:xfrm>
        </p:spPr>
        <p:txBody>
          <a:bodyPr>
            <a:normAutofit fontScale="92500" lnSpcReduction="10000"/>
          </a:bodyPr>
          <a:lstStyle/>
          <a:p>
            <a:endParaRPr lang="en-US" dirty="0"/>
          </a:p>
          <a:p>
            <a:pPr algn="just" eaLnBrk="1" fontAlgn="auto" hangingPunct="1">
              <a:spcAft>
                <a:spcPts val="0"/>
              </a:spcAft>
              <a:buFont typeface="Wingdings" pitchFamily="2" charset="2"/>
              <a:buChar char="ü"/>
              <a:defRPr/>
            </a:pPr>
            <a:endParaRPr lang="en-US" b="1" dirty="0"/>
          </a:p>
          <a:p>
            <a:pPr algn="just" eaLnBrk="1" fontAlgn="auto" hangingPunct="1">
              <a:spcAft>
                <a:spcPts val="0"/>
              </a:spcAft>
              <a:buFont typeface="Wingdings" pitchFamily="2" charset="2"/>
              <a:buChar char="ü"/>
              <a:defRPr/>
            </a:pPr>
            <a:r>
              <a:rPr lang="en-US" dirty="0"/>
              <a:t>Ethics can be simply defined as a determination of what is good or bad </a:t>
            </a:r>
          </a:p>
          <a:p>
            <a:pPr eaLnBrk="1" fontAlgn="auto" hangingPunct="1">
              <a:spcAft>
                <a:spcPts val="0"/>
              </a:spcAft>
              <a:defRPr/>
            </a:pPr>
            <a:endParaRPr lang="en-US" dirty="0"/>
          </a:p>
          <a:p>
            <a:pPr algn="just" eaLnBrk="1" fontAlgn="auto" hangingPunct="1">
              <a:spcAft>
                <a:spcPts val="0"/>
              </a:spcAft>
              <a:buFont typeface="Wingdings" pitchFamily="2" charset="2"/>
              <a:buChar char="ü"/>
              <a:defRPr/>
            </a:pPr>
            <a:r>
              <a:rPr lang="en-US" dirty="0"/>
              <a:t>Research ethics refers to a determination of what is right from what is wrong in the process of:</a:t>
            </a:r>
          </a:p>
          <a:p>
            <a:pPr marL="0" indent="0" algn="just" eaLnBrk="1" fontAlgn="auto" hangingPunct="1">
              <a:spcAft>
                <a:spcPts val="0"/>
              </a:spcAft>
              <a:buFont typeface="Arial" panose="020B0604020202020204" pitchFamily="34" charset="0"/>
              <a:buNone/>
              <a:defRPr/>
            </a:pPr>
            <a:r>
              <a:rPr lang="en-US" dirty="0"/>
              <a:t>	-Conceiving, conducting &amp; reporting research findings</a:t>
            </a:r>
          </a:p>
          <a:p>
            <a:pPr algn="just" eaLnBrk="1" fontAlgn="auto" hangingPunct="1">
              <a:spcAft>
                <a:spcPts val="0"/>
              </a:spcAft>
              <a:buFont typeface="Wingdings" pitchFamily="2" charset="2"/>
              <a:buChar char="ü"/>
              <a:defRPr/>
            </a:pPr>
            <a:endParaRPr lang="en-US" dirty="0"/>
          </a:p>
          <a:p>
            <a:pPr algn="just" eaLnBrk="1" fontAlgn="auto" hangingPunct="1">
              <a:spcAft>
                <a:spcPts val="0"/>
              </a:spcAft>
              <a:buFont typeface="Wingdings" pitchFamily="2" charset="2"/>
              <a:buChar char="ü"/>
              <a:defRPr/>
            </a:pPr>
            <a:r>
              <a:rPr lang="en-US" dirty="0"/>
              <a:t>The determination of boundaries of acceptable conduct in research </a:t>
            </a:r>
            <a:r>
              <a:rPr lang="en-US" dirty="0">
                <a:solidFill>
                  <a:srgbClr val="0070C0"/>
                </a:solidFill>
              </a:rPr>
              <a:t>requires setting rules or regulations that researchers need to comply with to conduct ethically acceptable research</a:t>
            </a:r>
            <a:r>
              <a:rPr lang="en-US" dirty="0"/>
              <a:t> </a:t>
            </a:r>
          </a:p>
          <a:p>
            <a:pPr marL="0" indent="0" algn="just" eaLnBrk="1" fontAlgn="auto" hangingPunct="1">
              <a:spcAft>
                <a:spcPts val="0"/>
              </a:spcAft>
              <a:buFont typeface="Arial" panose="020B0604020202020204" pitchFamily="34" charset="0"/>
              <a:buNone/>
              <a:defRPr/>
            </a:pPr>
            <a:r>
              <a:rPr lang="en-GB" dirty="0">
                <a:solidFill>
                  <a:srgbClr val="FF0000"/>
                </a:solidFill>
              </a:rPr>
              <a:t>  </a:t>
            </a:r>
          </a:p>
          <a:p>
            <a:pPr algn="just" eaLnBrk="1" fontAlgn="auto" hangingPunct="1">
              <a:spcAft>
                <a:spcPts val="0"/>
              </a:spcAft>
              <a:buFont typeface="Wingdings" pitchFamily="2" charset="2"/>
              <a:buChar char="ü"/>
              <a:defRPr/>
            </a:pPr>
            <a:r>
              <a:rPr lang="en-GB" dirty="0">
                <a:solidFill>
                  <a:srgbClr val="FF0000"/>
                </a:solidFill>
              </a:rPr>
              <a:t>Historically, rules and regulations were developed in response to abuse of research participants that occurred in the past </a:t>
            </a:r>
          </a:p>
          <a:p>
            <a:endParaRPr lang="en-US" dirty="0"/>
          </a:p>
        </p:txBody>
      </p:sp>
      <p:sp>
        <p:nvSpPr>
          <p:cNvPr id="4" name="Slide Number Placeholder 3">
            <a:extLst>
              <a:ext uri="{FF2B5EF4-FFF2-40B4-BE49-F238E27FC236}">
                <a16:creationId xmlns:a16="http://schemas.microsoft.com/office/drawing/2014/main" id="{60EE9364-8D00-45AA-B5E0-4F6EF7B3A3E7}"/>
              </a:ext>
            </a:extLst>
          </p:cNvPr>
          <p:cNvSpPr>
            <a:spLocks noGrp="1"/>
          </p:cNvSpPr>
          <p:nvPr>
            <p:ph type="sldNum" sz="quarter" idx="12"/>
          </p:nvPr>
        </p:nvSpPr>
        <p:spPr/>
        <p:txBody>
          <a:bodyPr/>
          <a:lstStyle/>
          <a:p>
            <a:fld id="{43BCB36C-A10A-4786-9701-A64545F43A89}" type="slidenum">
              <a:rPr lang="en-NG" smtClean="0"/>
              <a:t>5</a:t>
            </a:fld>
            <a:endParaRPr lang="en-NG"/>
          </a:p>
        </p:txBody>
      </p:sp>
      <p:pic>
        <p:nvPicPr>
          <p:cNvPr id="5" name="Audio 4">
            <a:hlinkClick r:id="" action="ppaction://media"/>
            <a:extLst>
              <a:ext uri="{FF2B5EF4-FFF2-40B4-BE49-F238E27FC236}">
                <a16:creationId xmlns:a16="http://schemas.microsoft.com/office/drawing/2014/main" id="{9FDA3782-2A75-4792-8A9F-921BE74E7A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6" name="Picture 5" descr="Guttmacher Institute | LinkedIn">
            <a:extLst>
              <a:ext uri="{FF2B5EF4-FFF2-40B4-BE49-F238E27FC236}">
                <a16:creationId xmlns:a16="http://schemas.microsoft.com/office/drawing/2014/main" id="{0F6D7015-DE7E-2C39-066F-ADFDAA142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209" y="127699"/>
            <a:ext cx="665791" cy="6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40476"/>
      </p:ext>
    </p:extLst>
  </p:cSld>
  <p:clrMapOvr>
    <a:masterClrMapping/>
  </p:clrMapOvr>
  <mc:AlternateContent xmlns:mc="http://schemas.openxmlformats.org/markup-compatibility/2006" xmlns:p14="http://schemas.microsoft.com/office/powerpoint/2010/main">
    <mc:Choice Requires="p14">
      <p:transition spd="slow" p14:dur="2000" advTm="109492"/>
    </mc:Choice>
    <mc:Fallback xmlns="">
      <p:transition spd="slow" advTm="10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B05E-BF0E-4B33-840D-B9D05FBA9332}"/>
              </a:ext>
            </a:extLst>
          </p:cNvPr>
          <p:cNvSpPr>
            <a:spLocks noGrp="1"/>
          </p:cNvSpPr>
          <p:nvPr>
            <p:ph type="title"/>
          </p:nvPr>
        </p:nvSpPr>
        <p:spPr>
          <a:xfrm>
            <a:off x="117987" y="1"/>
            <a:ext cx="11798710" cy="1209367"/>
          </a:xfrm>
        </p:spPr>
        <p:txBody>
          <a:bodyPr/>
          <a:lstStyle/>
          <a:p>
            <a:endParaRPr lang="en-US" dirty="0"/>
          </a:p>
        </p:txBody>
      </p:sp>
      <p:sp>
        <p:nvSpPr>
          <p:cNvPr id="3" name="Content Placeholder 2">
            <a:extLst>
              <a:ext uri="{FF2B5EF4-FFF2-40B4-BE49-F238E27FC236}">
                <a16:creationId xmlns:a16="http://schemas.microsoft.com/office/drawing/2014/main" id="{DE843B35-20D6-4D6E-AFEF-32DCD8AA1DC5}"/>
              </a:ext>
            </a:extLst>
          </p:cNvPr>
          <p:cNvSpPr>
            <a:spLocks noGrp="1"/>
          </p:cNvSpPr>
          <p:nvPr>
            <p:ph idx="1"/>
          </p:nvPr>
        </p:nvSpPr>
        <p:spPr>
          <a:xfrm>
            <a:off x="-1" y="1209368"/>
            <a:ext cx="12074013" cy="5555226"/>
          </a:xfrm>
        </p:spPr>
        <p:txBody>
          <a:bodyPr/>
          <a:lstStyle/>
          <a:p>
            <a:r>
              <a:rPr lang="en-US" b="1" dirty="0"/>
              <a:t>Principles of research ethics </a:t>
            </a:r>
          </a:p>
          <a:p>
            <a:pPr lvl="1"/>
            <a:r>
              <a:rPr lang="en-US" b="1" dirty="0"/>
              <a:t>Respect for persons or autonomy</a:t>
            </a:r>
            <a:r>
              <a:rPr lang="en-US" dirty="0"/>
              <a:t>: individuals have right of choice to participate in research</a:t>
            </a:r>
          </a:p>
          <a:p>
            <a:pPr lvl="2"/>
            <a:r>
              <a:rPr lang="en-US" dirty="0"/>
              <a:t>Achieved through informed process  </a:t>
            </a:r>
          </a:p>
          <a:p>
            <a:pPr lvl="1"/>
            <a:endParaRPr lang="en-US" dirty="0"/>
          </a:p>
          <a:p>
            <a:pPr lvl="1"/>
            <a:r>
              <a:rPr lang="en-US" b="1" dirty="0"/>
              <a:t>Beneficence</a:t>
            </a:r>
            <a:r>
              <a:rPr lang="en-US" dirty="0"/>
              <a:t>: researchers must maximize benefits and minimize risk or harm involved in research </a:t>
            </a:r>
          </a:p>
          <a:p>
            <a:pPr lvl="2"/>
            <a:r>
              <a:rPr lang="en-US" dirty="0"/>
              <a:t>All research have inherent potential benefits and risks  </a:t>
            </a:r>
          </a:p>
          <a:p>
            <a:pPr lvl="1"/>
            <a:endParaRPr lang="en-US" dirty="0"/>
          </a:p>
          <a:p>
            <a:pPr lvl="1"/>
            <a:r>
              <a:rPr lang="en-US" b="1" dirty="0"/>
              <a:t>Non-maleficence</a:t>
            </a:r>
            <a:r>
              <a:rPr lang="en-US" dirty="0"/>
              <a:t>: first do no harm</a:t>
            </a:r>
          </a:p>
          <a:p>
            <a:pPr lvl="2"/>
            <a:r>
              <a:rPr lang="en-US" dirty="0"/>
              <a:t>If you cannot make situation of participants better do not make it worse</a:t>
            </a:r>
          </a:p>
          <a:p>
            <a:pPr lvl="1"/>
            <a:endParaRPr lang="en-US" dirty="0"/>
          </a:p>
          <a:p>
            <a:pPr lvl="1"/>
            <a:r>
              <a:rPr lang="en-US" b="1" dirty="0"/>
              <a:t>Justice</a:t>
            </a:r>
            <a:r>
              <a:rPr lang="en-US" dirty="0"/>
              <a:t>: There must be equity in recruitment into research</a:t>
            </a:r>
          </a:p>
          <a:p>
            <a:pPr lvl="2"/>
            <a:r>
              <a:rPr lang="en-US" dirty="0"/>
              <a:t>Both burden and benefits of research must be shared among all segments of the population</a:t>
            </a:r>
          </a:p>
        </p:txBody>
      </p:sp>
      <p:sp>
        <p:nvSpPr>
          <p:cNvPr id="4" name="Slide Number Placeholder 3">
            <a:extLst>
              <a:ext uri="{FF2B5EF4-FFF2-40B4-BE49-F238E27FC236}">
                <a16:creationId xmlns:a16="http://schemas.microsoft.com/office/drawing/2014/main" id="{FB77A33A-0B6E-464B-A2EE-17CA68F3295E}"/>
              </a:ext>
            </a:extLst>
          </p:cNvPr>
          <p:cNvSpPr>
            <a:spLocks noGrp="1"/>
          </p:cNvSpPr>
          <p:nvPr>
            <p:ph type="sldNum" sz="quarter" idx="12"/>
          </p:nvPr>
        </p:nvSpPr>
        <p:spPr/>
        <p:txBody>
          <a:bodyPr/>
          <a:lstStyle/>
          <a:p>
            <a:fld id="{43BCB36C-A10A-4786-9701-A64545F43A89}" type="slidenum">
              <a:rPr lang="en-NG" smtClean="0"/>
              <a:t>6</a:t>
            </a:fld>
            <a:endParaRPr lang="en-NG"/>
          </a:p>
        </p:txBody>
      </p:sp>
      <p:pic>
        <p:nvPicPr>
          <p:cNvPr id="5" name="Audio 4">
            <a:hlinkClick r:id="" action="ppaction://media"/>
            <a:extLst>
              <a:ext uri="{FF2B5EF4-FFF2-40B4-BE49-F238E27FC236}">
                <a16:creationId xmlns:a16="http://schemas.microsoft.com/office/drawing/2014/main" id="{8A0C0ABC-0E8A-42FA-BDE5-CBA1D41C8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6" name="Picture 5" descr="Guttmacher Institute | LinkedIn">
            <a:extLst>
              <a:ext uri="{FF2B5EF4-FFF2-40B4-BE49-F238E27FC236}">
                <a16:creationId xmlns:a16="http://schemas.microsoft.com/office/drawing/2014/main" id="{1F1319C6-E1D8-6CF8-2E83-326611E79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209" y="127699"/>
            <a:ext cx="665791" cy="6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91333"/>
      </p:ext>
    </p:extLst>
  </p:cSld>
  <p:clrMapOvr>
    <a:masterClrMapping/>
  </p:clrMapOvr>
  <mc:AlternateContent xmlns:mc="http://schemas.openxmlformats.org/markup-compatibility/2006" xmlns:p14="http://schemas.microsoft.com/office/powerpoint/2010/main">
    <mc:Choice Requires="p14">
      <p:transition spd="slow" p14:dur="2000" advTm="196762"/>
    </mc:Choice>
    <mc:Fallback xmlns="">
      <p:transition spd="slow" advTm="19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0940-E047-4525-87E1-FB4DFDE23C26}"/>
              </a:ext>
            </a:extLst>
          </p:cNvPr>
          <p:cNvSpPr>
            <a:spLocks noGrp="1"/>
          </p:cNvSpPr>
          <p:nvPr>
            <p:ph type="title"/>
          </p:nvPr>
        </p:nvSpPr>
        <p:spPr>
          <a:xfrm>
            <a:off x="117987" y="117988"/>
            <a:ext cx="11877368" cy="894736"/>
          </a:xfrm>
        </p:spPr>
        <p:txBody>
          <a:bodyPr/>
          <a:lstStyle/>
          <a:p>
            <a:endParaRPr lang="en-US" dirty="0"/>
          </a:p>
        </p:txBody>
      </p:sp>
      <p:sp>
        <p:nvSpPr>
          <p:cNvPr id="3" name="Content Placeholder 2">
            <a:extLst>
              <a:ext uri="{FF2B5EF4-FFF2-40B4-BE49-F238E27FC236}">
                <a16:creationId xmlns:a16="http://schemas.microsoft.com/office/drawing/2014/main" id="{B62463BF-8705-4DF6-B247-4B55763BD062}"/>
              </a:ext>
            </a:extLst>
          </p:cNvPr>
          <p:cNvSpPr>
            <a:spLocks noGrp="1"/>
          </p:cNvSpPr>
          <p:nvPr>
            <p:ph idx="1"/>
          </p:nvPr>
        </p:nvSpPr>
        <p:spPr>
          <a:xfrm>
            <a:off x="-1" y="1012724"/>
            <a:ext cx="12074013" cy="5845276"/>
          </a:xfrm>
        </p:spPr>
        <p:txBody>
          <a:bodyPr/>
          <a:lstStyle/>
          <a:p>
            <a:pPr marL="0" marR="0" algn="just">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Other Ethical Rules </a:t>
            </a:r>
            <a:endParaRPr lang="en-US" b="1"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latin typeface="Arial" panose="020B0604020202020204" pitchFamily="34" charset="0"/>
                <a:ea typeface="Calibri" panose="020F0502020204030204" pitchFamily="34" charset="0"/>
                <a:cs typeface="Times New Roman" panose="02020603050405020304" pitchFamily="18" charset="0"/>
              </a:rPr>
              <a:t>Confidentiality</a:t>
            </a:r>
            <a:r>
              <a:rPr lang="en-US" sz="1800" dirty="0">
                <a:latin typeface="Arial" panose="020B0604020202020204" pitchFamily="34" charset="0"/>
                <a:ea typeface="Calibri" panose="020F0502020204030204" pitchFamily="34" charset="0"/>
                <a:cs typeface="Times New Roman" panose="02020603050405020304" pitchFamily="18" charset="0"/>
              </a:rPr>
              <a:t>: Obligation of researchers to keep secrete all personal information about participants </a:t>
            </a:r>
          </a:p>
          <a:p>
            <a:pPr marL="457200" lvl="1" algn="just">
              <a:lnSpc>
                <a:spcPct val="107000"/>
              </a:lnSpc>
              <a:spcBef>
                <a:spcPts val="0"/>
              </a:spcBef>
            </a:pPr>
            <a:r>
              <a:rPr lang="en-US" sz="1400" dirty="0">
                <a:latin typeface="Arial" panose="020B0604020202020204" pitchFamily="34" charset="0"/>
                <a:ea typeface="Calibri" panose="020F0502020204030204" pitchFamily="34" charset="0"/>
                <a:cs typeface="Times New Roman" panose="02020603050405020304" pitchFamily="18" charset="0"/>
              </a:rPr>
              <a:t>Disclosure can only be made in extra-ordinary circumstances: when authorized by the person concerned or appropriate authorities such as a court of law (WHO, 2015)</a:t>
            </a:r>
          </a:p>
          <a:p>
            <a:pPr marL="457200" lvl="1" algn="just">
              <a:lnSpc>
                <a:spcPct val="107000"/>
              </a:lnSpc>
              <a:spcBef>
                <a:spcPts val="0"/>
              </a:spcBef>
            </a:pPr>
            <a:endParaRPr lang="en-US" sz="1400" dirty="0">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latin typeface="Arial" panose="020B0604020202020204" pitchFamily="34" charset="0"/>
                <a:ea typeface="Calibri" panose="020F0502020204030204" pitchFamily="34" charset="0"/>
                <a:cs typeface="Times New Roman" panose="02020603050405020304" pitchFamily="18" charset="0"/>
              </a:rPr>
              <a:t>Privacy</a:t>
            </a:r>
            <a:r>
              <a:rPr lang="en-US" sz="1800" dirty="0">
                <a:latin typeface="Arial" panose="020B0604020202020204" pitchFamily="34" charset="0"/>
                <a:ea typeface="Calibri" panose="020F0502020204030204" pitchFamily="34" charset="0"/>
                <a:cs typeface="Times New Roman" panose="02020603050405020304" pitchFamily="18" charset="0"/>
              </a:rPr>
              <a:t>: protection of a person from scrutiny by others. Violation of privacy requires ethical justification</a:t>
            </a:r>
          </a:p>
          <a:p>
            <a:pPr marL="0" marR="0" algn="just">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t>All the principles and rules must be applied to all research, including research on abortion.  </a:t>
            </a:r>
          </a:p>
          <a:p>
            <a:endParaRPr lang="en-US" dirty="0"/>
          </a:p>
          <a:p>
            <a:r>
              <a:rPr lang="en-US" dirty="0"/>
              <a:t>These principles and rules are particularly relevant to abortion research because of the sensitivity on abortion in Nigeria  </a:t>
            </a:r>
          </a:p>
        </p:txBody>
      </p:sp>
      <p:sp>
        <p:nvSpPr>
          <p:cNvPr id="4" name="Slide Number Placeholder 3">
            <a:extLst>
              <a:ext uri="{FF2B5EF4-FFF2-40B4-BE49-F238E27FC236}">
                <a16:creationId xmlns:a16="http://schemas.microsoft.com/office/drawing/2014/main" id="{F81517D6-85D9-4236-A582-BF432B241449}"/>
              </a:ext>
            </a:extLst>
          </p:cNvPr>
          <p:cNvSpPr>
            <a:spLocks noGrp="1"/>
          </p:cNvSpPr>
          <p:nvPr>
            <p:ph type="sldNum" sz="quarter" idx="12"/>
          </p:nvPr>
        </p:nvSpPr>
        <p:spPr/>
        <p:txBody>
          <a:bodyPr/>
          <a:lstStyle/>
          <a:p>
            <a:fld id="{43BCB36C-A10A-4786-9701-A64545F43A89}" type="slidenum">
              <a:rPr lang="en-NG" smtClean="0"/>
              <a:t>7</a:t>
            </a:fld>
            <a:endParaRPr lang="en-NG"/>
          </a:p>
        </p:txBody>
      </p:sp>
      <p:pic>
        <p:nvPicPr>
          <p:cNvPr id="7" name="Audio 6">
            <a:hlinkClick r:id="" action="ppaction://media"/>
            <a:extLst>
              <a:ext uri="{FF2B5EF4-FFF2-40B4-BE49-F238E27FC236}">
                <a16:creationId xmlns:a16="http://schemas.microsoft.com/office/drawing/2014/main" id="{77F37314-ADD3-4A03-A226-F4137641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6" name="Picture 5" descr="Guttmacher Institute | LinkedIn">
            <a:extLst>
              <a:ext uri="{FF2B5EF4-FFF2-40B4-BE49-F238E27FC236}">
                <a16:creationId xmlns:a16="http://schemas.microsoft.com/office/drawing/2014/main" id="{D0B8BD11-B446-5146-037F-BE068AE8D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209" y="127699"/>
            <a:ext cx="665791" cy="6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88285"/>
      </p:ext>
    </p:extLst>
  </p:cSld>
  <p:clrMapOvr>
    <a:masterClrMapping/>
  </p:clrMapOvr>
  <mc:AlternateContent xmlns:mc="http://schemas.openxmlformats.org/markup-compatibility/2006" xmlns:p14="http://schemas.microsoft.com/office/powerpoint/2010/main">
    <mc:Choice Requires="p14">
      <p:transition spd="slow" p14:dur="2000" advTm="142603"/>
    </mc:Choice>
    <mc:Fallback xmlns="">
      <p:transition spd="slow" advTm="14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448A5-E384-4F96-ACC2-4B16957E5901}"/>
              </a:ext>
            </a:extLst>
          </p:cNvPr>
          <p:cNvSpPr>
            <a:spLocks noGrp="1"/>
          </p:cNvSpPr>
          <p:nvPr>
            <p:ph idx="1"/>
          </p:nvPr>
        </p:nvSpPr>
        <p:spPr>
          <a:xfrm>
            <a:off x="1" y="1179872"/>
            <a:ext cx="12054348" cy="5678128"/>
          </a:xfrm>
        </p:spPr>
        <p:txBody>
          <a:bodyPr>
            <a:normAutofit/>
          </a:bodyPr>
          <a:lstStyle/>
          <a:p>
            <a:pPr marL="0" marR="0" lvl="0" indent="0">
              <a:lnSpc>
                <a:spcPct val="107000"/>
              </a:lnSpc>
              <a:spcBef>
                <a:spcPts val="0"/>
              </a:spcBef>
              <a:spcAft>
                <a:spcPts val="0"/>
              </a:spcAft>
              <a:buNone/>
            </a:pPr>
            <a:r>
              <a:rPr lang="en-US" sz="1550" b="1" dirty="0">
                <a:effectLst/>
                <a:latin typeface="Arial" panose="020B0604020202020204" pitchFamily="34" charset="0"/>
                <a:ea typeface="Calibri" panose="020F0502020204030204" pitchFamily="34" charset="0"/>
                <a:cs typeface="Times New Roman" panose="02020603050405020304" pitchFamily="18" charset="0"/>
              </a:rPr>
              <a:t>Institutional issues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b="1" dirty="0">
                <a:effectLst/>
                <a:latin typeface="Arial" panose="020B0604020202020204" pitchFamily="34" charset="0"/>
                <a:ea typeface="Calibri" panose="020F0502020204030204" pitchFamily="34" charset="0"/>
                <a:cs typeface="Times New Roman" panose="02020603050405020304" pitchFamily="18" charset="0"/>
              </a:rPr>
              <a:t>Limited capacity </a:t>
            </a:r>
            <a:r>
              <a:rPr lang="en-US" sz="1550" b="1" dirty="0">
                <a:latin typeface="Arial" panose="020B0604020202020204" pitchFamily="34" charset="0"/>
                <a:ea typeface="Calibri" panose="020F0502020204030204" pitchFamily="34" charset="0"/>
                <a:cs typeface="Times New Roman" panose="02020603050405020304" pitchFamily="18" charset="0"/>
              </a:rPr>
              <a:t>for oversight on research on abortion</a:t>
            </a:r>
            <a:r>
              <a:rPr lang="en-US" sz="1550" dirty="0">
                <a:latin typeface="Arial" panose="020B0604020202020204" pitchFamily="34" charset="0"/>
                <a:ea typeface="Calibri" panose="020F0502020204030204" pitchFamily="34" charset="0"/>
                <a:cs typeface="Times New Roman" panose="02020603050405020304" pitchFamily="18" charset="0"/>
              </a:rPr>
              <a:t> because many institutions do not have functional Ethics Review Committees. </a:t>
            </a:r>
            <a:r>
              <a:rPr lang="en-US" sz="1550" dirty="0">
                <a:effectLst/>
                <a:latin typeface="Arial" panose="020B0604020202020204" pitchFamily="34" charset="0"/>
                <a:ea typeface="Calibri" panose="020F0502020204030204" pitchFamily="34" charset="0"/>
                <a:cs typeface="Times New Roman" panose="02020603050405020304" pitchFamily="18"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55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550" b="1" dirty="0">
                <a:effectLst/>
                <a:latin typeface="Arial" panose="020B0604020202020204" pitchFamily="34" charset="0"/>
                <a:ea typeface="Calibri" panose="020F0502020204030204" pitchFamily="34" charset="0"/>
                <a:cs typeface="Times New Roman" panose="02020603050405020304" pitchFamily="18" charset="0"/>
              </a:rPr>
              <a:t>Study participants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dirty="0">
                <a:effectLst/>
                <a:latin typeface="Arial" panose="020B0604020202020204" pitchFamily="34" charset="0"/>
                <a:ea typeface="Calibri" panose="020F0502020204030204" pitchFamily="34" charset="0"/>
                <a:cs typeface="Times New Roman" panose="02020603050405020304" pitchFamily="18" charset="0"/>
              </a:rPr>
              <a:t>Challenge of getting </a:t>
            </a:r>
            <a:r>
              <a:rPr lang="en-US" sz="1550" b="1" dirty="0">
                <a:effectLst/>
                <a:latin typeface="Arial" panose="020B0604020202020204" pitchFamily="34" charset="0"/>
                <a:ea typeface="Calibri" panose="020F0502020204030204" pitchFamily="34" charset="0"/>
                <a:cs typeface="Times New Roman" panose="02020603050405020304" pitchFamily="18" charset="0"/>
              </a:rPr>
              <a:t>informed consent from parents of unmarried adolescents aged less than 18 years </a:t>
            </a:r>
            <a:r>
              <a:rPr lang="en-US" sz="1550" dirty="0">
                <a:effectLst/>
                <a:latin typeface="Arial" panose="020B0604020202020204" pitchFamily="34" charset="0"/>
                <a:ea typeface="Calibri" panose="020F0502020204030204" pitchFamily="34" charset="0"/>
                <a:cs typeface="Times New Roman" panose="02020603050405020304" pitchFamily="18" charset="0"/>
              </a:rPr>
              <a:t>who have received abortion services because parents may not be aware that such adolescents have received abortion due to the sensitivity of abortion in the country.</a:t>
            </a:r>
          </a:p>
          <a:p>
            <a:pPr marL="742950" marR="0" lvl="1" indent="-285750" algn="just">
              <a:lnSpc>
                <a:spcPct val="107000"/>
              </a:lnSpc>
              <a:spcBef>
                <a:spcPts val="0"/>
              </a:spcBef>
              <a:spcAft>
                <a:spcPts val="0"/>
              </a:spcAft>
              <a:buFont typeface="+mj-lt"/>
              <a:buAutoNum type="alphaLcPeriod"/>
            </a:pPr>
            <a:endParaRPr lang="en-US" sz="155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b="1" dirty="0">
                <a:effectLst/>
                <a:latin typeface="Arial" panose="020B0604020202020204" pitchFamily="34" charset="0"/>
                <a:ea typeface="Calibri" panose="020F0502020204030204" pitchFamily="34" charset="0"/>
                <a:cs typeface="Times New Roman" panose="02020603050405020304" pitchFamily="18" charset="0"/>
              </a:rPr>
              <a:t>Balancing the need for parental consent from parents of unmarried adolescents who have terminated a pregnancy and the requirements for confidentiality of such information pose serious dilemma.</a:t>
            </a:r>
            <a:r>
              <a:rPr lang="en-US" sz="1550" dirty="0">
                <a:effectLst/>
                <a:latin typeface="Arial" panose="020B0604020202020204" pitchFamily="34" charset="0"/>
                <a:ea typeface="Calibri" panose="020F0502020204030204" pitchFamily="34" charset="0"/>
                <a:cs typeface="Times New Roman" panose="02020603050405020304" pitchFamily="18"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endParaRPr lang="en-US" sz="155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dirty="0">
                <a:effectLst/>
                <a:latin typeface="Arial" panose="020B0604020202020204" pitchFamily="34" charset="0"/>
                <a:ea typeface="Calibri" panose="020F0502020204030204" pitchFamily="34" charset="0"/>
                <a:cs typeface="Times New Roman" panose="02020603050405020304" pitchFamily="18" charset="0"/>
              </a:rPr>
              <a:t>Ensuring </a:t>
            </a:r>
            <a:r>
              <a:rPr lang="en-US" sz="1550" b="1" dirty="0">
                <a:effectLst/>
                <a:latin typeface="Arial" panose="020B0604020202020204" pitchFamily="34" charset="0"/>
                <a:ea typeface="Calibri" panose="020F0502020204030204" pitchFamily="34" charset="0"/>
                <a:cs typeface="Times New Roman" panose="02020603050405020304" pitchFamily="18" charset="0"/>
              </a:rPr>
              <a:t>privacy</a:t>
            </a:r>
            <a:r>
              <a:rPr lang="en-US" sz="1550" dirty="0">
                <a:effectLst/>
                <a:latin typeface="Arial" panose="020B0604020202020204" pitchFamily="34" charset="0"/>
                <a:ea typeface="Calibri" panose="020F0502020204030204" pitchFamily="34" charset="0"/>
                <a:cs typeface="Times New Roman" panose="02020603050405020304" pitchFamily="18" charset="0"/>
              </a:rPr>
              <a:t> during interviews with abortion service users conducted in homes and clinics is a dilemma because clinics are always busy and in communities where men want to present during interviews. </a:t>
            </a:r>
          </a:p>
          <a:p>
            <a:pPr marL="1200150" lvl="2" indent="-285750" algn="just">
              <a:lnSpc>
                <a:spcPct val="107000"/>
              </a:lnSpc>
              <a:spcBef>
                <a:spcPts val="0"/>
              </a:spcBef>
              <a:buFont typeface="+mj-lt"/>
              <a:buAutoNum type="alphaLcPeriod"/>
            </a:pPr>
            <a:r>
              <a:rPr lang="en-US" sz="1550" dirty="0">
                <a:latin typeface="Arial" panose="020B0604020202020204" pitchFamily="34" charset="0"/>
                <a:ea typeface="Calibri" panose="020F0502020204030204" pitchFamily="34" charset="0"/>
                <a:cs typeface="Times New Roman" panose="02020603050405020304" pitchFamily="18" charset="0"/>
              </a:rPr>
              <a:t>Health workers want to listen to interviews in clinics; b. Men want to listen to interviews </a:t>
            </a:r>
            <a:r>
              <a:rPr lang="en-US" sz="1550" dirty="0">
                <a:effectLst/>
                <a:latin typeface="Arial" panose="020B0604020202020204" pitchFamily="34" charset="0"/>
                <a:ea typeface="Calibri" panose="020F0502020204030204" pitchFamily="34" charset="0"/>
                <a:cs typeface="Times New Roman" panose="02020603050405020304" pitchFamily="18" charset="0"/>
              </a:rPr>
              <a:t> </a:t>
            </a:r>
          </a:p>
          <a:p>
            <a:pPr marL="742950" marR="0" lvl="1" indent="-285750" algn="just">
              <a:lnSpc>
                <a:spcPct val="107000"/>
              </a:lnSpc>
              <a:spcBef>
                <a:spcPts val="0"/>
              </a:spcBef>
              <a:spcAft>
                <a:spcPts val="0"/>
              </a:spcAft>
              <a:buFont typeface="+mj-lt"/>
              <a:buAutoNum type="alphaLcPeriod"/>
            </a:pPr>
            <a:endParaRPr lang="en-US" sz="155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b="1" dirty="0">
                <a:effectLst/>
                <a:latin typeface="Arial" panose="020B0604020202020204" pitchFamily="34" charset="0"/>
                <a:ea typeface="Calibri" panose="020F0502020204030204" pitchFamily="34" charset="0"/>
                <a:cs typeface="Times New Roman" panose="02020603050405020304" pitchFamily="18" charset="0"/>
              </a:rPr>
              <a:t>Confidentiality </a:t>
            </a:r>
            <a:r>
              <a:rPr lang="en-US" sz="1550" dirty="0">
                <a:effectLst/>
                <a:latin typeface="Arial" panose="020B0604020202020204" pitchFamily="34" charset="0"/>
                <a:ea typeface="Calibri" panose="020F0502020204030204" pitchFamily="34" charset="0"/>
                <a:cs typeface="Times New Roman" panose="02020603050405020304" pitchFamily="18" charset="0"/>
              </a:rPr>
              <a:t>is a key requirement for research on abortion. However, maintaining this may be a concern when study is conducted by inexperienced interviewers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endParaRPr lang="en-US" sz="155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1550" b="1" dirty="0">
                <a:effectLst/>
                <a:latin typeface="Arial" panose="020B0604020202020204" pitchFamily="34" charset="0"/>
                <a:ea typeface="Calibri" panose="020F0502020204030204" pitchFamily="34" charset="0"/>
                <a:cs typeface="Times New Roman" panose="02020603050405020304" pitchFamily="18" charset="0"/>
              </a:rPr>
              <a:t>Risk of emotional harm i</a:t>
            </a:r>
            <a:r>
              <a:rPr lang="en-US" sz="1550" dirty="0">
                <a:effectLst/>
                <a:latin typeface="Arial" panose="020B0604020202020204" pitchFamily="34" charset="0"/>
                <a:ea typeface="Calibri" panose="020F0502020204030204" pitchFamily="34" charset="0"/>
                <a:cs typeface="Times New Roman" panose="02020603050405020304" pitchFamily="18" charset="0"/>
              </a:rPr>
              <a:t>s a potential concern to study participants when they narrate their experience of abortion.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R="0" indent="0" algn="just">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NG" dirty="0"/>
          </a:p>
        </p:txBody>
      </p:sp>
      <p:sp>
        <p:nvSpPr>
          <p:cNvPr id="4" name="Title 1">
            <a:extLst>
              <a:ext uri="{FF2B5EF4-FFF2-40B4-BE49-F238E27FC236}">
                <a16:creationId xmlns:a16="http://schemas.microsoft.com/office/drawing/2014/main" id="{E2D9F6FF-150D-482F-B288-C81F2890B2ED}"/>
              </a:ext>
            </a:extLst>
          </p:cNvPr>
          <p:cNvSpPr txBox="1">
            <a:spLocks/>
          </p:cNvSpPr>
          <p:nvPr/>
        </p:nvSpPr>
        <p:spPr>
          <a:xfrm>
            <a:off x="117987" y="1"/>
            <a:ext cx="11936361" cy="1179870"/>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Key ethical issues in abortion research</a:t>
            </a:r>
          </a:p>
        </p:txBody>
      </p:sp>
      <p:sp>
        <p:nvSpPr>
          <p:cNvPr id="2" name="Slide Number Placeholder 1">
            <a:extLst>
              <a:ext uri="{FF2B5EF4-FFF2-40B4-BE49-F238E27FC236}">
                <a16:creationId xmlns:a16="http://schemas.microsoft.com/office/drawing/2014/main" id="{A36A8514-947A-4BC2-8BFE-672BD87BF036}"/>
              </a:ext>
            </a:extLst>
          </p:cNvPr>
          <p:cNvSpPr>
            <a:spLocks noGrp="1"/>
          </p:cNvSpPr>
          <p:nvPr>
            <p:ph type="sldNum" sz="quarter" idx="12"/>
          </p:nvPr>
        </p:nvSpPr>
        <p:spPr/>
        <p:txBody>
          <a:bodyPr/>
          <a:lstStyle/>
          <a:p>
            <a:fld id="{43BCB36C-A10A-4786-9701-A64545F43A89}" type="slidenum">
              <a:rPr lang="en-NG" smtClean="0"/>
              <a:t>8</a:t>
            </a:fld>
            <a:endParaRPr lang="en-NG"/>
          </a:p>
        </p:txBody>
      </p:sp>
      <p:pic>
        <p:nvPicPr>
          <p:cNvPr id="6" name="Audio 5">
            <a:hlinkClick r:id="" action="ppaction://media"/>
            <a:extLst>
              <a:ext uri="{FF2B5EF4-FFF2-40B4-BE49-F238E27FC236}">
                <a16:creationId xmlns:a16="http://schemas.microsoft.com/office/drawing/2014/main" id="{636D9515-D0C8-4BA9-A435-6E79D2E200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18113113"/>
      </p:ext>
    </p:extLst>
  </p:cSld>
  <p:clrMapOvr>
    <a:masterClrMapping/>
  </p:clrMapOvr>
  <mc:AlternateContent xmlns:mc="http://schemas.openxmlformats.org/markup-compatibility/2006" xmlns:p14="http://schemas.microsoft.com/office/powerpoint/2010/main">
    <mc:Choice Requires="p14">
      <p:transition spd="slow" p14:dur="2000" advTm="258866"/>
    </mc:Choice>
    <mc:Fallback xmlns="">
      <p:transition spd="slow" advTm="258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448A5-E384-4F96-ACC2-4B16957E5901}"/>
              </a:ext>
            </a:extLst>
          </p:cNvPr>
          <p:cNvSpPr>
            <a:spLocks noGrp="1"/>
          </p:cNvSpPr>
          <p:nvPr>
            <p:ph idx="1"/>
          </p:nvPr>
        </p:nvSpPr>
        <p:spPr>
          <a:xfrm>
            <a:off x="117987" y="1356852"/>
            <a:ext cx="11936361" cy="5501147"/>
          </a:xfrm>
        </p:spPr>
        <p:txBody>
          <a:bodyPr>
            <a:noAutofit/>
          </a:bodyPr>
          <a:lstStyle/>
          <a:p>
            <a:pPr marL="0" marR="0" lvl="0" indent="0" algn="just">
              <a:lnSpc>
                <a:spcPct val="107000"/>
              </a:lnSpc>
              <a:spcBef>
                <a:spcPts val="0"/>
              </a:spcBef>
              <a:spcAft>
                <a:spcPts val="0"/>
              </a:spcAft>
              <a:buNone/>
            </a:pPr>
            <a:r>
              <a:rPr lang="en-US" sz="2000" b="1" dirty="0">
                <a:effectLst/>
                <a:latin typeface="Arial" panose="020B0604020202020204" pitchFamily="34" charset="0"/>
                <a:ea typeface="Calibri" panose="020F0502020204030204" pitchFamily="34" charset="0"/>
                <a:cs typeface="Times New Roman" panose="02020603050405020304" pitchFamily="18" charset="0"/>
              </a:rPr>
              <a:t>Participants </a:t>
            </a:r>
          </a:p>
          <a:p>
            <a:pPr algn="just">
              <a:lnSpc>
                <a:spcPct val="107000"/>
              </a:lnSpc>
              <a:spcBef>
                <a:spcPts val="0"/>
              </a:spcBef>
            </a:pPr>
            <a:r>
              <a:rPr lang="en-US" sz="1800" dirty="0">
                <a:effectLst/>
                <a:latin typeface="Arial" panose="020B0604020202020204" pitchFamily="34" charset="0"/>
                <a:ea typeface="Calibri" panose="020F0502020204030204" pitchFamily="34" charset="0"/>
                <a:cs typeface="Times New Roman" panose="02020603050405020304" pitchFamily="18" charset="0"/>
              </a:rPr>
              <a:t>Risk of arrest to abortion service users when research is conducted in places where abortion is illegal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eriod"/>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just">
              <a:lnSpc>
                <a:spcPct val="107000"/>
              </a:lnSpc>
              <a:spcBef>
                <a:spcPts val="0"/>
              </a:spcBef>
              <a:spcAft>
                <a:spcPts val="0"/>
              </a:spcAft>
              <a:buNone/>
            </a:pPr>
            <a:r>
              <a:rPr lang="en-US" sz="2000" b="1" dirty="0">
                <a:effectLst/>
                <a:latin typeface="Arial" panose="020B0604020202020204" pitchFamily="34" charset="0"/>
                <a:ea typeface="Calibri" panose="020F0502020204030204" pitchFamily="34" charset="0"/>
                <a:cs typeface="Times New Roman" panose="02020603050405020304" pitchFamily="18" charset="0"/>
              </a:rPr>
              <a:t>Researchers and Interviewers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Judgmental attitude of researchers and interviewers: Lack of </a:t>
            </a:r>
            <a:r>
              <a:rPr lang="en-US" sz="2000" b="1" dirty="0">
                <a:effectLst/>
                <a:latin typeface="Arial" panose="020B0604020202020204" pitchFamily="34" charset="0"/>
                <a:ea typeface="Calibri" panose="020F0502020204030204" pitchFamily="34" charset="0"/>
                <a:cs typeface="Times New Roman" panose="02020603050405020304" pitchFamily="18" charset="0"/>
              </a:rPr>
              <a:t>sensitivity may make it difficult to conduct interviews in non-judgmental way.</a:t>
            </a:r>
            <a:r>
              <a:rPr lang="en-US" sz="2000" dirty="0">
                <a:effectLst/>
                <a:latin typeface="Arial" panose="020B0604020202020204" pitchFamily="34" charset="0"/>
                <a:ea typeface="Calibri" panose="020F0502020204030204" pitchFamily="34" charset="0"/>
                <a:cs typeface="Times New Roman" panose="02020603050405020304" pitchFamily="18" charset="0"/>
              </a:rPr>
              <a:t> This may place participants are risk of emotional harm.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800"/>
              </a:spcAft>
              <a:buFont typeface="+mj-lt"/>
              <a:buAutoNum type="alphaLcPeriod"/>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80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Interviewers may also be </a:t>
            </a:r>
            <a:r>
              <a:rPr lang="en-US" sz="2000" b="1" dirty="0">
                <a:effectLst/>
                <a:latin typeface="Arial" panose="020B0604020202020204" pitchFamily="34" charset="0"/>
                <a:ea typeface="Calibri" panose="020F0502020204030204" pitchFamily="34" charset="0"/>
                <a:cs typeface="Times New Roman" panose="02020603050405020304" pitchFamily="18" charset="0"/>
              </a:rPr>
              <a:t>emotionally affected </a:t>
            </a:r>
            <a:r>
              <a:rPr lang="en-US" sz="2000" dirty="0">
                <a:effectLst/>
                <a:latin typeface="Arial" panose="020B0604020202020204" pitchFamily="34" charset="0"/>
                <a:ea typeface="Calibri" panose="020F0502020204030204" pitchFamily="34" charset="0"/>
                <a:cs typeface="Times New Roman" panose="02020603050405020304" pitchFamily="18" charset="0"/>
              </a:rPr>
              <a:t>when they hear stories of the circumstance and context in which women seek abortion.</a:t>
            </a:r>
          </a:p>
          <a:p>
            <a:pPr marL="742950" lvl="1" indent="-285750" algn="just">
              <a:lnSpc>
                <a:spcPct val="107000"/>
              </a:lnSpc>
              <a:spcBef>
                <a:spcPts val="0"/>
              </a:spcBef>
              <a:spcAft>
                <a:spcPts val="800"/>
              </a:spcAft>
              <a:buFont typeface="+mj-lt"/>
              <a:buAutoNum type="alphaLcPeriod"/>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lvl="1" indent="-285750" algn="just">
              <a:lnSpc>
                <a:spcPct val="107000"/>
              </a:lnSpc>
              <a:spcBef>
                <a:spcPts val="0"/>
              </a:spcBef>
              <a:spcAft>
                <a:spcPts val="800"/>
              </a:spcAft>
              <a:buFont typeface="+mj-lt"/>
              <a:buAutoNum type="alphaLcPeriod"/>
            </a:pPr>
            <a:r>
              <a:rPr lang="en-US" sz="2000" dirty="0">
                <a:effectLst/>
                <a:latin typeface="Arial" panose="020B0604020202020204" pitchFamily="34" charset="0"/>
                <a:ea typeface="Calibri" panose="020F0502020204030204" pitchFamily="34" charset="0"/>
                <a:cs typeface="Times New Roman" panose="02020603050405020304" pitchFamily="18" charset="0"/>
              </a:rPr>
              <a:t>Conducting research may be perceived as encouraging people to have abortion; whereas this is not the case.</a:t>
            </a:r>
          </a:p>
          <a:p>
            <a:endParaRPr lang="en-NG" sz="2000" dirty="0"/>
          </a:p>
        </p:txBody>
      </p:sp>
      <p:sp>
        <p:nvSpPr>
          <p:cNvPr id="4" name="Title 1">
            <a:extLst>
              <a:ext uri="{FF2B5EF4-FFF2-40B4-BE49-F238E27FC236}">
                <a16:creationId xmlns:a16="http://schemas.microsoft.com/office/drawing/2014/main" id="{E2D9F6FF-150D-482F-B288-C81F2890B2ED}"/>
              </a:ext>
            </a:extLst>
          </p:cNvPr>
          <p:cNvSpPr txBox="1">
            <a:spLocks/>
          </p:cNvSpPr>
          <p:nvPr/>
        </p:nvSpPr>
        <p:spPr>
          <a:xfrm>
            <a:off x="117987" y="78658"/>
            <a:ext cx="11779045" cy="1278194"/>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b="1" dirty="0">
                <a:solidFill>
                  <a:srgbClr val="FFC000"/>
                </a:solidFill>
                <a:latin typeface="Garamond" panose="02020404030301010803" pitchFamily="18" charset="0"/>
              </a:rPr>
              <a:t>More Ethical Issues </a:t>
            </a:r>
          </a:p>
        </p:txBody>
      </p:sp>
      <p:sp>
        <p:nvSpPr>
          <p:cNvPr id="2" name="Slide Number Placeholder 1">
            <a:extLst>
              <a:ext uri="{FF2B5EF4-FFF2-40B4-BE49-F238E27FC236}">
                <a16:creationId xmlns:a16="http://schemas.microsoft.com/office/drawing/2014/main" id="{D961F9A0-F65D-4952-8D57-4E6ADA5A32CA}"/>
              </a:ext>
            </a:extLst>
          </p:cNvPr>
          <p:cNvSpPr>
            <a:spLocks noGrp="1"/>
          </p:cNvSpPr>
          <p:nvPr>
            <p:ph type="sldNum" sz="quarter" idx="12"/>
          </p:nvPr>
        </p:nvSpPr>
        <p:spPr/>
        <p:txBody>
          <a:bodyPr/>
          <a:lstStyle/>
          <a:p>
            <a:fld id="{43BCB36C-A10A-4786-9701-A64545F43A89}" type="slidenum">
              <a:rPr lang="en-NG" smtClean="0"/>
              <a:t>9</a:t>
            </a:fld>
            <a:endParaRPr lang="en-NG"/>
          </a:p>
        </p:txBody>
      </p:sp>
      <p:pic>
        <p:nvPicPr>
          <p:cNvPr id="5" name="Audio 4">
            <a:hlinkClick r:id="" action="ppaction://media"/>
            <a:extLst>
              <a:ext uri="{FF2B5EF4-FFF2-40B4-BE49-F238E27FC236}">
                <a16:creationId xmlns:a16="http://schemas.microsoft.com/office/drawing/2014/main" id="{95BA39DB-24C7-4E40-916C-2BE33A0157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3534496"/>
      </p:ext>
    </p:extLst>
  </p:cSld>
  <p:clrMapOvr>
    <a:masterClrMapping/>
  </p:clrMapOvr>
  <mc:AlternateContent xmlns:mc="http://schemas.openxmlformats.org/markup-compatibility/2006" xmlns:p14="http://schemas.microsoft.com/office/powerpoint/2010/main">
    <mc:Choice Requires="p14">
      <p:transition spd="slow" p14:dur="2000" advTm="209041"/>
    </mc:Choice>
    <mc:Fallback xmlns="">
      <p:transition spd="slow" advTm="20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3D4684EBEF71428482A2ACE64A4231" ma:contentTypeVersion="0" ma:contentTypeDescription="Create a new document." ma:contentTypeScope="" ma:versionID="9acc99509964c72e2aca01ad760a2b6b">
  <xsd:schema xmlns:xsd="http://www.w3.org/2001/XMLSchema" xmlns:xs="http://www.w3.org/2001/XMLSchema" xmlns:p="http://schemas.microsoft.com/office/2006/metadata/properties" targetNamespace="http://schemas.microsoft.com/office/2006/metadata/properties" ma:root="true" ma:fieldsID="b34f15b030d40ffca33e4aeb8eb001f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37653C-B70B-4475-89F8-E90C74DD8A56}"/>
</file>

<file path=customXml/itemProps2.xml><?xml version="1.0" encoding="utf-8"?>
<ds:datastoreItem xmlns:ds="http://schemas.openxmlformats.org/officeDocument/2006/customXml" ds:itemID="{A2994A22-7EA3-4FE3-A306-470A2F42DEFE}"/>
</file>

<file path=customXml/itemProps3.xml><?xml version="1.0" encoding="utf-8"?>
<ds:datastoreItem xmlns:ds="http://schemas.openxmlformats.org/officeDocument/2006/customXml" ds:itemID="{015EE497-728D-4126-9665-D1D57DD53C95}"/>
</file>

<file path=docProps/app.xml><?xml version="1.0" encoding="utf-8"?>
<Properties xmlns="http://schemas.openxmlformats.org/officeDocument/2006/extended-properties" xmlns:vt="http://schemas.openxmlformats.org/officeDocument/2006/docPropsVTypes">
  <TotalTime>306</TotalTime>
  <Words>2625</Words>
  <Application>Microsoft Office PowerPoint</Application>
  <PresentationFormat>Widescreen</PresentationFormat>
  <Paragraphs>354</Paragraphs>
  <Slides>33</Slides>
  <Notes>0</Notes>
  <HiddenSlides>0</HiddenSlides>
  <MMClips>33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Cambria</vt:lpstr>
      <vt:lpstr>Garamond</vt:lpstr>
      <vt:lpstr>Tahoma</vt:lpstr>
      <vt:lpstr>Times New Roman</vt:lpstr>
      <vt:lpstr>Wingdings</vt:lpstr>
      <vt:lpstr>Wingdings 3</vt:lpstr>
      <vt:lpstr>Office Theme</vt:lpstr>
      <vt:lpstr>1_Office Theme</vt:lpstr>
      <vt:lpstr>PowerPoint Presentation</vt:lpstr>
      <vt:lpstr>PowerPoint Presentation</vt:lpstr>
      <vt:lpstr>PowerPoint Presentation</vt:lpstr>
      <vt:lpstr>PowerPoint Presentation</vt:lpstr>
      <vt:lpstr>     Definition of ethics  </vt:lpstr>
      <vt:lpstr>PowerPoint Presentation</vt:lpstr>
      <vt:lpstr>PowerPoint Presentation</vt:lpstr>
      <vt:lpstr>PowerPoint Presentation</vt:lpstr>
      <vt:lpstr>PowerPoint Presentation</vt:lpstr>
      <vt:lpstr>PowerPoint Presentation</vt:lpstr>
      <vt:lpstr>PowerPoint Presentation</vt:lpstr>
      <vt:lpstr>Misconduct in Research</vt:lpstr>
      <vt:lpstr>Nature of Research </vt:lpstr>
      <vt:lpstr>Definition of Misconduct </vt:lpstr>
      <vt:lpstr>Misconduct Clarified </vt:lpstr>
      <vt:lpstr>Examples of Misconduct in Research  </vt:lpstr>
      <vt:lpstr>Other Publication Infractions </vt:lpstr>
      <vt:lpstr>Impact of Misconduct</vt:lpstr>
      <vt:lpstr>Requirements for Authorship </vt:lpstr>
      <vt:lpstr>Responsibilities of a Scientist</vt:lpstr>
      <vt:lpstr>Assignment </vt:lpstr>
      <vt:lpstr>Predatory publishing </vt:lpstr>
      <vt:lpstr>Some Red Flags for predatory publishing </vt:lpstr>
      <vt:lpstr>How to prevent becoming a victim of predatory publishers </vt:lpstr>
      <vt:lpstr>Definition of Ethics Review Committee </vt:lpstr>
      <vt:lpstr>Role of ERC in abortion research </vt:lpstr>
      <vt:lpstr>Benefits of review</vt:lpstr>
      <vt:lpstr>Challenges of review </vt:lpstr>
      <vt:lpstr>Ethics of data sharing </vt:lpstr>
      <vt:lpstr>Challenges </vt:lpstr>
      <vt:lpstr>Best Practices </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Oladimeji Ogunoye</dc:creator>
  <cp:lastModifiedBy>Melissa Stillman</cp:lastModifiedBy>
  <cp:revision>40</cp:revision>
  <dcterms:created xsi:type="dcterms:W3CDTF">2022-04-20T14:14:54Z</dcterms:created>
  <dcterms:modified xsi:type="dcterms:W3CDTF">2022-11-07T18:25:07Z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0x01010098352AE41F046D4A8E0608EB23BC4D64</vt:lpwstr>
  </property>
</Properties>
</file>