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rawings/drawing1.xml" ContentType="application/vnd.openxmlformats-officedocument.drawingml.chartshapes+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layout2.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quickStyle2.xml" ContentType="application/vnd.openxmlformats-officedocument.drawingml.diagram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heme/themeOverride1.xml" ContentType="application/vnd.openxmlformats-officedocument.themeOverrid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679" r:id="rId7"/>
    <p:sldId id="689" r:id="rId8"/>
    <p:sldId id="667" r:id="rId9"/>
    <p:sldId id="672" r:id="rId10"/>
    <p:sldId id="690" r:id="rId11"/>
    <p:sldId id="691" r:id="rId12"/>
    <p:sldId id="674" r:id="rId13"/>
    <p:sldId id="668" r:id="rId14"/>
    <p:sldId id="671" r:id="rId15"/>
    <p:sldId id="692" r:id="rId16"/>
    <p:sldId id="547" r:id="rId17"/>
    <p:sldId id="677" r:id="rId18"/>
    <p:sldId id="676" r:id="rId19"/>
    <p:sldId id="545" r:id="rId20"/>
    <p:sldId id="265" r:id="rId21"/>
    <p:sldId id="675" r:id="rId22"/>
    <p:sldId id="683" r:id="rId23"/>
    <p:sldId id="686" r:id="rId24"/>
    <p:sldId id="694" r:id="rId25"/>
    <p:sldId id="687" r:id="rId26"/>
    <p:sldId id="695" r:id="rId27"/>
    <p:sldId id="696" r:id="rId28"/>
    <p:sldId id="709" r:id="rId29"/>
    <p:sldId id="700" r:id="rId30"/>
    <p:sldId id="701" r:id="rId31"/>
    <p:sldId id="702" r:id="rId32"/>
    <p:sldId id="703" r:id="rId33"/>
    <p:sldId id="704" r:id="rId34"/>
    <p:sldId id="698" r:id="rId35"/>
    <p:sldId id="261" r:id="rId36"/>
    <p:sldId id="680" r:id="rId37"/>
    <p:sldId id="262" r:id="rId3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nmilola OlaOlorun" initials="F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12" autoAdjust="0"/>
    <p:restoredTop sz="85840" autoAdjust="0"/>
  </p:normalViewPr>
  <p:slideViewPr>
    <p:cSldViewPr snapToGrid="0">
      <p:cViewPr varScale="1">
        <p:scale>
          <a:sx n="85" d="100"/>
          <a:sy n="85" d="100"/>
        </p:scale>
        <p:origin x="1368" y="53"/>
      </p:cViewPr>
      <p:guideLst/>
    </p:cSldViewPr>
  </p:slideViewPr>
  <p:notesTextViewPr>
    <p:cViewPr>
      <p:scale>
        <a:sx n="1" d="1"/>
        <a:sy n="1" d="1"/>
      </p:scale>
      <p:origin x="0" y="0"/>
    </p:cViewPr>
  </p:notesTextViewPr>
  <p:sorterViewPr>
    <p:cViewPr>
      <p:scale>
        <a:sx n="100" d="100"/>
        <a:sy n="100" d="100"/>
      </p:scale>
      <p:origin x="0" y="-971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b="1" dirty="0">
                <a:solidFill>
                  <a:srgbClr val="FF0000"/>
                </a:solidFill>
              </a:rPr>
              <a:t>LESSONS FROM LAGOS MISOPROSTOL STUDY: At least 11% of women may have taken some actions with significant health risks</a:t>
            </a:r>
          </a:p>
        </c:rich>
      </c:tx>
      <c:layout>
        <c:manualLayout>
          <c:xMode val="edge"/>
          <c:yMode val="edge"/>
          <c:x val="0.10278794194843301"/>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manualLayout>
          <c:layoutTarget val="inner"/>
          <c:xMode val="edge"/>
          <c:yMode val="edge"/>
          <c:x val="0.29428653483912925"/>
          <c:y val="0.23083314820427309"/>
          <c:w val="0.903612359613847"/>
          <c:h val="0.63287520372788497"/>
        </c:manualLayout>
      </c:layout>
      <c:pieChart>
        <c:varyColors val="1"/>
        <c:ser>
          <c:idx val="0"/>
          <c:order val="0"/>
          <c:spPr>
            <a:ln>
              <a:solidFill>
                <a:schemeClr val="accent1">
                  <a:lumMod val="20000"/>
                  <a:lumOff val="80000"/>
                </a:schemeClr>
              </a:solidFill>
            </a:ln>
          </c:spPr>
          <c:dPt>
            <c:idx val="0"/>
            <c:bubble3D val="0"/>
            <c:spPr>
              <a:solidFill>
                <a:schemeClr val="accent1">
                  <a:lumMod val="75000"/>
                </a:schemeClr>
              </a:solidFill>
              <a:ln w="19050">
                <a:solidFill>
                  <a:schemeClr val="accent1">
                    <a:lumMod val="20000"/>
                    <a:lumOff val="80000"/>
                  </a:schemeClr>
                </a:solidFill>
              </a:ln>
              <a:effectLst/>
            </c:spPr>
            <c:extLst>
              <c:ext xmlns:c16="http://schemas.microsoft.com/office/drawing/2014/chart" uri="{C3380CC4-5D6E-409C-BE32-E72D297353CC}">
                <c16:uniqueId val="{00000001-0A87-445E-8F8C-8B0AC2D10E13}"/>
              </c:ext>
            </c:extLst>
          </c:dPt>
          <c:dPt>
            <c:idx val="1"/>
            <c:bubble3D val="0"/>
            <c:spPr>
              <a:solidFill>
                <a:schemeClr val="accent6">
                  <a:lumMod val="75000"/>
                </a:schemeClr>
              </a:solidFill>
              <a:ln w="19050">
                <a:solidFill>
                  <a:schemeClr val="accent1">
                    <a:lumMod val="20000"/>
                    <a:lumOff val="80000"/>
                  </a:schemeClr>
                </a:solidFill>
              </a:ln>
              <a:effectLst/>
            </c:spPr>
            <c:extLst>
              <c:ext xmlns:c16="http://schemas.microsoft.com/office/drawing/2014/chart" uri="{C3380CC4-5D6E-409C-BE32-E72D297353CC}">
                <c16:uniqueId val="{00000003-0A87-445E-8F8C-8B0AC2D10E13}"/>
              </c:ext>
            </c:extLst>
          </c:dPt>
          <c:dPt>
            <c:idx val="2"/>
            <c:bubble3D val="0"/>
            <c:spPr>
              <a:solidFill>
                <a:schemeClr val="accent2">
                  <a:lumMod val="75000"/>
                </a:schemeClr>
              </a:solidFill>
              <a:ln w="19050">
                <a:solidFill>
                  <a:schemeClr val="accent1">
                    <a:lumMod val="20000"/>
                    <a:lumOff val="80000"/>
                  </a:schemeClr>
                </a:solidFill>
              </a:ln>
              <a:effectLst/>
            </c:spPr>
            <c:extLst>
              <c:ext xmlns:c16="http://schemas.microsoft.com/office/drawing/2014/chart" uri="{C3380CC4-5D6E-409C-BE32-E72D297353CC}">
                <c16:uniqueId val="{00000005-0A87-445E-8F8C-8B0AC2D10E13}"/>
              </c:ext>
            </c:extLst>
          </c:dPt>
          <c:dPt>
            <c:idx val="3"/>
            <c:bubble3D val="0"/>
            <c:spPr>
              <a:solidFill>
                <a:schemeClr val="accent4">
                  <a:lumMod val="60000"/>
                  <a:lumOff val="40000"/>
                </a:schemeClr>
              </a:solidFill>
              <a:ln w="19050">
                <a:solidFill>
                  <a:schemeClr val="accent1">
                    <a:lumMod val="20000"/>
                    <a:lumOff val="80000"/>
                  </a:schemeClr>
                </a:solidFill>
              </a:ln>
              <a:effectLst/>
            </c:spPr>
            <c:extLst>
              <c:ext xmlns:c16="http://schemas.microsoft.com/office/drawing/2014/chart" uri="{C3380CC4-5D6E-409C-BE32-E72D297353CC}">
                <c16:uniqueId val="{00000007-0A87-445E-8F8C-8B0AC2D10E13}"/>
              </c:ext>
            </c:extLst>
          </c:dPt>
          <c:dPt>
            <c:idx val="4"/>
            <c:bubble3D val="0"/>
            <c:spPr>
              <a:solidFill>
                <a:srgbClr val="7030A0"/>
              </a:solidFill>
              <a:ln w="19050">
                <a:solidFill>
                  <a:schemeClr val="accent1">
                    <a:lumMod val="20000"/>
                    <a:lumOff val="80000"/>
                  </a:schemeClr>
                </a:solidFill>
              </a:ln>
              <a:effectLst/>
            </c:spPr>
            <c:extLst>
              <c:ext xmlns:c16="http://schemas.microsoft.com/office/drawing/2014/chart" uri="{C3380CC4-5D6E-409C-BE32-E72D297353CC}">
                <c16:uniqueId val="{00000009-0A87-445E-8F8C-8B0AC2D10E13}"/>
              </c:ext>
            </c:extLst>
          </c:dPt>
          <c:dPt>
            <c:idx val="5"/>
            <c:bubble3D val="0"/>
            <c:explosion val="19"/>
            <c:spPr>
              <a:solidFill>
                <a:srgbClr val="FFC000">
                  <a:lumMod val="75000"/>
                </a:srgbClr>
              </a:solidFill>
              <a:ln w="19050">
                <a:solidFill>
                  <a:schemeClr val="accent1">
                    <a:lumMod val="20000"/>
                    <a:lumOff val="80000"/>
                  </a:schemeClr>
                </a:solidFill>
              </a:ln>
              <a:effectLst/>
            </c:spPr>
            <c:extLst>
              <c:ext xmlns:c16="http://schemas.microsoft.com/office/drawing/2014/chart" uri="{C3380CC4-5D6E-409C-BE32-E72D297353CC}">
                <c16:uniqueId val="{0000000B-0A87-445E-8F8C-8B0AC2D10E13}"/>
              </c:ext>
            </c:extLst>
          </c:dPt>
          <c:dLbls>
            <c:dLbl>
              <c:idx val="2"/>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n-NG"/>
                </a:p>
              </c:txPr>
              <c:showLegendKey val="0"/>
              <c:showVal val="0"/>
              <c:showCatName val="0"/>
              <c:showSerName val="0"/>
              <c:showPercent val="1"/>
              <c:showBubbleSize val="0"/>
              <c:extLst>
                <c:ext xmlns:c15="http://schemas.microsoft.com/office/drawing/2012/chart" uri="{CE6537A1-D6FC-4f65-9D91-7224C49458BB}">
                  <c15:layout>
                    <c:manualLayout>
                      <c:w val="2.5328888400847314E-2"/>
                      <c:h val="7.1961507641116113E-2"/>
                    </c:manualLayout>
                  </c15:layout>
                </c:ext>
                <c:ext xmlns:c16="http://schemas.microsoft.com/office/drawing/2014/chart" uri="{C3380CC4-5D6E-409C-BE32-E72D297353CC}">
                  <c16:uniqueId val="{00000005-0A87-445E-8F8C-8B0AC2D10E13}"/>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NG"/>
                </a:p>
              </c:txPr>
              <c:showLegendKey val="0"/>
              <c:showVal val="0"/>
              <c:showCatName val="0"/>
              <c:showSerName val="0"/>
              <c:showPercent val="1"/>
              <c:showBubbleSize val="0"/>
              <c:extLst>
                <c:ext xmlns:c16="http://schemas.microsoft.com/office/drawing/2014/chart" uri="{C3380CC4-5D6E-409C-BE32-E72D297353CC}">
                  <c16:uniqueId val="{00000007-0A87-445E-8F8C-8B0AC2D10E13}"/>
                </c:ext>
              </c:extLst>
            </c:dLbl>
            <c:dLbl>
              <c:idx val="4"/>
              <c:tx>
                <c:rich>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fld id="{C29913F0-E4AD-4472-BA8B-D40F9EB66478}" type="PERCENTAGE">
                      <a:rPr lang="en-US">
                        <a:solidFill>
                          <a:schemeClr val="bg1"/>
                        </a:solidFill>
                      </a:rPr>
                      <a:pPr>
                        <a:defRPr sz="1200" b="1">
                          <a:solidFill>
                            <a:sysClr val="windowText" lastClr="000000"/>
                          </a:solidFill>
                        </a:defRPr>
                      </a:pPr>
                      <a:t>[PERCENTAGE]</a:t>
                    </a:fld>
                    <a:endParaRPr lang="en-NG"/>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NG"/>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A87-445E-8F8C-8B0AC2D10E13}"/>
                </c:ext>
              </c:extLst>
            </c:dLbl>
            <c:dLbl>
              <c:idx val="5"/>
              <c:tx>
                <c:rich>
                  <a:bodyPr/>
                  <a:lstStyle/>
                  <a:p>
                    <a:fld id="{7A573D3F-65FC-454D-88A0-46E632DAD064}" type="VALUE">
                      <a:rPr lang="en-US" smtClean="0"/>
                      <a:pPr/>
                      <a:t>[VALUE]</a:t>
                    </a:fld>
                    <a:r>
                      <a:rPr lang="en-US"/>
                      <a:t>%</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A87-445E-8F8C-8B0AC2D10E1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G"/>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Sheet1!$B$45:$B$49</c:f>
              <c:strCache>
                <c:ptCount val="5"/>
                <c:pt idx="0">
                  <c:v>Seek help from health facility</c:v>
                </c:pt>
                <c:pt idx="1">
                  <c:v>Done nothing</c:v>
                </c:pt>
                <c:pt idx="2">
                  <c:v>Do excessive exercises</c:v>
                </c:pt>
                <c:pt idx="3">
                  <c:v>Seek traditional practitioners' help</c:v>
                </c:pt>
                <c:pt idx="4">
                  <c:v>Drink chemicals or insert objects vaginally</c:v>
                </c:pt>
              </c:strCache>
            </c:strRef>
          </c:cat>
          <c:val>
            <c:numRef>
              <c:f>Sheet1!$C$45:$C$49</c:f>
              <c:numCache>
                <c:formatCode>General</c:formatCode>
                <c:ptCount val="5"/>
                <c:pt idx="0">
                  <c:v>60</c:v>
                </c:pt>
                <c:pt idx="1">
                  <c:v>27</c:v>
                </c:pt>
                <c:pt idx="2">
                  <c:v>1</c:v>
                </c:pt>
                <c:pt idx="3">
                  <c:v>6</c:v>
                </c:pt>
                <c:pt idx="4">
                  <c:v>5</c:v>
                </c:pt>
              </c:numCache>
            </c:numRef>
          </c:val>
          <c:extLst>
            <c:ext xmlns:c16="http://schemas.microsoft.com/office/drawing/2014/chart" uri="{C3380CC4-5D6E-409C-BE32-E72D297353CC}">
              <c16:uniqueId val="{0000000C-0A87-445E-8F8C-8B0AC2D10E1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1504209827843335"/>
          <c:y val="0.18084324445015545"/>
          <c:w val="0.28363972020201167"/>
          <c:h val="0.7852028371387501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gency FB" panose="020B0503020202020204" pitchFamily="34" charset="0"/>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94822-E5A9-428E-98C3-87D66F1637F9}"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NG"/>
        </a:p>
      </dgm:t>
    </dgm:pt>
    <dgm:pt modelId="{B93F2E36-E89A-4A37-98B4-136BB8FEBC3A}">
      <dgm:prSet phldrT="[Text]" custT="1"/>
      <dgm:spPr>
        <a:solidFill>
          <a:srgbClr val="C00000"/>
        </a:solidFill>
      </dgm:spPr>
      <dgm:t>
        <a:bodyPr/>
        <a:lstStyle/>
        <a:p>
          <a:r>
            <a:rPr lang="en-US" sz="1800" b="1" dirty="0">
              <a:latin typeface="Agency FB" panose="020B0503020202020204" pitchFamily="34" charset="0"/>
            </a:rPr>
            <a:t>Tertiary prevention</a:t>
          </a:r>
          <a:endParaRPr lang="en-NG" sz="1800" b="1" dirty="0">
            <a:latin typeface="Agency FB" panose="020B0503020202020204" pitchFamily="34" charset="0"/>
          </a:endParaRPr>
        </a:p>
      </dgm:t>
    </dgm:pt>
    <dgm:pt modelId="{67FB425E-CD04-45D0-AF55-1400D2339AA4}" type="parTrans" cxnId="{3EF0B58E-E00C-44BB-9E98-C399687AA8BC}">
      <dgm:prSet/>
      <dgm:spPr/>
      <dgm:t>
        <a:bodyPr/>
        <a:lstStyle/>
        <a:p>
          <a:endParaRPr lang="en-NG"/>
        </a:p>
      </dgm:t>
    </dgm:pt>
    <dgm:pt modelId="{9EBA3625-7F16-49A4-BE87-62E746F5FDE1}" type="sibTrans" cxnId="{3EF0B58E-E00C-44BB-9E98-C399687AA8BC}">
      <dgm:prSet/>
      <dgm:spPr/>
      <dgm:t>
        <a:bodyPr/>
        <a:lstStyle/>
        <a:p>
          <a:endParaRPr lang="en-NG"/>
        </a:p>
      </dgm:t>
    </dgm:pt>
    <dgm:pt modelId="{47ABA52B-DDD7-4D29-BABB-BD304AAED9AD}">
      <dgm:prSet phldrT="[Text]" custT="1"/>
      <dgm:spPr>
        <a:solidFill>
          <a:schemeClr val="accent2">
            <a:lumMod val="60000"/>
            <a:lumOff val="40000"/>
          </a:schemeClr>
        </a:solidFill>
      </dgm:spPr>
      <dgm:t>
        <a:bodyPr/>
        <a:lstStyle/>
        <a:p>
          <a:r>
            <a:rPr lang="en-US" sz="1800" b="1" dirty="0">
              <a:solidFill>
                <a:schemeClr val="tx1"/>
              </a:solidFill>
              <a:latin typeface="Agency FB" panose="020B0503020202020204" pitchFamily="34" charset="0"/>
            </a:rPr>
            <a:t>Secondary prevention</a:t>
          </a:r>
          <a:endParaRPr lang="en-NG" sz="1800" b="1" dirty="0">
            <a:solidFill>
              <a:schemeClr val="tx1"/>
            </a:solidFill>
            <a:latin typeface="Agency FB" panose="020B0503020202020204" pitchFamily="34" charset="0"/>
          </a:endParaRPr>
        </a:p>
      </dgm:t>
    </dgm:pt>
    <dgm:pt modelId="{6373EAE4-570C-411B-8C00-BF0EE7D49992}" type="parTrans" cxnId="{07158441-F59A-49C7-80F5-558C2F598F80}">
      <dgm:prSet/>
      <dgm:spPr/>
      <dgm:t>
        <a:bodyPr/>
        <a:lstStyle/>
        <a:p>
          <a:endParaRPr lang="en-NG"/>
        </a:p>
      </dgm:t>
    </dgm:pt>
    <dgm:pt modelId="{F0DC8037-3DC0-49C2-92EF-A57AD089F22D}" type="sibTrans" cxnId="{07158441-F59A-49C7-80F5-558C2F598F80}">
      <dgm:prSet/>
      <dgm:spPr/>
      <dgm:t>
        <a:bodyPr/>
        <a:lstStyle/>
        <a:p>
          <a:endParaRPr lang="en-NG"/>
        </a:p>
      </dgm:t>
    </dgm:pt>
    <dgm:pt modelId="{A88EA83C-2FCD-47CE-A764-B58B82BE8E8F}">
      <dgm:prSet phldrT="[Text]" custT="1"/>
      <dgm:spPr>
        <a:solidFill>
          <a:schemeClr val="accent6">
            <a:lumMod val="50000"/>
          </a:schemeClr>
        </a:solidFill>
      </dgm:spPr>
      <dgm:t>
        <a:bodyPr/>
        <a:lstStyle/>
        <a:p>
          <a:r>
            <a:rPr lang="en-US" sz="1800" dirty="0">
              <a:latin typeface="Agency FB" panose="020B0503020202020204" pitchFamily="34" charset="0"/>
            </a:rPr>
            <a:t>Primary prevention</a:t>
          </a:r>
          <a:endParaRPr lang="en-NG" sz="1800" dirty="0">
            <a:latin typeface="Agency FB" panose="020B0503020202020204" pitchFamily="34" charset="0"/>
          </a:endParaRPr>
        </a:p>
      </dgm:t>
    </dgm:pt>
    <dgm:pt modelId="{9AB86AEB-A068-4AC1-8DA6-5321EB17C0A2}" type="parTrans" cxnId="{6D92FA2D-8FD9-4E70-933B-5BF0CCECD3EA}">
      <dgm:prSet/>
      <dgm:spPr/>
      <dgm:t>
        <a:bodyPr/>
        <a:lstStyle/>
        <a:p>
          <a:endParaRPr lang="en-NG"/>
        </a:p>
      </dgm:t>
    </dgm:pt>
    <dgm:pt modelId="{18A735C5-E254-4850-8716-4AE8432ED749}" type="sibTrans" cxnId="{6D92FA2D-8FD9-4E70-933B-5BF0CCECD3EA}">
      <dgm:prSet/>
      <dgm:spPr/>
      <dgm:t>
        <a:bodyPr/>
        <a:lstStyle/>
        <a:p>
          <a:endParaRPr lang="en-NG"/>
        </a:p>
      </dgm:t>
    </dgm:pt>
    <dgm:pt modelId="{3925BFAA-6601-46F6-A217-8B560B6B6AD5}">
      <dgm:prSet phldrT="[Text]" custT="1"/>
      <dgm:spPr/>
      <dgm:t>
        <a:bodyPr/>
        <a:lstStyle/>
        <a:p>
          <a:r>
            <a:rPr lang="en-US" sz="1800" dirty="0">
              <a:latin typeface="Agency FB" panose="020B0503020202020204" pitchFamily="34" charset="0"/>
            </a:rPr>
            <a:t>Primordial prevention</a:t>
          </a:r>
          <a:endParaRPr lang="en-NG" sz="1800" dirty="0">
            <a:latin typeface="Agency FB" panose="020B0503020202020204" pitchFamily="34" charset="0"/>
          </a:endParaRPr>
        </a:p>
      </dgm:t>
    </dgm:pt>
    <dgm:pt modelId="{84E69D4A-C7B5-4268-85B0-1C12A39A7F92}" type="parTrans" cxnId="{35CBC2A9-D612-4EA3-981B-9FA41959E147}">
      <dgm:prSet/>
      <dgm:spPr/>
      <dgm:t>
        <a:bodyPr/>
        <a:lstStyle/>
        <a:p>
          <a:endParaRPr lang="en-NG"/>
        </a:p>
      </dgm:t>
    </dgm:pt>
    <dgm:pt modelId="{F7F9B1DC-821D-4DAD-937F-797863C53448}" type="sibTrans" cxnId="{35CBC2A9-D612-4EA3-981B-9FA41959E147}">
      <dgm:prSet/>
      <dgm:spPr/>
      <dgm:t>
        <a:bodyPr/>
        <a:lstStyle/>
        <a:p>
          <a:endParaRPr lang="en-NG"/>
        </a:p>
      </dgm:t>
    </dgm:pt>
    <dgm:pt modelId="{76ED8F57-1072-4314-BD25-2E2FEA89BA9D}" type="pres">
      <dgm:prSet presAssocID="{A6794822-E5A9-428E-98C3-87D66F1637F9}" presName="Name0" presStyleCnt="0">
        <dgm:presLayoutVars>
          <dgm:chMax val="7"/>
          <dgm:resizeHandles val="exact"/>
        </dgm:presLayoutVars>
      </dgm:prSet>
      <dgm:spPr/>
    </dgm:pt>
    <dgm:pt modelId="{06154749-8DD1-40B7-9A6A-DE9082EBB554}" type="pres">
      <dgm:prSet presAssocID="{A6794822-E5A9-428E-98C3-87D66F1637F9}" presName="comp1" presStyleCnt="0"/>
      <dgm:spPr/>
    </dgm:pt>
    <dgm:pt modelId="{4202416D-D2B5-425D-984A-4A00ECC99631}" type="pres">
      <dgm:prSet presAssocID="{A6794822-E5A9-428E-98C3-87D66F1637F9}" presName="circle1" presStyleLbl="node1" presStyleIdx="0" presStyleCnt="4"/>
      <dgm:spPr/>
    </dgm:pt>
    <dgm:pt modelId="{214E1DA3-28AE-44F4-9753-D17A1E9F8E9C}" type="pres">
      <dgm:prSet presAssocID="{A6794822-E5A9-428E-98C3-87D66F1637F9}" presName="c1text" presStyleLbl="node1" presStyleIdx="0" presStyleCnt="4">
        <dgm:presLayoutVars>
          <dgm:bulletEnabled val="1"/>
        </dgm:presLayoutVars>
      </dgm:prSet>
      <dgm:spPr/>
    </dgm:pt>
    <dgm:pt modelId="{410B57D8-1723-4C47-B50C-D18EA2999B79}" type="pres">
      <dgm:prSet presAssocID="{A6794822-E5A9-428E-98C3-87D66F1637F9}" presName="comp2" presStyleCnt="0"/>
      <dgm:spPr/>
    </dgm:pt>
    <dgm:pt modelId="{DACD6A6F-7908-4946-871A-4AA4BC66E1C7}" type="pres">
      <dgm:prSet presAssocID="{A6794822-E5A9-428E-98C3-87D66F1637F9}" presName="circle2" presStyleLbl="node1" presStyleIdx="1" presStyleCnt="4"/>
      <dgm:spPr/>
    </dgm:pt>
    <dgm:pt modelId="{1EB345FD-E042-412C-9052-6135335EE2B1}" type="pres">
      <dgm:prSet presAssocID="{A6794822-E5A9-428E-98C3-87D66F1637F9}" presName="c2text" presStyleLbl="node1" presStyleIdx="1" presStyleCnt="4">
        <dgm:presLayoutVars>
          <dgm:bulletEnabled val="1"/>
        </dgm:presLayoutVars>
      </dgm:prSet>
      <dgm:spPr/>
    </dgm:pt>
    <dgm:pt modelId="{318E53E7-29FD-42B1-9FA9-8290F236F4EC}" type="pres">
      <dgm:prSet presAssocID="{A6794822-E5A9-428E-98C3-87D66F1637F9}" presName="comp3" presStyleCnt="0"/>
      <dgm:spPr/>
    </dgm:pt>
    <dgm:pt modelId="{70700100-CC63-4ED5-B06F-2CA472483518}" type="pres">
      <dgm:prSet presAssocID="{A6794822-E5A9-428E-98C3-87D66F1637F9}" presName="circle3" presStyleLbl="node1" presStyleIdx="2" presStyleCnt="4"/>
      <dgm:spPr/>
    </dgm:pt>
    <dgm:pt modelId="{27B53D20-43BC-4EE3-AB76-E82888C98D9E}" type="pres">
      <dgm:prSet presAssocID="{A6794822-E5A9-428E-98C3-87D66F1637F9}" presName="c3text" presStyleLbl="node1" presStyleIdx="2" presStyleCnt="4">
        <dgm:presLayoutVars>
          <dgm:bulletEnabled val="1"/>
        </dgm:presLayoutVars>
      </dgm:prSet>
      <dgm:spPr/>
    </dgm:pt>
    <dgm:pt modelId="{D920B81E-E61A-4858-9D0C-4042B935696E}" type="pres">
      <dgm:prSet presAssocID="{A6794822-E5A9-428E-98C3-87D66F1637F9}" presName="comp4" presStyleCnt="0"/>
      <dgm:spPr/>
    </dgm:pt>
    <dgm:pt modelId="{62DC7A04-3013-40BA-9E04-E64C4050D4C4}" type="pres">
      <dgm:prSet presAssocID="{A6794822-E5A9-428E-98C3-87D66F1637F9}" presName="circle4" presStyleLbl="node1" presStyleIdx="3" presStyleCnt="4"/>
      <dgm:spPr/>
    </dgm:pt>
    <dgm:pt modelId="{7D4F5183-FAA9-4539-AF11-814DE7092A15}" type="pres">
      <dgm:prSet presAssocID="{A6794822-E5A9-428E-98C3-87D66F1637F9}" presName="c4text" presStyleLbl="node1" presStyleIdx="3" presStyleCnt="4">
        <dgm:presLayoutVars>
          <dgm:bulletEnabled val="1"/>
        </dgm:presLayoutVars>
      </dgm:prSet>
      <dgm:spPr/>
    </dgm:pt>
  </dgm:ptLst>
  <dgm:cxnLst>
    <dgm:cxn modelId="{69F67316-0435-4785-B290-F8D8C768BF6C}" type="presOf" srcId="{A88EA83C-2FCD-47CE-A764-B58B82BE8E8F}" destId="{27B53D20-43BC-4EE3-AB76-E82888C98D9E}" srcOrd="1" destOrd="0" presId="urn:microsoft.com/office/officeart/2005/8/layout/venn2"/>
    <dgm:cxn modelId="{6D92FA2D-8FD9-4E70-933B-5BF0CCECD3EA}" srcId="{A6794822-E5A9-428E-98C3-87D66F1637F9}" destId="{A88EA83C-2FCD-47CE-A764-B58B82BE8E8F}" srcOrd="2" destOrd="0" parTransId="{9AB86AEB-A068-4AC1-8DA6-5321EB17C0A2}" sibTransId="{18A735C5-E254-4850-8716-4AE8432ED749}"/>
    <dgm:cxn modelId="{E2656033-4304-4527-B643-CB8758BDBB77}" type="presOf" srcId="{3925BFAA-6601-46F6-A217-8B560B6B6AD5}" destId="{62DC7A04-3013-40BA-9E04-E64C4050D4C4}" srcOrd="0" destOrd="0" presId="urn:microsoft.com/office/officeart/2005/8/layout/venn2"/>
    <dgm:cxn modelId="{C93B2735-B469-404E-B09D-21F6A2602C82}" type="presOf" srcId="{47ABA52B-DDD7-4D29-BABB-BD304AAED9AD}" destId="{DACD6A6F-7908-4946-871A-4AA4BC66E1C7}" srcOrd="0" destOrd="0" presId="urn:microsoft.com/office/officeart/2005/8/layout/venn2"/>
    <dgm:cxn modelId="{07158441-F59A-49C7-80F5-558C2F598F80}" srcId="{A6794822-E5A9-428E-98C3-87D66F1637F9}" destId="{47ABA52B-DDD7-4D29-BABB-BD304AAED9AD}" srcOrd="1" destOrd="0" parTransId="{6373EAE4-570C-411B-8C00-BF0EE7D49992}" sibTransId="{F0DC8037-3DC0-49C2-92EF-A57AD089F22D}"/>
    <dgm:cxn modelId="{3EF0B58E-E00C-44BB-9E98-C399687AA8BC}" srcId="{A6794822-E5A9-428E-98C3-87D66F1637F9}" destId="{B93F2E36-E89A-4A37-98B4-136BB8FEBC3A}" srcOrd="0" destOrd="0" parTransId="{67FB425E-CD04-45D0-AF55-1400D2339AA4}" sibTransId="{9EBA3625-7F16-49A4-BE87-62E746F5FDE1}"/>
    <dgm:cxn modelId="{1D92A090-7BAA-48A4-A69C-A569510912FE}" type="presOf" srcId="{B93F2E36-E89A-4A37-98B4-136BB8FEBC3A}" destId="{4202416D-D2B5-425D-984A-4A00ECC99631}" srcOrd="0" destOrd="0" presId="urn:microsoft.com/office/officeart/2005/8/layout/venn2"/>
    <dgm:cxn modelId="{2B00AF90-9844-427B-B568-2B7F953B7567}" type="presOf" srcId="{A88EA83C-2FCD-47CE-A764-B58B82BE8E8F}" destId="{70700100-CC63-4ED5-B06F-2CA472483518}" srcOrd="0" destOrd="0" presId="urn:microsoft.com/office/officeart/2005/8/layout/venn2"/>
    <dgm:cxn modelId="{5FFE7895-5EFD-4D8C-A29C-DA4B30C0DC04}" type="presOf" srcId="{47ABA52B-DDD7-4D29-BABB-BD304AAED9AD}" destId="{1EB345FD-E042-412C-9052-6135335EE2B1}" srcOrd="1" destOrd="0" presId="urn:microsoft.com/office/officeart/2005/8/layout/venn2"/>
    <dgm:cxn modelId="{0614869B-CD02-44CC-94FE-1E9ADF689AC4}" type="presOf" srcId="{A6794822-E5A9-428E-98C3-87D66F1637F9}" destId="{76ED8F57-1072-4314-BD25-2E2FEA89BA9D}" srcOrd="0" destOrd="0" presId="urn:microsoft.com/office/officeart/2005/8/layout/venn2"/>
    <dgm:cxn modelId="{35CBC2A9-D612-4EA3-981B-9FA41959E147}" srcId="{A6794822-E5A9-428E-98C3-87D66F1637F9}" destId="{3925BFAA-6601-46F6-A217-8B560B6B6AD5}" srcOrd="3" destOrd="0" parTransId="{84E69D4A-C7B5-4268-85B0-1C12A39A7F92}" sibTransId="{F7F9B1DC-821D-4DAD-937F-797863C53448}"/>
    <dgm:cxn modelId="{CBB573B0-77E3-44EE-A76E-593863F74E08}" type="presOf" srcId="{B93F2E36-E89A-4A37-98B4-136BB8FEBC3A}" destId="{214E1DA3-28AE-44F4-9753-D17A1E9F8E9C}" srcOrd="1" destOrd="0" presId="urn:microsoft.com/office/officeart/2005/8/layout/venn2"/>
    <dgm:cxn modelId="{7E3DD5BD-DCEB-414F-939D-EF0D407FAEE5}" type="presOf" srcId="{3925BFAA-6601-46F6-A217-8B560B6B6AD5}" destId="{7D4F5183-FAA9-4539-AF11-814DE7092A15}" srcOrd="1" destOrd="0" presId="urn:microsoft.com/office/officeart/2005/8/layout/venn2"/>
    <dgm:cxn modelId="{5F5F1D70-571D-46F3-BB2D-743BD9E8E5F2}" type="presParOf" srcId="{76ED8F57-1072-4314-BD25-2E2FEA89BA9D}" destId="{06154749-8DD1-40B7-9A6A-DE9082EBB554}" srcOrd="0" destOrd="0" presId="urn:microsoft.com/office/officeart/2005/8/layout/venn2"/>
    <dgm:cxn modelId="{CED407AC-2CC0-43E2-84B7-722255339BE0}" type="presParOf" srcId="{06154749-8DD1-40B7-9A6A-DE9082EBB554}" destId="{4202416D-D2B5-425D-984A-4A00ECC99631}" srcOrd="0" destOrd="0" presId="urn:microsoft.com/office/officeart/2005/8/layout/venn2"/>
    <dgm:cxn modelId="{4E5E629D-4A01-4080-AC87-67E4DCA36986}" type="presParOf" srcId="{06154749-8DD1-40B7-9A6A-DE9082EBB554}" destId="{214E1DA3-28AE-44F4-9753-D17A1E9F8E9C}" srcOrd="1" destOrd="0" presId="urn:microsoft.com/office/officeart/2005/8/layout/venn2"/>
    <dgm:cxn modelId="{033D6D8F-FA40-499B-99D4-A8A9721FEB0B}" type="presParOf" srcId="{76ED8F57-1072-4314-BD25-2E2FEA89BA9D}" destId="{410B57D8-1723-4C47-B50C-D18EA2999B79}" srcOrd="1" destOrd="0" presId="urn:microsoft.com/office/officeart/2005/8/layout/venn2"/>
    <dgm:cxn modelId="{FBCB9145-9525-494C-B642-0D10EC2725C8}" type="presParOf" srcId="{410B57D8-1723-4C47-B50C-D18EA2999B79}" destId="{DACD6A6F-7908-4946-871A-4AA4BC66E1C7}" srcOrd="0" destOrd="0" presId="urn:microsoft.com/office/officeart/2005/8/layout/venn2"/>
    <dgm:cxn modelId="{43A0E2AF-92BA-4419-BC89-3C8FBB731753}" type="presParOf" srcId="{410B57D8-1723-4C47-B50C-D18EA2999B79}" destId="{1EB345FD-E042-412C-9052-6135335EE2B1}" srcOrd="1" destOrd="0" presId="urn:microsoft.com/office/officeart/2005/8/layout/venn2"/>
    <dgm:cxn modelId="{7BF1A317-D52C-48E5-84F3-78A01CC6E522}" type="presParOf" srcId="{76ED8F57-1072-4314-BD25-2E2FEA89BA9D}" destId="{318E53E7-29FD-42B1-9FA9-8290F236F4EC}" srcOrd="2" destOrd="0" presId="urn:microsoft.com/office/officeart/2005/8/layout/venn2"/>
    <dgm:cxn modelId="{1DAE3AE9-F236-468C-8C29-0FF7E3D01826}" type="presParOf" srcId="{318E53E7-29FD-42B1-9FA9-8290F236F4EC}" destId="{70700100-CC63-4ED5-B06F-2CA472483518}" srcOrd="0" destOrd="0" presId="urn:microsoft.com/office/officeart/2005/8/layout/venn2"/>
    <dgm:cxn modelId="{A5CCDAA9-7780-4579-AB5E-759340571713}" type="presParOf" srcId="{318E53E7-29FD-42B1-9FA9-8290F236F4EC}" destId="{27B53D20-43BC-4EE3-AB76-E82888C98D9E}" srcOrd="1" destOrd="0" presId="urn:microsoft.com/office/officeart/2005/8/layout/venn2"/>
    <dgm:cxn modelId="{97AC1148-2B95-4F59-90D2-1753452D068C}" type="presParOf" srcId="{76ED8F57-1072-4314-BD25-2E2FEA89BA9D}" destId="{D920B81E-E61A-4858-9D0C-4042B935696E}" srcOrd="3" destOrd="0" presId="urn:microsoft.com/office/officeart/2005/8/layout/venn2"/>
    <dgm:cxn modelId="{DEB0F929-874B-4351-BBE0-D9EAD813BC91}" type="presParOf" srcId="{D920B81E-E61A-4858-9D0C-4042B935696E}" destId="{62DC7A04-3013-40BA-9E04-E64C4050D4C4}" srcOrd="0" destOrd="0" presId="urn:microsoft.com/office/officeart/2005/8/layout/venn2"/>
    <dgm:cxn modelId="{FF06DA62-AE9C-411B-AC9B-B091438ABE47}" type="presParOf" srcId="{D920B81E-E61A-4858-9D0C-4042B935696E}" destId="{7D4F5183-FAA9-4539-AF11-814DE7092A1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6A7DB-C45C-453B-9F25-7890EDC2305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NG"/>
        </a:p>
      </dgm:t>
    </dgm:pt>
    <dgm:pt modelId="{28C58EED-BD74-4F6E-A29D-FB0B1105D0D0}">
      <dgm:prSet phldrT="[Text]"/>
      <dgm:spPr>
        <a:solidFill>
          <a:schemeClr val="accent1">
            <a:lumMod val="50000"/>
          </a:schemeClr>
        </a:solidFill>
      </dgm:spPr>
      <dgm:t>
        <a:bodyPr/>
        <a:lstStyle/>
        <a:p>
          <a:pPr>
            <a:buFont typeface="+mj-lt"/>
            <a:buAutoNum type="arabicPeriod"/>
          </a:pPr>
          <a:r>
            <a:rPr lang="en-US" b="1" dirty="0">
              <a:effectLst>
                <a:outerShdw blurRad="38100" dist="38100" dir="2700000" algn="tl">
                  <a:srgbClr val="000000">
                    <a:alpha val="43137"/>
                  </a:srgbClr>
                </a:outerShdw>
              </a:effectLst>
            </a:rPr>
            <a:t>1. Actions to reduce incidence of abortion</a:t>
          </a:r>
          <a:endParaRPr lang="en-NG" b="1" dirty="0">
            <a:effectLst>
              <a:outerShdw blurRad="38100" dist="38100" dir="2700000" algn="tl">
                <a:srgbClr val="000000">
                  <a:alpha val="43137"/>
                </a:srgbClr>
              </a:outerShdw>
            </a:effectLst>
          </a:endParaRPr>
        </a:p>
      </dgm:t>
    </dgm:pt>
    <dgm:pt modelId="{D9209EFA-9451-4B16-AB64-17F7C2363DF2}" type="parTrans" cxnId="{7BD58BB1-A191-42AA-9312-1D27F67A1BB2}">
      <dgm:prSet/>
      <dgm:spPr/>
      <dgm:t>
        <a:bodyPr/>
        <a:lstStyle/>
        <a:p>
          <a:endParaRPr lang="en-NG"/>
        </a:p>
      </dgm:t>
    </dgm:pt>
    <dgm:pt modelId="{6E34ED90-A834-4E54-B9DD-6B35249C3252}" type="sibTrans" cxnId="{7BD58BB1-A191-42AA-9312-1D27F67A1BB2}">
      <dgm:prSet/>
      <dgm:spPr/>
      <dgm:t>
        <a:bodyPr/>
        <a:lstStyle/>
        <a:p>
          <a:endParaRPr lang="en-NG"/>
        </a:p>
      </dgm:t>
    </dgm:pt>
    <dgm:pt modelId="{F03311E8-9A15-415E-AA9D-2CEE10EC8A10}">
      <dgm:prSet phldrT="[Text]"/>
      <dgm:spPr>
        <a:solidFill>
          <a:schemeClr val="accent6">
            <a:lumMod val="50000"/>
          </a:schemeClr>
        </a:solidFill>
      </dgm:spPr>
      <dgm:t>
        <a:bodyPr/>
        <a:lstStyle/>
        <a:p>
          <a:r>
            <a:rPr lang="en-US" b="1" dirty="0"/>
            <a:t>2. Actions to increase access to safe abortion care</a:t>
          </a:r>
          <a:endParaRPr lang="en-NG" b="1" dirty="0"/>
        </a:p>
      </dgm:t>
    </dgm:pt>
    <dgm:pt modelId="{C9631145-8220-4E2D-B81E-3040A15A5579}" type="parTrans" cxnId="{6AE45041-DEBF-420A-97E3-65F27D3982BE}">
      <dgm:prSet/>
      <dgm:spPr/>
      <dgm:t>
        <a:bodyPr/>
        <a:lstStyle/>
        <a:p>
          <a:endParaRPr lang="en-NG"/>
        </a:p>
      </dgm:t>
    </dgm:pt>
    <dgm:pt modelId="{CB3393F8-BAD6-4AC1-B02D-56419110ACA2}" type="sibTrans" cxnId="{6AE45041-DEBF-420A-97E3-65F27D3982BE}">
      <dgm:prSet/>
      <dgm:spPr/>
      <dgm:t>
        <a:bodyPr/>
        <a:lstStyle/>
        <a:p>
          <a:endParaRPr lang="en-NG"/>
        </a:p>
      </dgm:t>
    </dgm:pt>
    <dgm:pt modelId="{775C6FC9-324D-45FA-B886-3C4CF04A12E2}">
      <dgm:prSet phldrT="[Text]"/>
      <dgm:spPr>
        <a:solidFill>
          <a:srgbClr val="C00000"/>
        </a:solidFill>
      </dgm:spPr>
      <dgm:t>
        <a:bodyPr/>
        <a:lstStyle/>
        <a:p>
          <a:pPr>
            <a:buFont typeface="+mj-lt"/>
            <a:buAutoNum type="arabicPeriod"/>
          </a:pPr>
          <a:r>
            <a:rPr lang="en-US" b="1" dirty="0"/>
            <a:t>3. Actions to reduce negative impact of unsafe abortion </a:t>
          </a:r>
          <a:endParaRPr lang="en-NG" b="1" dirty="0"/>
        </a:p>
      </dgm:t>
    </dgm:pt>
    <dgm:pt modelId="{6EE9D9C1-F01B-4BB9-84D9-9A61BDE03EB9}" type="parTrans" cxnId="{40566CAF-7C5A-4E81-9516-A386FE797A16}">
      <dgm:prSet/>
      <dgm:spPr/>
      <dgm:t>
        <a:bodyPr/>
        <a:lstStyle/>
        <a:p>
          <a:endParaRPr lang="en-NG"/>
        </a:p>
      </dgm:t>
    </dgm:pt>
    <dgm:pt modelId="{ACF98523-165D-4161-B200-7B6C3B0FC0C0}" type="sibTrans" cxnId="{40566CAF-7C5A-4E81-9516-A386FE797A16}">
      <dgm:prSet/>
      <dgm:spPr/>
      <dgm:t>
        <a:bodyPr/>
        <a:lstStyle/>
        <a:p>
          <a:endParaRPr lang="en-NG"/>
        </a:p>
      </dgm:t>
    </dgm:pt>
    <dgm:pt modelId="{DB1E8D3A-6760-4739-B67A-A06D77AFCD95}" type="pres">
      <dgm:prSet presAssocID="{8166A7DB-C45C-453B-9F25-7890EDC2305E}" presName="linear" presStyleCnt="0">
        <dgm:presLayoutVars>
          <dgm:dir/>
          <dgm:animLvl val="lvl"/>
          <dgm:resizeHandles val="exact"/>
        </dgm:presLayoutVars>
      </dgm:prSet>
      <dgm:spPr/>
    </dgm:pt>
    <dgm:pt modelId="{EE66FB40-DF9E-48BA-96D1-5E3D405F30EE}" type="pres">
      <dgm:prSet presAssocID="{28C58EED-BD74-4F6E-A29D-FB0B1105D0D0}" presName="parentLin" presStyleCnt="0"/>
      <dgm:spPr/>
    </dgm:pt>
    <dgm:pt modelId="{59A866A5-F05F-4D8D-9391-4EAA8CA6A768}" type="pres">
      <dgm:prSet presAssocID="{28C58EED-BD74-4F6E-A29D-FB0B1105D0D0}" presName="parentLeftMargin" presStyleLbl="node1" presStyleIdx="0" presStyleCnt="3"/>
      <dgm:spPr/>
    </dgm:pt>
    <dgm:pt modelId="{61B5BE6B-516F-4756-96F6-CD4E82794AFF}" type="pres">
      <dgm:prSet presAssocID="{28C58EED-BD74-4F6E-A29D-FB0B1105D0D0}" presName="parentText" presStyleLbl="node1" presStyleIdx="0" presStyleCnt="3">
        <dgm:presLayoutVars>
          <dgm:chMax val="0"/>
          <dgm:bulletEnabled val="1"/>
        </dgm:presLayoutVars>
      </dgm:prSet>
      <dgm:spPr/>
    </dgm:pt>
    <dgm:pt modelId="{211DC229-DF74-46F9-8092-827F328DC75B}" type="pres">
      <dgm:prSet presAssocID="{28C58EED-BD74-4F6E-A29D-FB0B1105D0D0}" presName="negativeSpace" presStyleCnt="0"/>
      <dgm:spPr/>
    </dgm:pt>
    <dgm:pt modelId="{60E30DB3-0ADB-4B90-A467-A6428A5EBA32}" type="pres">
      <dgm:prSet presAssocID="{28C58EED-BD74-4F6E-A29D-FB0B1105D0D0}" presName="childText" presStyleLbl="conFgAcc1" presStyleIdx="0" presStyleCnt="3">
        <dgm:presLayoutVars>
          <dgm:bulletEnabled val="1"/>
        </dgm:presLayoutVars>
      </dgm:prSet>
      <dgm:spPr/>
    </dgm:pt>
    <dgm:pt modelId="{A2646950-477C-4CCA-ACC5-F87C831BE6C5}" type="pres">
      <dgm:prSet presAssocID="{6E34ED90-A834-4E54-B9DD-6B35249C3252}" presName="spaceBetweenRectangles" presStyleCnt="0"/>
      <dgm:spPr/>
    </dgm:pt>
    <dgm:pt modelId="{246F7D29-E834-4B3C-BAD9-DA3ED3F174D3}" type="pres">
      <dgm:prSet presAssocID="{F03311E8-9A15-415E-AA9D-2CEE10EC8A10}" presName="parentLin" presStyleCnt="0"/>
      <dgm:spPr/>
    </dgm:pt>
    <dgm:pt modelId="{99F2CB65-876C-4895-BED6-A7350BEE85EA}" type="pres">
      <dgm:prSet presAssocID="{F03311E8-9A15-415E-AA9D-2CEE10EC8A10}" presName="parentLeftMargin" presStyleLbl="node1" presStyleIdx="0" presStyleCnt="3"/>
      <dgm:spPr/>
    </dgm:pt>
    <dgm:pt modelId="{663CC791-FC01-4541-9295-803C637F2A36}" type="pres">
      <dgm:prSet presAssocID="{F03311E8-9A15-415E-AA9D-2CEE10EC8A10}" presName="parentText" presStyleLbl="node1" presStyleIdx="1" presStyleCnt="3">
        <dgm:presLayoutVars>
          <dgm:chMax val="0"/>
          <dgm:bulletEnabled val="1"/>
        </dgm:presLayoutVars>
      </dgm:prSet>
      <dgm:spPr/>
    </dgm:pt>
    <dgm:pt modelId="{44362AD2-A0EC-450D-9168-DAA2497A4657}" type="pres">
      <dgm:prSet presAssocID="{F03311E8-9A15-415E-AA9D-2CEE10EC8A10}" presName="negativeSpace" presStyleCnt="0"/>
      <dgm:spPr/>
    </dgm:pt>
    <dgm:pt modelId="{EE3F95FF-98F8-410D-984E-272EA2618CF6}" type="pres">
      <dgm:prSet presAssocID="{F03311E8-9A15-415E-AA9D-2CEE10EC8A10}" presName="childText" presStyleLbl="conFgAcc1" presStyleIdx="1" presStyleCnt="3">
        <dgm:presLayoutVars>
          <dgm:bulletEnabled val="1"/>
        </dgm:presLayoutVars>
      </dgm:prSet>
      <dgm:spPr/>
    </dgm:pt>
    <dgm:pt modelId="{83D1FE9E-E501-438D-9BD6-6C28A33C7F15}" type="pres">
      <dgm:prSet presAssocID="{CB3393F8-BAD6-4AC1-B02D-56419110ACA2}" presName="spaceBetweenRectangles" presStyleCnt="0"/>
      <dgm:spPr/>
    </dgm:pt>
    <dgm:pt modelId="{DDDAD091-ABAB-4CE7-B515-47C2832A7945}" type="pres">
      <dgm:prSet presAssocID="{775C6FC9-324D-45FA-B886-3C4CF04A12E2}" presName="parentLin" presStyleCnt="0"/>
      <dgm:spPr/>
    </dgm:pt>
    <dgm:pt modelId="{D296DAD2-4A86-4177-99B8-6FBE9171075A}" type="pres">
      <dgm:prSet presAssocID="{775C6FC9-324D-45FA-B886-3C4CF04A12E2}" presName="parentLeftMargin" presStyleLbl="node1" presStyleIdx="1" presStyleCnt="3"/>
      <dgm:spPr/>
    </dgm:pt>
    <dgm:pt modelId="{E9D15CFE-A18B-483B-963B-83D8A5C826EC}" type="pres">
      <dgm:prSet presAssocID="{775C6FC9-324D-45FA-B886-3C4CF04A12E2}" presName="parentText" presStyleLbl="node1" presStyleIdx="2" presStyleCnt="3">
        <dgm:presLayoutVars>
          <dgm:chMax val="0"/>
          <dgm:bulletEnabled val="1"/>
        </dgm:presLayoutVars>
      </dgm:prSet>
      <dgm:spPr/>
    </dgm:pt>
    <dgm:pt modelId="{B5CBD928-445E-40CD-8EEC-8168FF67926D}" type="pres">
      <dgm:prSet presAssocID="{775C6FC9-324D-45FA-B886-3C4CF04A12E2}" presName="negativeSpace" presStyleCnt="0"/>
      <dgm:spPr/>
    </dgm:pt>
    <dgm:pt modelId="{27856501-0863-4B28-9682-1E0076D4B670}" type="pres">
      <dgm:prSet presAssocID="{775C6FC9-324D-45FA-B886-3C4CF04A12E2}" presName="childText" presStyleLbl="conFgAcc1" presStyleIdx="2" presStyleCnt="3">
        <dgm:presLayoutVars>
          <dgm:bulletEnabled val="1"/>
        </dgm:presLayoutVars>
      </dgm:prSet>
      <dgm:spPr/>
    </dgm:pt>
  </dgm:ptLst>
  <dgm:cxnLst>
    <dgm:cxn modelId="{7AD10A02-E87D-48B7-A39E-02EACE902FA5}" type="presOf" srcId="{775C6FC9-324D-45FA-B886-3C4CF04A12E2}" destId="{D296DAD2-4A86-4177-99B8-6FBE9171075A}" srcOrd="0" destOrd="0" presId="urn:microsoft.com/office/officeart/2005/8/layout/list1"/>
    <dgm:cxn modelId="{6107242F-814C-4A75-B930-F3E3B2AEC653}" type="presOf" srcId="{28C58EED-BD74-4F6E-A29D-FB0B1105D0D0}" destId="{61B5BE6B-516F-4756-96F6-CD4E82794AFF}" srcOrd="1" destOrd="0" presId="urn:microsoft.com/office/officeart/2005/8/layout/list1"/>
    <dgm:cxn modelId="{6AE45041-DEBF-420A-97E3-65F27D3982BE}" srcId="{8166A7DB-C45C-453B-9F25-7890EDC2305E}" destId="{F03311E8-9A15-415E-AA9D-2CEE10EC8A10}" srcOrd="1" destOrd="0" parTransId="{C9631145-8220-4E2D-B81E-3040A15A5579}" sibTransId="{CB3393F8-BAD6-4AC1-B02D-56419110ACA2}"/>
    <dgm:cxn modelId="{CCD4458C-E4A8-4886-A8A6-104853BEF7C9}" type="presOf" srcId="{8166A7DB-C45C-453B-9F25-7890EDC2305E}" destId="{DB1E8D3A-6760-4739-B67A-A06D77AFCD95}" srcOrd="0" destOrd="0" presId="urn:microsoft.com/office/officeart/2005/8/layout/list1"/>
    <dgm:cxn modelId="{A2B7508D-53A8-4567-BB49-7FFD38332547}" type="presOf" srcId="{F03311E8-9A15-415E-AA9D-2CEE10EC8A10}" destId="{663CC791-FC01-4541-9295-803C637F2A36}" srcOrd="1" destOrd="0" presId="urn:microsoft.com/office/officeart/2005/8/layout/list1"/>
    <dgm:cxn modelId="{24D0309A-E771-4B00-93C8-CBD80D339D10}" type="presOf" srcId="{775C6FC9-324D-45FA-B886-3C4CF04A12E2}" destId="{E9D15CFE-A18B-483B-963B-83D8A5C826EC}" srcOrd="1" destOrd="0" presId="urn:microsoft.com/office/officeart/2005/8/layout/list1"/>
    <dgm:cxn modelId="{40566CAF-7C5A-4E81-9516-A386FE797A16}" srcId="{8166A7DB-C45C-453B-9F25-7890EDC2305E}" destId="{775C6FC9-324D-45FA-B886-3C4CF04A12E2}" srcOrd="2" destOrd="0" parTransId="{6EE9D9C1-F01B-4BB9-84D9-9A61BDE03EB9}" sibTransId="{ACF98523-165D-4161-B200-7B6C3B0FC0C0}"/>
    <dgm:cxn modelId="{7BD58BB1-A191-42AA-9312-1D27F67A1BB2}" srcId="{8166A7DB-C45C-453B-9F25-7890EDC2305E}" destId="{28C58EED-BD74-4F6E-A29D-FB0B1105D0D0}" srcOrd="0" destOrd="0" parTransId="{D9209EFA-9451-4B16-AB64-17F7C2363DF2}" sibTransId="{6E34ED90-A834-4E54-B9DD-6B35249C3252}"/>
    <dgm:cxn modelId="{0A4328BA-9908-4041-AEA6-BBFCE303B88F}" type="presOf" srcId="{28C58EED-BD74-4F6E-A29D-FB0B1105D0D0}" destId="{59A866A5-F05F-4D8D-9391-4EAA8CA6A768}" srcOrd="0" destOrd="0" presId="urn:microsoft.com/office/officeart/2005/8/layout/list1"/>
    <dgm:cxn modelId="{5FF3BAE8-0687-4BD7-B6B1-C28351129E11}" type="presOf" srcId="{F03311E8-9A15-415E-AA9D-2CEE10EC8A10}" destId="{99F2CB65-876C-4895-BED6-A7350BEE85EA}" srcOrd="0" destOrd="0" presId="urn:microsoft.com/office/officeart/2005/8/layout/list1"/>
    <dgm:cxn modelId="{31527D71-F97E-4249-AEF1-E9428574606C}" type="presParOf" srcId="{DB1E8D3A-6760-4739-B67A-A06D77AFCD95}" destId="{EE66FB40-DF9E-48BA-96D1-5E3D405F30EE}" srcOrd="0" destOrd="0" presId="urn:microsoft.com/office/officeart/2005/8/layout/list1"/>
    <dgm:cxn modelId="{BC7D064F-8737-45B1-82A0-F89C78EE2E02}" type="presParOf" srcId="{EE66FB40-DF9E-48BA-96D1-5E3D405F30EE}" destId="{59A866A5-F05F-4D8D-9391-4EAA8CA6A768}" srcOrd="0" destOrd="0" presId="urn:microsoft.com/office/officeart/2005/8/layout/list1"/>
    <dgm:cxn modelId="{DFA5CC53-2ABD-4B00-9F97-8A2B1CC8481F}" type="presParOf" srcId="{EE66FB40-DF9E-48BA-96D1-5E3D405F30EE}" destId="{61B5BE6B-516F-4756-96F6-CD4E82794AFF}" srcOrd="1" destOrd="0" presId="urn:microsoft.com/office/officeart/2005/8/layout/list1"/>
    <dgm:cxn modelId="{8165D387-4B50-410C-BBE8-7E593CEED49F}" type="presParOf" srcId="{DB1E8D3A-6760-4739-B67A-A06D77AFCD95}" destId="{211DC229-DF74-46F9-8092-827F328DC75B}" srcOrd="1" destOrd="0" presId="urn:microsoft.com/office/officeart/2005/8/layout/list1"/>
    <dgm:cxn modelId="{8E909D18-1DB1-434E-9526-29984D2C982B}" type="presParOf" srcId="{DB1E8D3A-6760-4739-B67A-A06D77AFCD95}" destId="{60E30DB3-0ADB-4B90-A467-A6428A5EBA32}" srcOrd="2" destOrd="0" presId="urn:microsoft.com/office/officeart/2005/8/layout/list1"/>
    <dgm:cxn modelId="{A41EBB01-E2B6-4C4B-95CB-F6D1D41D1064}" type="presParOf" srcId="{DB1E8D3A-6760-4739-B67A-A06D77AFCD95}" destId="{A2646950-477C-4CCA-ACC5-F87C831BE6C5}" srcOrd="3" destOrd="0" presId="urn:microsoft.com/office/officeart/2005/8/layout/list1"/>
    <dgm:cxn modelId="{A2C38BCD-C4B6-4344-99F7-FF573EB653DE}" type="presParOf" srcId="{DB1E8D3A-6760-4739-B67A-A06D77AFCD95}" destId="{246F7D29-E834-4B3C-BAD9-DA3ED3F174D3}" srcOrd="4" destOrd="0" presId="urn:microsoft.com/office/officeart/2005/8/layout/list1"/>
    <dgm:cxn modelId="{A8A703BA-C5B5-4947-B095-2F6CF16C66DA}" type="presParOf" srcId="{246F7D29-E834-4B3C-BAD9-DA3ED3F174D3}" destId="{99F2CB65-876C-4895-BED6-A7350BEE85EA}" srcOrd="0" destOrd="0" presId="urn:microsoft.com/office/officeart/2005/8/layout/list1"/>
    <dgm:cxn modelId="{26E0BC6A-CDF0-42CB-90A3-B3F98286868D}" type="presParOf" srcId="{246F7D29-E834-4B3C-BAD9-DA3ED3F174D3}" destId="{663CC791-FC01-4541-9295-803C637F2A36}" srcOrd="1" destOrd="0" presId="urn:microsoft.com/office/officeart/2005/8/layout/list1"/>
    <dgm:cxn modelId="{D1965D84-3CA1-461C-9EE4-5AA4B162177E}" type="presParOf" srcId="{DB1E8D3A-6760-4739-B67A-A06D77AFCD95}" destId="{44362AD2-A0EC-450D-9168-DAA2497A4657}" srcOrd="5" destOrd="0" presId="urn:microsoft.com/office/officeart/2005/8/layout/list1"/>
    <dgm:cxn modelId="{3E12E935-550E-4EED-A6C3-8537BE066FBA}" type="presParOf" srcId="{DB1E8D3A-6760-4739-B67A-A06D77AFCD95}" destId="{EE3F95FF-98F8-410D-984E-272EA2618CF6}" srcOrd="6" destOrd="0" presId="urn:microsoft.com/office/officeart/2005/8/layout/list1"/>
    <dgm:cxn modelId="{0727DE5F-3319-4160-97F6-5D7C37360A69}" type="presParOf" srcId="{DB1E8D3A-6760-4739-B67A-A06D77AFCD95}" destId="{83D1FE9E-E501-438D-9BD6-6C28A33C7F15}" srcOrd="7" destOrd="0" presId="urn:microsoft.com/office/officeart/2005/8/layout/list1"/>
    <dgm:cxn modelId="{385397BC-6A75-43FC-8FA8-0D0DB9F85714}" type="presParOf" srcId="{DB1E8D3A-6760-4739-B67A-A06D77AFCD95}" destId="{DDDAD091-ABAB-4CE7-B515-47C2832A7945}" srcOrd="8" destOrd="0" presId="urn:microsoft.com/office/officeart/2005/8/layout/list1"/>
    <dgm:cxn modelId="{DFFE138D-2222-483F-987A-872829C6F421}" type="presParOf" srcId="{DDDAD091-ABAB-4CE7-B515-47C2832A7945}" destId="{D296DAD2-4A86-4177-99B8-6FBE9171075A}" srcOrd="0" destOrd="0" presId="urn:microsoft.com/office/officeart/2005/8/layout/list1"/>
    <dgm:cxn modelId="{451AC1D3-5AB1-43AF-B1A9-B0957EC3C581}" type="presParOf" srcId="{DDDAD091-ABAB-4CE7-B515-47C2832A7945}" destId="{E9D15CFE-A18B-483B-963B-83D8A5C826EC}" srcOrd="1" destOrd="0" presId="urn:microsoft.com/office/officeart/2005/8/layout/list1"/>
    <dgm:cxn modelId="{880A603F-B05C-4E1D-B006-54B69ED6C9BD}" type="presParOf" srcId="{DB1E8D3A-6760-4739-B67A-A06D77AFCD95}" destId="{B5CBD928-445E-40CD-8EEC-8168FF67926D}" srcOrd="9" destOrd="0" presId="urn:microsoft.com/office/officeart/2005/8/layout/list1"/>
    <dgm:cxn modelId="{0BAE1C4D-A048-40C8-B43B-1A2421B7F7CE}" type="presParOf" srcId="{DB1E8D3A-6760-4739-B67A-A06D77AFCD95}" destId="{27856501-0863-4B28-9682-1E0076D4B67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2416D-D2B5-425D-984A-4A00ECC99631}">
      <dsp:nvSpPr>
        <dsp:cNvPr id="0" name=""/>
        <dsp:cNvSpPr/>
      </dsp:nvSpPr>
      <dsp:spPr>
        <a:xfrm>
          <a:off x="3082131" y="0"/>
          <a:ext cx="4351338" cy="4351338"/>
        </a:xfrm>
        <a:prstGeom prst="ellipse">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gency FB" panose="020B0503020202020204" pitchFamily="34" charset="0"/>
            </a:rPr>
            <a:t>Tertiary prevention</a:t>
          </a:r>
          <a:endParaRPr lang="en-NG" sz="1800" b="1" kern="1200" dirty="0">
            <a:latin typeface="Agency FB" panose="020B0503020202020204" pitchFamily="34" charset="0"/>
          </a:endParaRPr>
        </a:p>
      </dsp:txBody>
      <dsp:txXfrm>
        <a:off x="4649482" y="217566"/>
        <a:ext cx="1216634" cy="652700"/>
      </dsp:txXfrm>
    </dsp:sp>
    <dsp:sp modelId="{DACD6A6F-7908-4946-871A-4AA4BC66E1C7}">
      <dsp:nvSpPr>
        <dsp:cNvPr id="0" name=""/>
        <dsp:cNvSpPr/>
      </dsp:nvSpPr>
      <dsp:spPr>
        <a:xfrm>
          <a:off x="3517264" y="870267"/>
          <a:ext cx="3481070" cy="3481070"/>
        </a:xfrm>
        <a:prstGeom prst="ellipse">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gency FB" panose="020B0503020202020204" pitchFamily="34" charset="0"/>
            </a:rPr>
            <a:t>Secondary prevention</a:t>
          </a:r>
          <a:endParaRPr lang="en-NG" sz="1800" b="1" kern="1200" dirty="0">
            <a:solidFill>
              <a:schemeClr val="tx1"/>
            </a:solidFill>
            <a:latin typeface="Agency FB" panose="020B0503020202020204" pitchFamily="34" charset="0"/>
          </a:endParaRPr>
        </a:p>
      </dsp:txBody>
      <dsp:txXfrm>
        <a:off x="4649482" y="1079131"/>
        <a:ext cx="1216634" cy="626592"/>
      </dsp:txXfrm>
    </dsp:sp>
    <dsp:sp modelId="{70700100-CC63-4ED5-B06F-2CA472483518}">
      <dsp:nvSpPr>
        <dsp:cNvPr id="0" name=""/>
        <dsp:cNvSpPr/>
      </dsp:nvSpPr>
      <dsp:spPr>
        <a:xfrm>
          <a:off x="3952398" y="1740535"/>
          <a:ext cx="2610802" cy="2610802"/>
        </a:xfrm>
        <a:prstGeom prst="ellipse">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gency FB" panose="020B0503020202020204" pitchFamily="34" charset="0"/>
            </a:rPr>
            <a:t>Primary prevention</a:t>
          </a:r>
          <a:endParaRPr lang="en-NG" sz="1800" kern="1200" dirty="0">
            <a:latin typeface="Agency FB" panose="020B0503020202020204" pitchFamily="34" charset="0"/>
          </a:endParaRPr>
        </a:p>
      </dsp:txBody>
      <dsp:txXfrm>
        <a:off x="4649482" y="1936345"/>
        <a:ext cx="1216634" cy="587430"/>
      </dsp:txXfrm>
    </dsp:sp>
    <dsp:sp modelId="{62DC7A04-3013-40BA-9E04-E64C4050D4C4}">
      <dsp:nvSpPr>
        <dsp:cNvPr id="0" name=""/>
        <dsp:cNvSpPr/>
      </dsp:nvSpPr>
      <dsp:spPr>
        <a:xfrm>
          <a:off x="4387532" y="2610802"/>
          <a:ext cx="1740535" cy="17405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gency FB" panose="020B0503020202020204" pitchFamily="34" charset="0"/>
            </a:rPr>
            <a:t>Primordial prevention</a:t>
          </a:r>
          <a:endParaRPr lang="en-NG" sz="1800" kern="1200" dirty="0">
            <a:latin typeface="Agency FB" panose="020B0503020202020204" pitchFamily="34" charset="0"/>
          </a:endParaRPr>
        </a:p>
      </dsp:txBody>
      <dsp:txXfrm>
        <a:off x="4642427" y="3045936"/>
        <a:ext cx="1230744" cy="870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30DB3-0ADB-4B90-A467-A6428A5EBA32}">
      <dsp:nvSpPr>
        <dsp:cNvPr id="0" name=""/>
        <dsp:cNvSpPr/>
      </dsp:nvSpPr>
      <dsp:spPr>
        <a:xfrm>
          <a:off x="0" y="1113174"/>
          <a:ext cx="10649262"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1B5BE6B-516F-4756-96F6-CD4E82794AFF}">
      <dsp:nvSpPr>
        <dsp:cNvPr id="0" name=""/>
        <dsp:cNvSpPr/>
      </dsp:nvSpPr>
      <dsp:spPr>
        <a:xfrm>
          <a:off x="532463" y="773694"/>
          <a:ext cx="7454483" cy="678960"/>
        </a:xfrm>
        <a:prstGeom prst="roundRect">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1762" tIns="0" rIns="281762" bIns="0" numCol="1" spcCol="1270" anchor="ctr" anchorCtr="0">
          <a:noAutofit/>
        </a:bodyPr>
        <a:lstStyle/>
        <a:p>
          <a:pPr marL="0" lvl="0" indent="0" algn="l" defTabSz="1022350">
            <a:lnSpc>
              <a:spcPct val="90000"/>
            </a:lnSpc>
            <a:spcBef>
              <a:spcPct val="0"/>
            </a:spcBef>
            <a:spcAft>
              <a:spcPct val="35000"/>
            </a:spcAft>
            <a:buFont typeface="+mj-lt"/>
            <a:buNone/>
          </a:pPr>
          <a:r>
            <a:rPr lang="en-US" sz="2300" b="1" kern="1200" dirty="0">
              <a:effectLst>
                <a:outerShdw blurRad="38100" dist="38100" dir="2700000" algn="tl">
                  <a:srgbClr val="000000">
                    <a:alpha val="43137"/>
                  </a:srgbClr>
                </a:outerShdw>
              </a:effectLst>
            </a:rPr>
            <a:t>1. Actions to reduce incidence of abortion</a:t>
          </a:r>
          <a:endParaRPr lang="en-NG" sz="2300" b="1" kern="1200" dirty="0">
            <a:effectLst>
              <a:outerShdw blurRad="38100" dist="38100" dir="2700000" algn="tl">
                <a:srgbClr val="000000">
                  <a:alpha val="43137"/>
                </a:srgbClr>
              </a:outerShdw>
            </a:effectLst>
          </a:endParaRPr>
        </a:p>
      </dsp:txBody>
      <dsp:txXfrm>
        <a:off x="565607" y="806838"/>
        <a:ext cx="7388195" cy="612672"/>
      </dsp:txXfrm>
    </dsp:sp>
    <dsp:sp modelId="{EE3F95FF-98F8-410D-984E-272EA2618CF6}">
      <dsp:nvSpPr>
        <dsp:cNvPr id="0" name=""/>
        <dsp:cNvSpPr/>
      </dsp:nvSpPr>
      <dsp:spPr>
        <a:xfrm>
          <a:off x="0" y="2156454"/>
          <a:ext cx="10649262"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63CC791-FC01-4541-9295-803C637F2A36}">
      <dsp:nvSpPr>
        <dsp:cNvPr id="0" name=""/>
        <dsp:cNvSpPr/>
      </dsp:nvSpPr>
      <dsp:spPr>
        <a:xfrm>
          <a:off x="532463" y="1816974"/>
          <a:ext cx="7454483" cy="678960"/>
        </a:xfrm>
        <a:prstGeom prst="round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1762" tIns="0" rIns="281762" bIns="0" numCol="1" spcCol="1270" anchor="ctr" anchorCtr="0">
          <a:noAutofit/>
        </a:bodyPr>
        <a:lstStyle/>
        <a:p>
          <a:pPr marL="0" lvl="0" indent="0" algn="l" defTabSz="1022350">
            <a:lnSpc>
              <a:spcPct val="90000"/>
            </a:lnSpc>
            <a:spcBef>
              <a:spcPct val="0"/>
            </a:spcBef>
            <a:spcAft>
              <a:spcPct val="35000"/>
            </a:spcAft>
            <a:buNone/>
          </a:pPr>
          <a:r>
            <a:rPr lang="en-US" sz="2300" b="1" kern="1200" dirty="0"/>
            <a:t>2. Actions to increase access to safe abortion care</a:t>
          </a:r>
          <a:endParaRPr lang="en-NG" sz="2300" b="1" kern="1200" dirty="0"/>
        </a:p>
      </dsp:txBody>
      <dsp:txXfrm>
        <a:off x="565607" y="1850118"/>
        <a:ext cx="7388195" cy="612672"/>
      </dsp:txXfrm>
    </dsp:sp>
    <dsp:sp modelId="{27856501-0863-4B28-9682-1E0076D4B670}">
      <dsp:nvSpPr>
        <dsp:cNvPr id="0" name=""/>
        <dsp:cNvSpPr/>
      </dsp:nvSpPr>
      <dsp:spPr>
        <a:xfrm>
          <a:off x="0" y="3199734"/>
          <a:ext cx="10649262"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5CFE-A18B-483B-963B-83D8A5C826EC}">
      <dsp:nvSpPr>
        <dsp:cNvPr id="0" name=""/>
        <dsp:cNvSpPr/>
      </dsp:nvSpPr>
      <dsp:spPr>
        <a:xfrm>
          <a:off x="532463" y="2860254"/>
          <a:ext cx="7454483" cy="678960"/>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1762" tIns="0" rIns="281762" bIns="0" numCol="1" spcCol="1270" anchor="ctr" anchorCtr="0">
          <a:noAutofit/>
        </a:bodyPr>
        <a:lstStyle/>
        <a:p>
          <a:pPr marL="0" lvl="0" indent="0" algn="l" defTabSz="1022350">
            <a:lnSpc>
              <a:spcPct val="90000"/>
            </a:lnSpc>
            <a:spcBef>
              <a:spcPct val="0"/>
            </a:spcBef>
            <a:spcAft>
              <a:spcPct val="35000"/>
            </a:spcAft>
            <a:buFont typeface="+mj-lt"/>
            <a:buNone/>
          </a:pPr>
          <a:r>
            <a:rPr lang="en-US" sz="2300" b="1" kern="1200" dirty="0"/>
            <a:t>3. Actions to reduce negative impact of unsafe abortion </a:t>
          </a:r>
          <a:endParaRPr lang="en-NG" sz="2300" b="1" kern="1200" dirty="0"/>
        </a:p>
      </dsp:txBody>
      <dsp:txXfrm>
        <a:off x="565607" y="2893398"/>
        <a:ext cx="7388195"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0.2046</cdr:y>
    </cdr:from>
    <cdr:to>
      <cdr:x>0.3039</cdr:x>
      <cdr:y>0.7799</cdr:y>
    </cdr:to>
    <cdr:sp macro="" textlink="">
      <cdr:nvSpPr>
        <cdr:cNvPr id="4" name="Speech Bubble: Rectangle 3">
          <a:extLst xmlns:a="http://schemas.openxmlformats.org/drawingml/2006/main">
            <a:ext uri="{FF2B5EF4-FFF2-40B4-BE49-F238E27FC236}">
              <a16:creationId xmlns:a16="http://schemas.microsoft.com/office/drawing/2014/main" id="{C6600073-CC36-4756-B4C9-8290CC34550D}"/>
            </a:ext>
          </a:extLst>
        </cdr:cNvPr>
        <cdr:cNvSpPr/>
      </cdr:nvSpPr>
      <cdr:spPr>
        <a:xfrm xmlns:a="http://schemas.openxmlformats.org/drawingml/2006/main">
          <a:off x="0" y="1092304"/>
          <a:ext cx="3238052" cy="3071308"/>
        </a:xfrm>
        <a:prstGeom xmlns:a="http://schemas.openxmlformats.org/drawingml/2006/main" prst="wedgeRectCallout">
          <a:avLst>
            <a:gd name="adj1" fmla="val 96609"/>
            <a:gd name="adj2" fmla="val -4380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2400" dirty="0"/>
            <a:t>6% would have sought traditional practitioners’ help</a:t>
          </a:r>
        </a:p>
        <a:p xmlns:a="http://schemas.openxmlformats.org/drawingml/2006/main">
          <a:pPr algn="ctr"/>
          <a:r>
            <a:rPr lang="en-US" sz="2800" b="1" dirty="0"/>
            <a:t>+</a:t>
          </a:r>
          <a:endParaRPr lang="en-US" sz="2400" dirty="0"/>
        </a:p>
        <a:p xmlns:a="http://schemas.openxmlformats.org/drawingml/2006/main">
          <a:pPr algn="ctr"/>
          <a:r>
            <a:rPr lang="en-US" sz="2400" dirty="0"/>
            <a:t>5% would have taken chemicals or inserted objects vaginally</a:t>
          </a:r>
        </a:p>
        <a:p xmlns:a="http://schemas.openxmlformats.org/drawingml/2006/main">
          <a:endParaRPr lang="en-NG" sz="2000" dirty="0"/>
        </a:p>
      </cdr:txBody>
    </cdr:sp>
  </cdr:relSizeAnchor>
  <cdr:relSizeAnchor xmlns:cdr="http://schemas.openxmlformats.org/drawingml/2006/chartDrawing">
    <cdr:from>
      <cdr:x>0.44458</cdr:x>
      <cdr:y>0.25095</cdr:y>
    </cdr:from>
    <cdr:to>
      <cdr:x>0.47033</cdr:x>
      <cdr:y>0.27312</cdr:y>
    </cdr:to>
    <cdr:cxnSp macro="">
      <cdr:nvCxnSpPr>
        <cdr:cNvPr id="9" name="Straight Arrow Connector 8">
          <a:extLst xmlns:a="http://schemas.openxmlformats.org/drawingml/2006/main">
            <a:ext uri="{FF2B5EF4-FFF2-40B4-BE49-F238E27FC236}">
              <a16:creationId xmlns:a16="http://schemas.microsoft.com/office/drawing/2014/main" id="{C02B5719-2B0E-4B25-87F5-7E92028A8328}"/>
            </a:ext>
          </a:extLst>
        </cdr:cNvPr>
        <cdr:cNvCxnSpPr/>
      </cdr:nvCxnSpPr>
      <cdr:spPr>
        <a:xfrm xmlns:a="http://schemas.openxmlformats.org/drawingml/2006/main">
          <a:off x="4736961" y="1339730"/>
          <a:ext cx="274320" cy="118334"/>
        </a:xfrm>
        <a:prstGeom xmlns:a="http://schemas.openxmlformats.org/drawingml/2006/main" prst="straightConnector1">
          <a:avLst/>
        </a:prstGeom>
        <a:ln xmlns:a="http://schemas.openxmlformats.org/drawingml/2006/main" w="571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0.44228</cdr:x>
      <cdr:y>0.2299</cdr:y>
    </cdr:from>
    <cdr:to>
      <cdr:x>0.51475</cdr:x>
      <cdr:y>0.2299</cdr:y>
    </cdr:to>
    <cdr:cxnSp macro="">
      <cdr:nvCxnSpPr>
        <cdr:cNvPr id="10" name="Straight Arrow Connector 9">
          <a:extLst xmlns:a="http://schemas.openxmlformats.org/drawingml/2006/main">
            <a:ext uri="{FF2B5EF4-FFF2-40B4-BE49-F238E27FC236}">
              <a16:creationId xmlns:a16="http://schemas.microsoft.com/office/drawing/2014/main" id="{18879821-EC71-43FE-A74B-5A0B1F5AAD19}"/>
            </a:ext>
          </a:extLst>
        </cdr:cNvPr>
        <cdr:cNvCxnSpPr/>
      </cdr:nvCxnSpPr>
      <cdr:spPr>
        <a:xfrm xmlns:a="http://schemas.openxmlformats.org/drawingml/2006/main">
          <a:off x="4712458" y="1227337"/>
          <a:ext cx="772159" cy="0"/>
        </a:xfrm>
        <a:prstGeom xmlns:a="http://schemas.openxmlformats.org/drawingml/2006/main" prst="straightConnector1">
          <a:avLst/>
        </a:prstGeom>
        <a:ln xmlns:a="http://schemas.openxmlformats.org/drawingml/2006/main" w="571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07B15-5F46-4A07-B9CB-7D366FB8DA81}" type="datetimeFigureOut">
              <a:rPr lang="x-none" smtClean="0"/>
              <a:t>24/06/2022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89421-B65A-4472-9EDD-460E3885E29C}" type="slidenum">
              <a:rPr lang="x-none" smtClean="0"/>
              <a:t>‹#›</a:t>
            </a:fld>
            <a:endParaRPr lang="x-none"/>
          </a:p>
        </p:txBody>
      </p:sp>
    </p:spTree>
    <p:extLst>
      <p:ext uri="{BB962C8B-B14F-4D97-AF65-F5344CB8AC3E}">
        <p14:creationId xmlns:p14="http://schemas.microsoft.com/office/powerpoint/2010/main" val="171204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952500">
              <a:lnSpc>
                <a:spcPts val="1425"/>
              </a:lnSpc>
              <a:spcBef>
                <a:spcPts val="200"/>
              </a:spcBef>
              <a:spcAft>
                <a:spcPts val="150"/>
              </a:spcAft>
            </a:pPr>
            <a:r>
              <a:rPr lang="en-US"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a:t>
            </a:r>
            <a:r>
              <a:rPr lang="x-none" sz="1800" b="1"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wentieth</a:t>
            </a:r>
            <a:r>
              <a:rPr lang="x-none"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world health assembly resolution 20.14: health aspects of population dynamics. Official records of the World Health Organization No. 160; 1967 …</a:t>
            </a:r>
            <a:endParaRPr lang="x-none"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x-none" sz="1800" dirty="0">
                <a:solidFill>
                  <a:srgbClr val="006621"/>
                </a:solidFill>
                <a:effectLst/>
                <a:latin typeface="Arial" panose="020B0604020202020204" pitchFamily="34" charset="0"/>
                <a:ea typeface="Calibri" panose="020F0502020204030204" pitchFamily="34" charset="0"/>
              </a:rPr>
              <a:t>World Health Organization - World Health Organization</a:t>
            </a:r>
            <a:endParaRPr lang="x-none" dirty="0"/>
          </a:p>
        </p:txBody>
      </p:sp>
      <p:sp>
        <p:nvSpPr>
          <p:cNvPr id="4" name="Slide Number Placeholder 3"/>
          <p:cNvSpPr>
            <a:spLocks noGrp="1"/>
          </p:cNvSpPr>
          <p:nvPr>
            <p:ph type="sldNum" sz="quarter" idx="5"/>
          </p:nvPr>
        </p:nvSpPr>
        <p:spPr/>
        <p:txBody>
          <a:bodyPr/>
          <a:lstStyle/>
          <a:p>
            <a:fld id="{24A89421-B65A-4472-9EDD-460E3885E29C}" type="slidenum">
              <a:rPr lang="x-none" smtClean="0"/>
              <a:t>4</a:t>
            </a:fld>
            <a:endParaRPr lang="x-none"/>
          </a:p>
        </p:txBody>
      </p:sp>
    </p:spTree>
    <p:extLst>
      <p:ext uri="{BB962C8B-B14F-4D97-AF65-F5344CB8AC3E}">
        <p14:creationId xmlns:p14="http://schemas.microsoft.com/office/powerpoint/2010/main" val="255650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i="1" dirty="0"/>
              <a:t>Sources: (</a:t>
            </a:r>
            <a:r>
              <a:rPr lang="en-US" sz="1200" i="1" dirty="0" err="1"/>
              <a:t>i</a:t>
            </a:r>
            <a:r>
              <a:rPr lang="en-US" sz="1200" i="1" dirty="0"/>
              <a:t>) PMA2020 Abortion Survey Results: Nigeria, April – May 2018; (2) </a:t>
            </a:r>
            <a:r>
              <a:rPr lang="it-IT" sz="1200" i="1" dirty="0"/>
              <a:t>Oyeniran AA et al. </a:t>
            </a:r>
            <a:r>
              <a:rPr lang="en-US" sz="1200" i="1" dirty="0"/>
              <a:t>(2019)</a:t>
            </a:r>
          </a:p>
          <a:p>
            <a:pPr algn="l"/>
            <a:r>
              <a:rPr lang="en-US" sz="1200" i="1" dirty="0"/>
              <a:t>Narratives of women presenting with abortion complications in Southwestern Nigeria: A qualitative study. </a:t>
            </a:r>
            <a:r>
              <a:rPr lang="en-US" sz="1200" i="1" dirty="0" err="1"/>
              <a:t>PLoS</a:t>
            </a:r>
            <a:r>
              <a:rPr lang="en-US" sz="1200" i="1" dirty="0"/>
              <a:t> ONE 14(5): e0217616.https://doi.org/10.1371/journal.pone.0217616</a:t>
            </a:r>
          </a:p>
          <a:p>
            <a:endParaRPr lang="en-US" dirty="0"/>
          </a:p>
        </p:txBody>
      </p:sp>
      <p:sp>
        <p:nvSpPr>
          <p:cNvPr id="4" name="Slide Number Placeholder 3"/>
          <p:cNvSpPr>
            <a:spLocks noGrp="1"/>
          </p:cNvSpPr>
          <p:nvPr>
            <p:ph type="sldNum" sz="quarter" idx="10"/>
          </p:nvPr>
        </p:nvSpPr>
        <p:spPr>
          <a:xfrm>
            <a:off x="3884027" y="8829675"/>
            <a:ext cx="2972421" cy="465138"/>
          </a:xfrm>
          <a:prstGeom prst="rect">
            <a:avLst/>
          </a:prstGeom>
        </p:spPr>
        <p:txBody>
          <a:bodyPr/>
          <a:lstStyle/>
          <a:p>
            <a:pPr>
              <a:defRPr/>
            </a:pPr>
            <a:fld id="{1E0AC2B2-6C84-44B0-A5F8-C2857B1BA25A}" type="slidenum">
              <a:rPr lang="en-US" smtClean="0"/>
              <a:pPr>
                <a:defRPr/>
              </a:pPr>
              <a:t>18</a:t>
            </a:fld>
            <a:endParaRPr lang="en-US" dirty="0"/>
          </a:p>
        </p:txBody>
      </p:sp>
    </p:spTree>
    <p:extLst>
      <p:ext uri="{BB962C8B-B14F-4D97-AF65-F5344CB8AC3E}">
        <p14:creationId xmlns:p14="http://schemas.microsoft.com/office/powerpoint/2010/main" val="762719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US" sz="1800" b="1" i="0" u="none" strike="noStrike" baseline="0" dirty="0">
                <a:latin typeface="Arial,Bold"/>
              </a:rPr>
              <a:t>Unmet need for family planning</a:t>
            </a:r>
          </a:p>
          <a:p>
            <a:pPr algn="l"/>
            <a:r>
              <a:rPr lang="en-US" sz="1800" b="0" i="0" u="none" strike="noStrike" baseline="0" dirty="0">
                <a:latin typeface="Arial" panose="020B0604020202020204" pitchFamily="34" charset="0"/>
              </a:rPr>
              <a:t>Proportion of women who (1) are not pregnant and not postpartum amenorrhoeic and are</a:t>
            </a:r>
          </a:p>
          <a:p>
            <a:pPr algn="l"/>
            <a:r>
              <a:rPr lang="en-US" sz="1800" b="0" i="0" u="none" strike="noStrike" baseline="0" dirty="0">
                <a:latin typeface="Arial" panose="020B0604020202020204" pitchFamily="34" charset="0"/>
              </a:rPr>
              <a:t>considered fecund and want to postpone their next birth for 2 or more years or stop childbearing</a:t>
            </a:r>
          </a:p>
          <a:p>
            <a:pPr algn="l"/>
            <a:r>
              <a:rPr lang="en-US" sz="1800" b="0" i="0" u="none" strike="noStrike" baseline="0" dirty="0">
                <a:latin typeface="Arial" panose="020B0604020202020204" pitchFamily="34" charset="0"/>
              </a:rPr>
              <a:t>altogether but are not using a contraceptive method, or (2) have a mistimed or unwanted current</a:t>
            </a:r>
          </a:p>
          <a:p>
            <a:pPr algn="l"/>
            <a:r>
              <a:rPr lang="en-US" sz="1800" b="0" i="0" u="none" strike="noStrike" baseline="0" dirty="0">
                <a:latin typeface="Arial" panose="020B0604020202020204" pitchFamily="34" charset="0"/>
              </a:rPr>
              <a:t>pregnancy, or (3) are postpartum amenorrhoeic and their last birth in the last 2 years was</a:t>
            </a:r>
          </a:p>
          <a:p>
            <a:pPr algn="l"/>
            <a:r>
              <a:rPr lang="en-US" sz="1800" b="0" i="0" u="none" strike="noStrike" baseline="0" dirty="0">
                <a:latin typeface="Arial" panose="020B0604020202020204" pitchFamily="34" charset="0"/>
              </a:rPr>
              <a:t>mistimed or unwanted.</a:t>
            </a:r>
          </a:p>
          <a:p>
            <a:pPr algn="l"/>
            <a:r>
              <a:rPr lang="en-US" sz="1800" b="1" i="1" u="none" strike="noStrike" baseline="0" dirty="0">
                <a:latin typeface="Arial,BoldItalic"/>
              </a:rPr>
              <a:t>Sample: </a:t>
            </a:r>
            <a:r>
              <a:rPr lang="en-US" sz="1800" b="0" i="0" u="none" strike="noStrike" baseline="0" dirty="0">
                <a:latin typeface="Arial" panose="020B0604020202020204" pitchFamily="34" charset="0"/>
              </a:rPr>
              <a:t>All women age 15-49, currently married women age 15-49, and sexually active</a:t>
            </a:r>
          </a:p>
          <a:p>
            <a:pPr algn="l"/>
            <a:r>
              <a:rPr lang="en-US" sz="1800" b="0" i="0" u="none" strike="noStrike" baseline="0" dirty="0">
                <a:latin typeface="Arial" panose="020B0604020202020204" pitchFamily="34" charset="0"/>
              </a:rPr>
              <a:t>unmarried women age 15-49</a:t>
            </a:r>
            <a:endParaRPr lang="en-US" dirty="0"/>
          </a:p>
        </p:txBody>
      </p:sp>
      <p:sp>
        <p:nvSpPr>
          <p:cNvPr id="4" name="Slide Number Placeholder 3"/>
          <p:cNvSpPr>
            <a:spLocks noGrp="1"/>
          </p:cNvSpPr>
          <p:nvPr>
            <p:ph type="sldNum" sz="quarter" idx="10"/>
          </p:nvPr>
        </p:nvSpPr>
        <p:spPr>
          <a:xfrm>
            <a:off x="3884027" y="8829675"/>
            <a:ext cx="2972421" cy="465138"/>
          </a:xfrm>
          <a:prstGeom prst="rect">
            <a:avLst/>
          </a:prstGeom>
        </p:spPr>
        <p:txBody>
          <a:bodyPr/>
          <a:lstStyle/>
          <a:p>
            <a:pPr>
              <a:defRPr/>
            </a:pPr>
            <a:fld id="{1E0AC2B2-6C84-44B0-A5F8-C2857B1BA25A}" type="slidenum">
              <a:rPr lang="en-US" smtClean="0"/>
              <a:pPr>
                <a:defRPr/>
              </a:pPr>
              <a:t>19</a:t>
            </a:fld>
            <a:endParaRPr lang="en-US" dirty="0"/>
          </a:p>
        </p:txBody>
      </p:sp>
    </p:spTree>
    <p:extLst>
      <p:ext uri="{BB962C8B-B14F-4D97-AF65-F5344CB8AC3E}">
        <p14:creationId xmlns:p14="http://schemas.microsoft.com/office/powerpoint/2010/main" val="35748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https://www.guttmacher.org/sites/default/files/infographic_attachment/452_nigeria_infographic_final.pdf</a:t>
            </a:r>
            <a:endParaRPr lang="x-none" dirty="0"/>
          </a:p>
        </p:txBody>
      </p:sp>
      <p:sp>
        <p:nvSpPr>
          <p:cNvPr id="4" name="Slide Number Placeholder 3"/>
          <p:cNvSpPr>
            <a:spLocks noGrp="1"/>
          </p:cNvSpPr>
          <p:nvPr>
            <p:ph type="sldNum" sz="quarter" idx="5"/>
          </p:nvPr>
        </p:nvSpPr>
        <p:spPr/>
        <p:txBody>
          <a:bodyPr/>
          <a:lstStyle/>
          <a:p>
            <a:fld id="{E9DBDB63-4E30-43E4-BE5B-9DC8DDD0C3C5}" type="slidenum">
              <a:rPr lang="x-none" smtClean="0"/>
              <a:t>20</a:t>
            </a:fld>
            <a:endParaRPr lang="x-none"/>
          </a:p>
        </p:txBody>
      </p:sp>
    </p:spTree>
    <p:extLst>
      <p:ext uri="{BB962C8B-B14F-4D97-AF65-F5344CB8AC3E}">
        <p14:creationId xmlns:p14="http://schemas.microsoft.com/office/powerpoint/2010/main" val="228283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Describes the actions women would have taken in the absence of misoprostol – at least 11% would have take taken some actions with significant health risk</a:t>
            </a:r>
          </a:p>
          <a:p>
            <a:endParaRPr lang="en-US" dirty="0"/>
          </a:p>
          <a:p>
            <a:r>
              <a:rPr lang="en-US" dirty="0"/>
              <a:t>Further studies: Who would have sough further help</a:t>
            </a:r>
            <a:endParaRPr lang="x-none" dirty="0"/>
          </a:p>
        </p:txBody>
      </p:sp>
      <p:sp>
        <p:nvSpPr>
          <p:cNvPr id="4" name="Slide Number Placeholder 3"/>
          <p:cNvSpPr>
            <a:spLocks noGrp="1"/>
          </p:cNvSpPr>
          <p:nvPr>
            <p:ph type="sldNum" sz="quarter" idx="5"/>
          </p:nvPr>
        </p:nvSpPr>
        <p:spPr/>
        <p:txBody>
          <a:bodyPr/>
          <a:lstStyle/>
          <a:p>
            <a:fld id="{B873B0CE-6166-714D-9DE8-697B07EB01E8}" type="slidenum">
              <a:rPr lang="en-US" smtClean="0"/>
              <a:pPr/>
              <a:t>21</a:t>
            </a:fld>
            <a:endParaRPr lang="en-US"/>
          </a:p>
        </p:txBody>
      </p:sp>
    </p:spTree>
    <p:extLst>
      <p:ext uri="{BB962C8B-B14F-4D97-AF65-F5344CB8AC3E}">
        <p14:creationId xmlns:p14="http://schemas.microsoft.com/office/powerpoint/2010/main" val="90515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agmatica-Book"/>
              </a:rPr>
              <a:t>Nigeria and India had the highest estimated</a:t>
            </a:r>
          </a:p>
          <a:p>
            <a:pPr algn="l"/>
            <a:r>
              <a:rPr lang="en-US" sz="1800" b="0" i="0" u="none" strike="noStrike" baseline="0" dirty="0">
                <a:latin typeface="Pragmatica-Book"/>
              </a:rPr>
              <a:t>numbers of maternal deaths, accounting for</a:t>
            </a:r>
          </a:p>
          <a:p>
            <a:pPr algn="l"/>
            <a:r>
              <a:rPr lang="en-US" sz="1800" b="0" i="0" u="none" strike="noStrike" baseline="0" dirty="0">
                <a:latin typeface="Pragmatica-Book"/>
              </a:rPr>
              <a:t>approximately one third (35%) of estimated</a:t>
            </a:r>
          </a:p>
          <a:p>
            <a:pPr algn="l"/>
            <a:r>
              <a:rPr lang="en-US" sz="1800" b="0" i="0" u="none" strike="noStrike" baseline="0" dirty="0">
                <a:latin typeface="Pragmatica-Book"/>
              </a:rPr>
              <a:t>global maternal deaths in 2017, with</a:t>
            </a:r>
          </a:p>
          <a:p>
            <a:pPr algn="l"/>
            <a:r>
              <a:rPr lang="en-US" sz="1800" b="0" i="0" u="none" strike="noStrike" baseline="0" dirty="0">
                <a:latin typeface="Pragmatica-Book"/>
              </a:rPr>
              <a:t>approximately 67 000 and 35 000 maternal</a:t>
            </a:r>
          </a:p>
          <a:p>
            <a:pPr algn="l"/>
            <a:r>
              <a:rPr lang="en-US" sz="1800" b="0" i="0" u="none" strike="noStrike" baseline="0" dirty="0">
                <a:latin typeface="Pragmatica-Book"/>
              </a:rPr>
              <a:t>deaths (23% and 12% of global maternal</a:t>
            </a:r>
          </a:p>
          <a:p>
            <a:pPr algn="l"/>
            <a:r>
              <a:rPr lang="en-US" sz="1800" b="0" i="0" u="none" strike="noStrike" baseline="0" dirty="0">
                <a:latin typeface="Pragmatica-Book"/>
              </a:rPr>
              <a:t>deaths), respectively</a:t>
            </a:r>
            <a:endParaRPr lang="x-none" dirty="0"/>
          </a:p>
        </p:txBody>
      </p:sp>
      <p:sp>
        <p:nvSpPr>
          <p:cNvPr id="4" name="Slide Number Placeholder 3"/>
          <p:cNvSpPr>
            <a:spLocks noGrp="1"/>
          </p:cNvSpPr>
          <p:nvPr>
            <p:ph type="sldNum" sz="quarter" idx="5"/>
          </p:nvPr>
        </p:nvSpPr>
        <p:spPr/>
        <p:txBody>
          <a:bodyPr/>
          <a:lstStyle/>
          <a:p>
            <a:fld id="{FD376EAC-A5F9-437A-8C13-ABCF907A00D8}" type="slidenum">
              <a:rPr lang="x-none" smtClean="0"/>
              <a:t>23</a:t>
            </a:fld>
            <a:endParaRPr lang="x-none"/>
          </a:p>
        </p:txBody>
      </p:sp>
    </p:spTree>
    <p:extLst>
      <p:ext uri="{BB962C8B-B14F-4D97-AF65-F5344CB8AC3E}">
        <p14:creationId xmlns:p14="http://schemas.microsoft.com/office/powerpoint/2010/main" val="4165630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Mori AT, </a:t>
            </a:r>
            <a:r>
              <a:rPr lang="en-US" b="0" i="0" dirty="0" err="1">
                <a:solidFill>
                  <a:srgbClr val="212121"/>
                </a:solidFill>
                <a:effectLst/>
                <a:latin typeface="BlinkMacSystemFont"/>
              </a:rPr>
              <a:t>Binyaruka</a:t>
            </a:r>
            <a:r>
              <a:rPr lang="en-US" b="0" i="0" dirty="0">
                <a:solidFill>
                  <a:srgbClr val="212121"/>
                </a:solidFill>
                <a:effectLst/>
                <a:latin typeface="BlinkMacSystemFont"/>
              </a:rPr>
              <a:t> P, </a:t>
            </a:r>
            <a:r>
              <a:rPr lang="en-US" b="0" i="0" dirty="0" err="1">
                <a:solidFill>
                  <a:srgbClr val="212121"/>
                </a:solidFill>
                <a:effectLst/>
                <a:latin typeface="BlinkMacSystemFont"/>
              </a:rPr>
              <a:t>Hangoma</a:t>
            </a:r>
            <a:r>
              <a:rPr lang="en-US" b="0" i="0" dirty="0">
                <a:solidFill>
                  <a:srgbClr val="212121"/>
                </a:solidFill>
                <a:effectLst/>
                <a:latin typeface="BlinkMacSystemFont"/>
              </a:rPr>
              <a:t> P, </a:t>
            </a:r>
            <a:r>
              <a:rPr lang="en-US" b="0" i="0" dirty="0" err="1">
                <a:solidFill>
                  <a:srgbClr val="212121"/>
                </a:solidFill>
                <a:effectLst/>
                <a:latin typeface="BlinkMacSystemFont"/>
              </a:rPr>
              <a:t>Robberstad</a:t>
            </a:r>
            <a:r>
              <a:rPr lang="en-US" b="0" i="0" dirty="0">
                <a:solidFill>
                  <a:srgbClr val="212121"/>
                </a:solidFill>
                <a:effectLst/>
                <a:latin typeface="BlinkMacSystemFont"/>
              </a:rPr>
              <a:t> B, </a:t>
            </a:r>
            <a:r>
              <a:rPr lang="en-US" b="0" i="0" dirty="0" err="1">
                <a:solidFill>
                  <a:srgbClr val="212121"/>
                </a:solidFill>
                <a:effectLst/>
                <a:latin typeface="BlinkMacSystemFont"/>
              </a:rPr>
              <a:t>Sandoy</a:t>
            </a:r>
            <a:r>
              <a:rPr lang="en-US" b="0" i="0" dirty="0">
                <a:solidFill>
                  <a:srgbClr val="212121"/>
                </a:solidFill>
                <a:effectLst/>
                <a:latin typeface="BlinkMacSystemFont"/>
              </a:rPr>
              <a:t> I. Patient and health system costs of managing pregnancy and birth-related complications in sub-Saharan Africa: a systematic review. Health Econ Rev. 2020 Aug 15;10(1):26. </a:t>
            </a:r>
            <a:r>
              <a:rPr lang="en-US" b="0" i="0" dirty="0" err="1">
                <a:solidFill>
                  <a:srgbClr val="212121"/>
                </a:solidFill>
                <a:effectLst/>
                <a:latin typeface="BlinkMacSystemFont"/>
              </a:rPr>
              <a:t>doi</a:t>
            </a:r>
            <a:r>
              <a:rPr lang="en-US" b="0" i="0" dirty="0">
                <a:solidFill>
                  <a:srgbClr val="212121"/>
                </a:solidFill>
                <a:effectLst/>
                <a:latin typeface="BlinkMacSystemFont"/>
              </a:rPr>
              <a:t>: 10.1186/s13561-020-00283-y. PMID: 32803373; PMCID: PMC7429732.</a:t>
            </a:r>
            <a:endParaRPr lang="x-none" dirty="0"/>
          </a:p>
        </p:txBody>
      </p:sp>
      <p:sp>
        <p:nvSpPr>
          <p:cNvPr id="4" name="Slide Number Placeholder 3"/>
          <p:cNvSpPr>
            <a:spLocks noGrp="1"/>
          </p:cNvSpPr>
          <p:nvPr>
            <p:ph type="sldNum" sz="quarter" idx="5"/>
          </p:nvPr>
        </p:nvSpPr>
        <p:spPr/>
        <p:txBody>
          <a:bodyPr/>
          <a:lstStyle/>
          <a:p>
            <a:fld id="{24A89421-B65A-4472-9EDD-460E3885E29C}" type="slidenum">
              <a:rPr lang="x-none" smtClean="0"/>
              <a:t>24</a:t>
            </a:fld>
            <a:endParaRPr lang="x-none"/>
          </a:p>
        </p:txBody>
      </p:sp>
    </p:spTree>
    <p:extLst>
      <p:ext uri="{BB962C8B-B14F-4D97-AF65-F5344CB8AC3E}">
        <p14:creationId xmlns:p14="http://schemas.microsoft.com/office/powerpoint/2010/main" val="91389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Bankole A, Singh S, </a:t>
            </a:r>
            <a:r>
              <a:rPr lang="en-US" dirty="0" err="1"/>
              <a:t>Vlassof</a:t>
            </a:r>
            <a:r>
              <a:rPr lang="en-US" dirty="0"/>
              <a:t> M, </a:t>
            </a:r>
            <a:r>
              <a:rPr lang="en-US" dirty="0" err="1"/>
              <a:t>Woog</a:t>
            </a:r>
            <a:r>
              <a:rPr lang="en-US" dirty="0"/>
              <a:t> V. Estimating the cost of post-abortion care in Nigeria: a case study. In: </a:t>
            </a:r>
            <a:r>
              <a:rPr lang="en-US" dirty="0" err="1"/>
              <a:t>Lule</a:t>
            </a:r>
            <a:r>
              <a:rPr lang="en-US" dirty="0"/>
              <a:t> E, Singh S, Chowdhury SA, eds. Fert In: </a:t>
            </a:r>
            <a:r>
              <a:rPr lang="en-US" dirty="0" err="1"/>
              <a:t>Lule</a:t>
            </a:r>
            <a:r>
              <a:rPr lang="en-US" dirty="0"/>
              <a:t> E, Singh S, Chowdhury SA, eds. Fertility Regulation Behaviors and Their Costs. Washington, DC: World Bank; 2007</a:t>
            </a:r>
          </a:p>
          <a:p>
            <a:endParaRPr lang="en-US" dirty="0"/>
          </a:p>
          <a:p>
            <a:r>
              <a:rPr lang="en-US" dirty="0"/>
              <a:t>The data spoke of 2005</a:t>
            </a:r>
            <a:endParaRPr lang="x-none" dirty="0"/>
          </a:p>
        </p:txBody>
      </p:sp>
      <p:sp>
        <p:nvSpPr>
          <p:cNvPr id="4" name="Slide Number Placeholder 3"/>
          <p:cNvSpPr>
            <a:spLocks noGrp="1"/>
          </p:cNvSpPr>
          <p:nvPr>
            <p:ph type="sldNum" sz="quarter" idx="5"/>
          </p:nvPr>
        </p:nvSpPr>
        <p:spPr/>
        <p:txBody>
          <a:bodyPr/>
          <a:lstStyle/>
          <a:p>
            <a:fld id="{FD376EAC-A5F9-437A-8C13-ABCF907A00D8}" type="slidenum">
              <a:rPr lang="x-none" smtClean="0"/>
              <a:t>25</a:t>
            </a:fld>
            <a:endParaRPr lang="x-none"/>
          </a:p>
        </p:txBody>
      </p:sp>
    </p:spTree>
    <p:extLst>
      <p:ext uri="{BB962C8B-B14F-4D97-AF65-F5344CB8AC3E}">
        <p14:creationId xmlns:p14="http://schemas.microsoft.com/office/powerpoint/2010/main" val="410206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calaLancetPro"/>
              </a:rPr>
              <a:t>WHO recommended abortion methods (medical abortion, vacuum aspiration, or dilatation and evacuation) that was appropriate to the pregnancy duration</a:t>
            </a:r>
          </a:p>
          <a:p>
            <a:pPr algn="l"/>
            <a:endParaRPr lang="en-US" sz="1800" b="0" i="0" u="none" strike="noStrike" baseline="0" dirty="0">
              <a:latin typeface="ScalaLancetPro"/>
            </a:endParaRPr>
          </a:p>
          <a:p>
            <a:pPr algn="l"/>
            <a:r>
              <a:rPr lang="en-US" sz="1800" b="0" i="0" u="none" strike="noStrike" baseline="0" dirty="0">
                <a:solidFill>
                  <a:srgbClr val="000000"/>
                </a:solidFill>
                <a:latin typeface="Myriad Pro"/>
              </a:rPr>
              <a:t>Ganatra B et al., Global, regional, and subregional classification of abortions by safety, 2010–14: estimates from a Bayesian hierarchical model, </a:t>
            </a:r>
            <a:r>
              <a:rPr lang="en-US" sz="1800" b="0" i="1" u="none" strike="noStrike" baseline="0" dirty="0">
                <a:solidFill>
                  <a:srgbClr val="000000"/>
                </a:solidFill>
                <a:latin typeface="Myriad Pro"/>
              </a:rPr>
              <a:t>Lancet</a:t>
            </a:r>
            <a:r>
              <a:rPr lang="en-US" sz="1800" b="0" i="0" u="none" strike="noStrike" baseline="0" dirty="0">
                <a:solidFill>
                  <a:srgbClr val="000000"/>
                </a:solidFill>
                <a:latin typeface="Myriad Pro"/>
              </a:rPr>
              <a:t>, 2017, 390(10110):2372–2381, doi:10.1016/S0140-6736(17)31794-4.</a:t>
            </a:r>
          </a:p>
          <a:p>
            <a:pPr algn="l"/>
            <a:endParaRPr lang="en-US" sz="2800" dirty="0">
              <a:latin typeface="ScalaLancetPro"/>
            </a:endParaRPr>
          </a:p>
          <a:p>
            <a:pPr algn="l"/>
            <a:r>
              <a:rPr lang="en-US" sz="1800" b="0" i="0" u="none" strike="noStrike" baseline="0" dirty="0">
                <a:latin typeface="ScalaLancetPro"/>
              </a:rPr>
              <a:t>less safe</a:t>
            </a:r>
          </a:p>
          <a:p>
            <a:pPr algn="l"/>
            <a:r>
              <a:rPr lang="en-US" sz="1800" b="0" i="0" u="none" strike="noStrike" baseline="0" dirty="0">
                <a:latin typeface="ScalaLancetPro"/>
              </a:rPr>
              <a:t> if only one of the two criteria were</a:t>
            </a:r>
          </a:p>
          <a:p>
            <a:pPr algn="l"/>
            <a:r>
              <a:rPr lang="en-US" sz="1800" b="0" i="0" u="none" strike="noStrike" baseline="0" dirty="0">
                <a:latin typeface="ScalaLancetPro"/>
              </a:rPr>
              <a:t>met—</a:t>
            </a:r>
            <a:r>
              <a:rPr lang="en-US" sz="1800" b="0" i="0" u="none" strike="noStrike" baseline="0" dirty="0" err="1">
                <a:latin typeface="ScalaLancetPro"/>
              </a:rPr>
              <a:t>ie</a:t>
            </a:r>
            <a:r>
              <a:rPr lang="en-US" sz="1800" b="0" i="0" u="none" strike="noStrike" baseline="0" dirty="0">
                <a:latin typeface="ScalaLancetPro"/>
              </a:rPr>
              <a:t>, either the abortion was done by a trained provider</a:t>
            </a:r>
          </a:p>
          <a:p>
            <a:pPr algn="l"/>
            <a:r>
              <a:rPr lang="en-US" sz="1800" b="0" i="0" u="none" strike="noStrike" baseline="0" dirty="0">
                <a:latin typeface="ScalaLancetPro"/>
              </a:rPr>
              <a:t>but with an outdated method (</a:t>
            </a:r>
            <a:r>
              <a:rPr lang="en-US" sz="1800" b="0" i="0" u="none" strike="noStrike" baseline="0" dirty="0" err="1">
                <a:latin typeface="ScalaLancetPro"/>
              </a:rPr>
              <a:t>eg</a:t>
            </a:r>
            <a:r>
              <a:rPr lang="en-US" sz="1800" b="0" i="0" u="none" strike="noStrike" baseline="0" dirty="0">
                <a:latin typeface="ScalaLancetPro"/>
              </a:rPr>
              <a:t>, sharp curettage) or a safe</a:t>
            </a:r>
          </a:p>
          <a:p>
            <a:pPr algn="l"/>
            <a:r>
              <a:rPr lang="en-US" sz="1800" b="0" i="0" u="none" strike="noStrike" baseline="0" dirty="0">
                <a:latin typeface="ScalaLancetPro"/>
              </a:rPr>
              <a:t>method of abortion (</a:t>
            </a:r>
            <a:r>
              <a:rPr lang="en-US" sz="1800" b="0" i="0" u="none" strike="noStrike" baseline="0" dirty="0" err="1">
                <a:latin typeface="ScalaLancetPro"/>
              </a:rPr>
              <a:t>eg</a:t>
            </a:r>
            <a:r>
              <a:rPr lang="en-US" sz="1800" b="0" i="0" u="none" strike="noStrike" baseline="0" dirty="0">
                <a:latin typeface="ScalaLancetPro"/>
              </a:rPr>
              <a:t>, misoprostol) was used but without</a:t>
            </a:r>
          </a:p>
          <a:p>
            <a:pPr algn="l"/>
            <a:r>
              <a:rPr lang="en-US" sz="1800" b="0" i="0" u="none" strike="noStrike" baseline="0" dirty="0">
                <a:latin typeface="ScalaLancetPro"/>
              </a:rPr>
              <a:t>adequate information or support from a trained individual</a:t>
            </a:r>
            <a:endParaRPr lang="x-none" sz="2800" dirty="0"/>
          </a:p>
          <a:p>
            <a:pPr algn="l"/>
            <a:endParaRPr lang="en-US" sz="1800" b="0" i="0" u="none" strike="noStrike" baseline="0" dirty="0">
              <a:solidFill>
                <a:srgbClr val="000000"/>
              </a:solidFill>
              <a:latin typeface="Myriad Pro"/>
            </a:endParaRPr>
          </a:p>
          <a:p>
            <a:pPr algn="l"/>
            <a:endParaRPr lang="en-US" sz="2800" dirty="0">
              <a:latin typeface="ScalaLancetPro"/>
            </a:endParaRPr>
          </a:p>
          <a:p>
            <a:pPr algn="l"/>
            <a:r>
              <a:rPr lang="en-US" sz="1800" b="0" i="0" u="none" strike="noStrike" baseline="0" dirty="0">
                <a:latin typeface="ScalaLancetPro"/>
              </a:rPr>
              <a:t>least safe if they were provided</a:t>
            </a:r>
          </a:p>
          <a:p>
            <a:pPr algn="l"/>
            <a:r>
              <a:rPr lang="en-US" sz="1800" b="0" i="0" u="none" strike="noStrike" baseline="0" dirty="0">
                <a:latin typeface="ScalaLancetPro"/>
              </a:rPr>
              <a:t>by untrained individuals using dangerous methods, such</a:t>
            </a:r>
          </a:p>
          <a:p>
            <a:pPr algn="l"/>
            <a:r>
              <a:rPr lang="en-US" sz="1800" b="0" i="0" u="none" strike="noStrike" baseline="0" dirty="0">
                <a:latin typeface="ScalaLancetPro"/>
              </a:rPr>
              <a:t>as ingestion of caustic substances, insertion of foreign</a:t>
            </a:r>
          </a:p>
          <a:p>
            <a:pPr algn="l"/>
            <a:r>
              <a:rPr lang="en-US" sz="1800" b="0" i="0" u="none" strike="noStrike" baseline="0" dirty="0">
                <a:latin typeface="ScalaLancetPro"/>
              </a:rPr>
              <a:t>bodies, or use of traditional concoctions</a:t>
            </a:r>
            <a:endParaRPr lang="x-none" sz="2800" dirty="0"/>
          </a:p>
          <a:p>
            <a:pPr algn="l"/>
            <a:endParaRPr lang="en-US" sz="1800" b="0" i="0" u="none" strike="noStrike" baseline="0" dirty="0">
              <a:solidFill>
                <a:srgbClr val="00000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Gotham Narrow Book"/>
              </a:rPr>
              <a:t>Safe abortions are those that use a WHO-recommended method appropriate to the pregnancy duration and are done by a trained provider. Less-safe abortions meet only one of these criteria, and least-safe abortions meet neither criterion. </a:t>
            </a:r>
            <a:r>
              <a:rPr lang="en-US" sz="1200" b="0" i="1" u="none" strike="noStrike" baseline="0" dirty="0">
                <a:solidFill>
                  <a:srgbClr val="000000"/>
                </a:solidFill>
                <a:latin typeface="Gotham Narrow Book"/>
              </a:rPr>
              <a:t>Sources: </a:t>
            </a:r>
            <a:r>
              <a:rPr lang="en-US" sz="1200" b="0" i="0" u="none" strike="noStrike" baseline="0" dirty="0">
                <a:solidFill>
                  <a:srgbClr val="000000"/>
                </a:solidFill>
                <a:latin typeface="Gotham Narrow Book"/>
              </a:rPr>
              <a:t>references 2 and 5 (Bankole et al, From unsafe to safe abortion in SSA)</a:t>
            </a:r>
          </a:p>
          <a:p>
            <a:pPr algn="l"/>
            <a:endParaRPr lang="x-none" dirty="0"/>
          </a:p>
        </p:txBody>
      </p:sp>
      <p:sp>
        <p:nvSpPr>
          <p:cNvPr id="4" name="Slide Number Placeholder 3"/>
          <p:cNvSpPr>
            <a:spLocks noGrp="1"/>
          </p:cNvSpPr>
          <p:nvPr>
            <p:ph type="sldNum" sz="quarter" idx="5"/>
          </p:nvPr>
        </p:nvSpPr>
        <p:spPr/>
        <p:txBody>
          <a:bodyPr/>
          <a:lstStyle/>
          <a:p>
            <a:fld id="{FD376EAC-A5F9-437A-8C13-ABCF907A00D8}" type="slidenum">
              <a:rPr lang="x-none" smtClean="0"/>
              <a:t>8</a:t>
            </a:fld>
            <a:endParaRPr lang="x-none"/>
          </a:p>
        </p:txBody>
      </p:sp>
    </p:spTree>
    <p:extLst>
      <p:ext uri="{BB962C8B-B14F-4D97-AF65-F5344CB8AC3E}">
        <p14:creationId xmlns:p14="http://schemas.microsoft.com/office/powerpoint/2010/main" val="97280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1: WHO website: Preventing unsafe abortion</a:t>
            </a:r>
          </a:p>
          <a:p>
            <a:r>
              <a:rPr lang="en-US" dirty="0"/>
              <a:t>Statement 2: </a:t>
            </a:r>
            <a:r>
              <a:rPr lang="en-US" dirty="0" err="1"/>
              <a:t>Yokoe</a:t>
            </a:r>
            <a:r>
              <a:rPr lang="en-US" dirty="0"/>
              <a:t> R, Rowe R, Choudhury SS, et al. Unsafe abortion and abortion-related death among 1.8 million women in India. BMJ Glob Health 2019;4:e001491. doi:10.1136/ bmjgh-2019-001491</a:t>
            </a:r>
          </a:p>
          <a:p>
            <a:r>
              <a:rPr lang="en-US" dirty="0"/>
              <a:t>Statement 3: WHO &amp; Bankole et al, 2020</a:t>
            </a:r>
            <a:endParaRPr lang="x-none" dirty="0"/>
          </a:p>
        </p:txBody>
      </p:sp>
      <p:sp>
        <p:nvSpPr>
          <p:cNvPr id="4" name="Slide Number Placeholder 3"/>
          <p:cNvSpPr>
            <a:spLocks noGrp="1"/>
          </p:cNvSpPr>
          <p:nvPr>
            <p:ph type="sldNum" sz="quarter" idx="5"/>
          </p:nvPr>
        </p:nvSpPr>
        <p:spPr/>
        <p:txBody>
          <a:bodyPr/>
          <a:lstStyle/>
          <a:p>
            <a:fld id="{FD376EAC-A5F9-437A-8C13-ABCF907A00D8}" type="slidenum">
              <a:rPr lang="x-none" smtClean="0"/>
              <a:t>9</a:t>
            </a:fld>
            <a:endParaRPr lang="x-none"/>
          </a:p>
        </p:txBody>
      </p:sp>
    </p:spTree>
    <p:extLst>
      <p:ext uri="{BB962C8B-B14F-4D97-AF65-F5344CB8AC3E}">
        <p14:creationId xmlns:p14="http://schemas.microsoft.com/office/powerpoint/2010/main" val="11605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x-none" sz="1800" b="0" i="0" u="none" strike="noStrike" baseline="0" dirty="0">
              <a:solidFill>
                <a:srgbClr val="000000"/>
              </a:solidFill>
              <a:latin typeface="Shaker 2 Lancet"/>
            </a:endParaRPr>
          </a:p>
          <a:p>
            <a:r>
              <a:rPr lang="en-US" sz="1800" b="0" i="0" u="none" strike="noStrike" baseline="0" dirty="0">
                <a:solidFill>
                  <a:srgbClr val="000000"/>
                </a:solidFill>
                <a:latin typeface="Shaker 2 Lancet"/>
              </a:rPr>
              <a:t> </a:t>
            </a:r>
            <a:r>
              <a:rPr lang="en-US" sz="1800" b="1" i="0" u="none" strike="noStrike" baseline="0" dirty="0">
                <a:solidFill>
                  <a:srgbClr val="000000"/>
                </a:solidFill>
                <a:latin typeface="Shaker 2 Lancet"/>
              </a:rPr>
              <a:t>Unintended pregnancy and abortion by income, region, and the legal status of abortion: estimates from a comprehensive model for 1990–2019 </a:t>
            </a:r>
            <a:endParaRPr lang="x-none" dirty="0"/>
          </a:p>
        </p:txBody>
      </p:sp>
      <p:sp>
        <p:nvSpPr>
          <p:cNvPr id="4" name="Slide Number Placeholder 3"/>
          <p:cNvSpPr>
            <a:spLocks noGrp="1"/>
          </p:cNvSpPr>
          <p:nvPr>
            <p:ph type="sldNum" sz="quarter" idx="5"/>
          </p:nvPr>
        </p:nvSpPr>
        <p:spPr/>
        <p:txBody>
          <a:bodyPr/>
          <a:lstStyle/>
          <a:p>
            <a:fld id="{24A89421-B65A-4472-9EDD-460E3885E29C}" type="slidenum">
              <a:rPr lang="x-none" smtClean="0"/>
              <a:t>11</a:t>
            </a:fld>
            <a:endParaRPr lang="x-none"/>
          </a:p>
        </p:txBody>
      </p:sp>
    </p:spTree>
    <p:extLst>
      <p:ext uri="{BB962C8B-B14F-4D97-AF65-F5344CB8AC3E}">
        <p14:creationId xmlns:p14="http://schemas.microsoft.com/office/powerpoint/2010/main" val="39310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a:rPr>
              <a:t>Bankole A et al., </a:t>
            </a:r>
            <a:r>
              <a:rPr lang="en-US" sz="1800" b="0" i="1" u="none" strike="noStrike" baseline="0" dirty="0">
                <a:solidFill>
                  <a:srgbClr val="000000"/>
                </a:solidFill>
                <a:latin typeface="Myriad Pro"/>
              </a:rPr>
              <a:t>From Unsafe to Safe Abortion in Sub-Saharan Africa: Slow but Steady Progress, </a:t>
            </a:r>
            <a:r>
              <a:rPr lang="en-US" sz="1800" b="0" i="0" u="none" strike="noStrike" baseline="0" dirty="0">
                <a:solidFill>
                  <a:srgbClr val="000000"/>
                </a:solidFill>
                <a:latin typeface="Myriad Pro"/>
              </a:rPr>
              <a:t>New York: Guttmacher Institute, 2020, https://www.guttmacher.org/report/from-unsafe-to-safe-abortion-in-subsaharan-africa. doi:10.1363/2020.32446</a:t>
            </a:r>
          </a:p>
          <a:p>
            <a:endParaRPr lang="en-US" sz="1800" b="0" i="0" u="none" strike="noStrike" baseline="0" dirty="0">
              <a:solidFill>
                <a:srgbClr val="000000"/>
              </a:solidFill>
              <a:latin typeface="Gotham Narrow Book"/>
            </a:endParaRPr>
          </a:p>
          <a:p>
            <a:r>
              <a:rPr lang="en-US" sz="1800" b="0" i="0" u="none" strike="noStrike" baseline="0" dirty="0">
                <a:solidFill>
                  <a:srgbClr val="000000"/>
                </a:solidFill>
                <a:latin typeface="Myriad Pro"/>
              </a:rPr>
              <a:t>According to WHO, as of 2010–2014, about three-quarters (77%) of abortions in Sub-Saharan Africa are considered unsafe (the sum of less safe and least safe).2 Applying this proportion to the annual average of abortions estimated for 2015–20197 means that some 6.2 million women each year contend with the possible health consequences of unsafe abortions—consequences that would be avoided with safe procedures that adhere to WHO standards. </a:t>
            </a:r>
            <a:endParaRPr lang="en-US" sz="1800" b="0" i="0" u="none" strike="noStrike" baseline="0" dirty="0">
              <a:solidFill>
                <a:srgbClr val="000000"/>
              </a:solidFill>
              <a:latin typeface="Gotham Narrow Book"/>
            </a:endParaRPr>
          </a:p>
          <a:p>
            <a:r>
              <a:rPr lang="en-US" sz="1800" b="0" i="0" u="none" strike="noStrike" baseline="0" dirty="0">
                <a:solidFill>
                  <a:srgbClr val="000000"/>
                </a:solidFill>
                <a:latin typeface="Myriad Pro"/>
              </a:rPr>
              <a:t>Abortion is riskier in Sub-Saharan Africa than in any other world region: As of 2010–2014, 77% of abortions in the region are unsafe, compared with the global average of 45%. The resulting incidence of unsafe abortion—6.2 million per year—exacts a heavy toll on the region’s women and families. </a:t>
            </a:r>
          </a:p>
          <a:p>
            <a:endParaRPr lang="x-none" dirty="0"/>
          </a:p>
        </p:txBody>
      </p:sp>
      <p:sp>
        <p:nvSpPr>
          <p:cNvPr id="4" name="Slide Number Placeholder 3"/>
          <p:cNvSpPr>
            <a:spLocks noGrp="1"/>
          </p:cNvSpPr>
          <p:nvPr>
            <p:ph type="sldNum" sz="quarter" idx="5"/>
          </p:nvPr>
        </p:nvSpPr>
        <p:spPr/>
        <p:txBody>
          <a:bodyPr/>
          <a:lstStyle/>
          <a:p>
            <a:fld id="{FD376EAC-A5F9-437A-8C13-ABCF907A00D8}" type="slidenum">
              <a:rPr lang="x-none" smtClean="0"/>
              <a:t>12</a:t>
            </a:fld>
            <a:endParaRPr lang="x-none"/>
          </a:p>
        </p:txBody>
      </p:sp>
    </p:spTree>
    <p:extLst>
      <p:ext uri="{BB962C8B-B14F-4D97-AF65-F5344CB8AC3E}">
        <p14:creationId xmlns:p14="http://schemas.microsoft.com/office/powerpoint/2010/main" val="188666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https://www.guttmacher.org/gpr/2018/03/roadmap-safe-abortion-worldwide-lessons-new-global-trends-incidence-legality-and-safety</a:t>
            </a:r>
          </a:p>
          <a:p>
            <a:endParaRPr lang="en-US" b="0" i="0" dirty="0">
              <a:solidFill>
                <a:srgbClr val="212121"/>
              </a:solidFill>
              <a:effectLst/>
              <a:latin typeface="BlinkMacSystemFont"/>
            </a:endParaRPr>
          </a:p>
          <a:p>
            <a:endParaRPr lang="en-US" b="0" i="0" dirty="0">
              <a:solidFill>
                <a:srgbClr val="212121"/>
              </a:solidFill>
              <a:effectLst/>
              <a:latin typeface="BlinkMacSystemFont"/>
            </a:endParaRPr>
          </a:p>
          <a:p>
            <a:r>
              <a:rPr lang="en-US" b="0" i="0" dirty="0">
                <a:solidFill>
                  <a:srgbClr val="212121"/>
                </a:solidFill>
                <a:effectLst/>
                <a:latin typeface="BlinkMacSystemFont"/>
              </a:rPr>
              <a:t>Shah I, </a:t>
            </a:r>
            <a:r>
              <a:rPr lang="en-US" b="0" i="0" dirty="0" err="1">
                <a:solidFill>
                  <a:srgbClr val="212121"/>
                </a:solidFill>
                <a:effectLst/>
                <a:latin typeface="BlinkMacSystemFont"/>
              </a:rPr>
              <a:t>Ahman</a:t>
            </a:r>
            <a:r>
              <a:rPr lang="en-US" b="0" i="0" dirty="0">
                <a:solidFill>
                  <a:srgbClr val="212121"/>
                </a:solidFill>
                <a:effectLst/>
                <a:latin typeface="BlinkMacSystemFont"/>
              </a:rPr>
              <a:t> E. Unsafe abortion: global and regional incidence, trends, consequences, and challenges. J </a:t>
            </a:r>
            <a:r>
              <a:rPr lang="en-US" b="0" i="0" dirty="0" err="1">
                <a:solidFill>
                  <a:srgbClr val="212121"/>
                </a:solidFill>
                <a:effectLst/>
                <a:latin typeface="BlinkMacSystemFont"/>
              </a:rPr>
              <a:t>Obstet</a:t>
            </a:r>
            <a:r>
              <a:rPr lang="en-US" b="0" i="0" dirty="0">
                <a:solidFill>
                  <a:srgbClr val="212121"/>
                </a:solidFill>
                <a:effectLst/>
                <a:latin typeface="BlinkMacSystemFont"/>
              </a:rPr>
              <a:t> </a:t>
            </a:r>
            <a:r>
              <a:rPr lang="en-US" b="0" i="0" dirty="0" err="1">
                <a:solidFill>
                  <a:srgbClr val="212121"/>
                </a:solidFill>
                <a:effectLst/>
                <a:latin typeface="BlinkMacSystemFont"/>
              </a:rPr>
              <a:t>Gynaecol</a:t>
            </a:r>
            <a:r>
              <a:rPr lang="en-US" b="0" i="0" dirty="0">
                <a:solidFill>
                  <a:srgbClr val="212121"/>
                </a:solidFill>
                <a:effectLst/>
                <a:latin typeface="BlinkMacSystemFont"/>
              </a:rPr>
              <a:t> Can. 2009 Dec;31(12):1149-58. PMID: 20085681.:</a:t>
            </a:r>
          </a:p>
          <a:p>
            <a:r>
              <a:rPr lang="en-US" b="0" i="0" dirty="0">
                <a:solidFill>
                  <a:srgbClr val="212121"/>
                </a:solidFill>
                <a:effectLst/>
                <a:latin typeface="BlinkMacSystemFont"/>
              </a:rPr>
              <a:t>Legal restrictions on safe abortion do not reduce the incidence of abortion. A woman's likelihood to have an abortion is about the same whether she lives in a region where abortion is available on request or where it is highly restricted.</a:t>
            </a:r>
            <a:endParaRPr lang="en-US" dirty="0"/>
          </a:p>
          <a:p>
            <a:endParaRPr lang="en-US" dirty="0"/>
          </a:p>
          <a:p>
            <a:pPr algn="l"/>
            <a:r>
              <a:rPr lang="en-US" sz="1800" b="0" i="0" u="none" strike="noStrike" baseline="0" dirty="0">
                <a:latin typeface="HelveticaNeue-Roman"/>
              </a:rPr>
              <a:t>WHO: </a:t>
            </a:r>
            <a:r>
              <a:rPr lang="en-US" sz="1800" b="0" i="0" u="none" strike="noStrike" baseline="0" dirty="0" err="1">
                <a:latin typeface="HelveticaNeue-Roman"/>
              </a:rPr>
              <a:t>Sedgh</a:t>
            </a:r>
            <a:r>
              <a:rPr lang="en-US" sz="1800" b="0" i="0" u="none" strike="noStrike" baseline="0" dirty="0">
                <a:latin typeface="HelveticaNeue-Roman"/>
              </a:rPr>
              <a:t> et al. show that women all over the world are highly likely to have an induced abortion when</a:t>
            </a:r>
          </a:p>
          <a:p>
            <a:pPr algn="l"/>
            <a:r>
              <a:rPr lang="en-US" sz="1800" b="0" i="0" u="none" strike="noStrike" baseline="0" dirty="0">
                <a:latin typeface="HelveticaNeue-Roman"/>
              </a:rPr>
              <a:t>faced with an unplanned pregnancy – irrespective of legal conditions.10 However, where abortion laws</a:t>
            </a:r>
          </a:p>
          <a:p>
            <a:pPr algn="l"/>
            <a:r>
              <a:rPr lang="en-US" sz="1800" b="0" i="0" u="none" strike="noStrike" baseline="0" dirty="0">
                <a:latin typeface="HelveticaNeue-Roman"/>
              </a:rPr>
              <a:t>are the least restrictive there is no or very little evidence of unsafe abortion, while legal restrictions</a:t>
            </a:r>
          </a:p>
          <a:p>
            <a:pPr algn="l"/>
            <a:r>
              <a:rPr lang="en-US" sz="1800" b="0" i="0" u="none" strike="noStrike" baseline="0" dirty="0">
                <a:latin typeface="HelveticaNeue-Roman"/>
              </a:rPr>
              <a:t>increase the percentage of unlawful and unsafe procedures</a:t>
            </a:r>
            <a:endParaRPr lang="x-none" dirty="0"/>
          </a:p>
        </p:txBody>
      </p:sp>
      <p:sp>
        <p:nvSpPr>
          <p:cNvPr id="4" name="Slide Number Placeholder 3"/>
          <p:cNvSpPr>
            <a:spLocks noGrp="1"/>
          </p:cNvSpPr>
          <p:nvPr>
            <p:ph type="sldNum" sz="quarter" idx="5"/>
          </p:nvPr>
        </p:nvSpPr>
        <p:spPr/>
        <p:txBody>
          <a:bodyPr/>
          <a:lstStyle/>
          <a:p>
            <a:fld id="{FD376EAC-A5F9-437A-8C13-ABCF907A00D8}" type="slidenum">
              <a:rPr lang="x-none" smtClean="0"/>
              <a:t>13</a:t>
            </a:fld>
            <a:endParaRPr lang="x-none"/>
          </a:p>
        </p:txBody>
      </p:sp>
    </p:spTree>
    <p:extLst>
      <p:ext uri="{BB962C8B-B14F-4D97-AF65-F5344CB8AC3E}">
        <p14:creationId xmlns:p14="http://schemas.microsoft.com/office/powerpoint/2010/main" val="377589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yriad Pro"/>
              </a:rPr>
              <a:t>Bankole A et al., </a:t>
            </a:r>
            <a:r>
              <a:rPr lang="en-US" sz="1800" b="0" i="1" u="none" strike="noStrike" baseline="0" dirty="0">
                <a:solidFill>
                  <a:srgbClr val="000000"/>
                </a:solidFill>
                <a:latin typeface="Myriad Pro"/>
              </a:rPr>
              <a:t>From Unsafe to Safe Abortion in Sub-Saharan Africa: Slow but Steady Progress, </a:t>
            </a:r>
            <a:r>
              <a:rPr lang="en-US" sz="1800" b="0" i="0" u="none" strike="noStrike" baseline="0" dirty="0">
                <a:solidFill>
                  <a:srgbClr val="000000"/>
                </a:solidFill>
                <a:latin typeface="Myriad Pro"/>
              </a:rPr>
              <a:t>New York: Guttmacher Institute, 2020, https://www.guttmacher.org/report/from-unsafe-to-safe-abortion-in-subsaharan-africa</a:t>
            </a:r>
            <a:endParaRPr lang="en-US" sz="1800" b="0" i="0" u="none" strike="noStrike" baseline="0" dirty="0">
              <a:solidFill>
                <a:srgbClr val="3C4245"/>
              </a:solidFill>
              <a:latin typeface="ArialMT"/>
            </a:endParaRPr>
          </a:p>
          <a:p>
            <a:pPr algn="l"/>
            <a:endParaRPr lang="en-US" sz="1800" b="0" i="0" u="none" strike="noStrike" baseline="0" dirty="0">
              <a:solidFill>
                <a:srgbClr val="3C4245"/>
              </a:solidFill>
              <a:latin typeface="ArialMT"/>
            </a:endParaRPr>
          </a:p>
          <a:p>
            <a:pPr algn="l"/>
            <a:r>
              <a:rPr lang="en-US" sz="1800" b="0" i="0" u="none" strike="noStrike" baseline="0" dirty="0">
                <a:solidFill>
                  <a:srgbClr val="3C4245"/>
                </a:solidFill>
                <a:latin typeface="ArialMT"/>
              </a:rPr>
              <a:t>Based on data from 2010–2014, approximately 45% of all abortions worldwide were unsafe. (2)</a:t>
            </a:r>
          </a:p>
          <a:p>
            <a:pPr algn="l"/>
            <a:r>
              <a:rPr lang="en-US" sz="1800" b="0" i="0" u="none" strike="noStrike" baseline="0" dirty="0">
                <a:solidFill>
                  <a:srgbClr val="3C4245"/>
                </a:solidFill>
                <a:latin typeface="ArialMT"/>
              </a:rPr>
              <a:t>Of all unsafe abortions, one third were performed under the least safe conditions, i.e. by untrained persons using dangerous and </a:t>
            </a:r>
            <a:r>
              <a:rPr lang="en-US" sz="1800" b="0" i="0" u="none" strike="noStrike" baseline="0" dirty="0" err="1">
                <a:solidFill>
                  <a:srgbClr val="3C4245"/>
                </a:solidFill>
                <a:latin typeface="ArialMT"/>
              </a:rPr>
              <a:t>invasivemethods</a:t>
            </a:r>
            <a:r>
              <a:rPr lang="en-US" sz="1800" b="0" i="0" u="none" strike="noStrike" baseline="0" dirty="0">
                <a:solidFill>
                  <a:srgbClr val="3C4245"/>
                </a:solidFill>
                <a:latin typeface="ArialMT"/>
              </a:rPr>
              <a:t>. (2)</a:t>
            </a:r>
          </a:p>
          <a:p>
            <a:pPr algn="l"/>
            <a:r>
              <a:rPr lang="en-US" sz="1800" b="0" i="0" u="none" strike="noStrike" baseline="0" dirty="0">
                <a:solidFill>
                  <a:srgbClr val="3C4245"/>
                </a:solidFill>
                <a:latin typeface="ArialMT"/>
              </a:rPr>
              <a:t>In Latin American and Africa, the majority (approximately 3 out of 4) of all abortions are unsafe.</a:t>
            </a:r>
          </a:p>
          <a:p>
            <a:pPr algn="l"/>
            <a:r>
              <a:rPr lang="en-US" sz="1800" b="0" i="0" u="none" strike="noStrike" baseline="0" dirty="0">
                <a:solidFill>
                  <a:srgbClr val="3C4245"/>
                </a:solidFill>
                <a:latin typeface="ArialMT"/>
              </a:rPr>
              <a:t>Estimates from 2012 indicate that in developing countries alone, an estimated 7 million women per year were treated in hospital facilities </a:t>
            </a:r>
            <a:r>
              <a:rPr lang="en-US" sz="1800" b="0" i="0" u="none" strike="noStrike" baseline="0" dirty="0" err="1">
                <a:solidFill>
                  <a:srgbClr val="3C4245"/>
                </a:solidFill>
                <a:latin typeface="ArialMT"/>
              </a:rPr>
              <a:t>forcomplications</a:t>
            </a:r>
            <a:r>
              <a:rPr lang="en-US" sz="1800" b="0" i="0" u="none" strike="noStrike" baseline="0" dirty="0">
                <a:solidFill>
                  <a:srgbClr val="3C4245"/>
                </a:solidFill>
                <a:latin typeface="ArialMT"/>
              </a:rPr>
              <a:t> of unsafe abortion (4).</a:t>
            </a:r>
          </a:p>
          <a:p>
            <a:pPr algn="l"/>
            <a:r>
              <a:rPr lang="en-US" sz="1800" b="0" i="0" u="none" strike="noStrike" baseline="0" dirty="0">
                <a:solidFill>
                  <a:srgbClr val="3C4245"/>
                </a:solidFill>
                <a:latin typeface="ArialMT"/>
              </a:rPr>
              <a:t>Each year between 4.7% – 13.2% of maternal deaths can be attributed to unsafe abortion (3). In developed regions, it is estimated that 30women die for every 100 000 unsafe abortions. That number rises to 220 deaths per 100 000 unsafe abortions in developing regions and 520deaths per 100 000 unsafe abortions in sub-Saharan Africa.</a:t>
            </a:r>
          </a:p>
          <a:p>
            <a:pPr algn="l"/>
            <a:r>
              <a:rPr lang="en-US" sz="1800" b="0" i="0" u="none" strike="noStrike" baseline="0" dirty="0">
                <a:solidFill>
                  <a:srgbClr val="3C4245"/>
                </a:solidFill>
                <a:latin typeface="ArialMT"/>
              </a:rPr>
              <a:t>In Africa, nearly half of all abortions happen in the least safe circumstances. Moreover, mortality from unsafe abortion disproportionately </a:t>
            </a:r>
            <a:r>
              <a:rPr lang="en-US" sz="1800" b="0" i="0" u="none" strike="noStrike" baseline="0" dirty="0" err="1">
                <a:solidFill>
                  <a:srgbClr val="3C4245"/>
                </a:solidFill>
                <a:latin typeface="ArialMT"/>
              </a:rPr>
              <a:t>affectswomen</a:t>
            </a:r>
            <a:r>
              <a:rPr lang="en-US" sz="1800" b="0" i="0" u="none" strike="noStrike" baseline="0" dirty="0">
                <a:solidFill>
                  <a:srgbClr val="3C4245"/>
                </a:solidFill>
                <a:latin typeface="ArialMT"/>
              </a:rPr>
              <a:t> in Africa. While the continent accounts for 29% of all unsafe abortions, it sees 62% of unsafe abortion-related deaths (2)</a:t>
            </a:r>
          </a:p>
          <a:p>
            <a:pPr algn="l"/>
            <a:endParaRPr lang="en-US" sz="1800" b="0" i="0" u="none" strike="noStrike" baseline="0" dirty="0">
              <a:solidFill>
                <a:srgbClr val="3C4245"/>
              </a:solidFill>
              <a:latin typeface="ArialMT"/>
            </a:endParaRPr>
          </a:p>
          <a:p>
            <a:pPr algn="l"/>
            <a:r>
              <a:rPr lang="x-none" sz="1800" b="0" i="1" u="none" strike="noStrike" baseline="0" dirty="0">
                <a:solidFill>
                  <a:srgbClr val="3C4245"/>
                </a:solidFill>
                <a:latin typeface="Arial-ItalicMT"/>
              </a:rPr>
              <a:t>(1)</a:t>
            </a:r>
          </a:p>
          <a:p>
            <a:pPr algn="l"/>
            <a:r>
              <a:rPr lang="en-US" sz="1800" b="0" i="0" u="none" strike="noStrike" baseline="0" dirty="0" err="1">
                <a:solidFill>
                  <a:srgbClr val="3C4245"/>
                </a:solidFill>
                <a:latin typeface="ArialMT"/>
              </a:rPr>
              <a:t>Bearak</a:t>
            </a:r>
            <a:r>
              <a:rPr lang="en-US" sz="1800" b="0" i="0" u="none" strike="noStrike" baseline="0" dirty="0">
                <a:solidFill>
                  <a:srgbClr val="3C4245"/>
                </a:solidFill>
                <a:latin typeface="ArialMT"/>
              </a:rPr>
              <a:t> J, </a:t>
            </a:r>
            <a:r>
              <a:rPr lang="en-US" sz="1800" b="0" i="0" u="none" strike="noStrike" baseline="0" dirty="0" err="1">
                <a:solidFill>
                  <a:srgbClr val="3C4245"/>
                </a:solidFill>
                <a:latin typeface="ArialMT"/>
              </a:rPr>
              <a:t>Popinchalk</a:t>
            </a:r>
            <a:r>
              <a:rPr lang="en-US" sz="1800" b="0" i="0" u="none" strike="noStrike" baseline="0" dirty="0">
                <a:solidFill>
                  <a:srgbClr val="3C4245"/>
                </a:solidFill>
                <a:latin typeface="ArialMT"/>
              </a:rPr>
              <a:t> A, Ganatra B, Moller A-B, </a:t>
            </a:r>
            <a:r>
              <a:rPr lang="en-US" sz="1800" b="0" i="0" u="none" strike="noStrike" baseline="0" dirty="0" err="1">
                <a:solidFill>
                  <a:srgbClr val="3C4245"/>
                </a:solidFill>
                <a:latin typeface="ArialMT"/>
              </a:rPr>
              <a:t>Tunçalp</a:t>
            </a:r>
            <a:r>
              <a:rPr lang="en-US" sz="1800" b="0" i="0" u="none" strike="noStrike" baseline="0" dirty="0">
                <a:solidFill>
                  <a:srgbClr val="3C4245"/>
                </a:solidFill>
                <a:latin typeface="ArialMT"/>
              </a:rPr>
              <a:t> Ö, </a:t>
            </a:r>
            <a:r>
              <a:rPr lang="en-US" sz="1800" b="0" i="0" u="none" strike="noStrike" baseline="0" dirty="0" err="1">
                <a:solidFill>
                  <a:srgbClr val="3C4245"/>
                </a:solidFill>
                <a:latin typeface="ArialMT"/>
              </a:rPr>
              <a:t>Beavin</a:t>
            </a:r>
            <a:r>
              <a:rPr lang="en-US" sz="1800" b="0" i="0" u="none" strike="noStrike" baseline="0" dirty="0">
                <a:solidFill>
                  <a:srgbClr val="3C4245"/>
                </a:solidFill>
                <a:latin typeface="ArialMT"/>
              </a:rPr>
              <a:t> C, Kwok L, Alkema L. Unintended pregnancy and abortion by income, region, and the legal status of abortion: estimates from a comprehensive model for 1990–2019.</a:t>
            </a:r>
          </a:p>
          <a:p>
            <a:pPr algn="l"/>
            <a:r>
              <a:rPr lang="en-US" sz="1800" b="0" i="0" u="none" strike="noStrike" baseline="0" dirty="0">
                <a:solidFill>
                  <a:srgbClr val="3C4245"/>
                </a:solidFill>
                <a:latin typeface="ArialMT"/>
              </a:rPr>
              <a:t>Lancet Glob Health. 2020 Sep; 8(9):e1152-e1161. </a:t>
            </a:r>
            <a:r>
              <a:rPr lang="en-US" sz="1800" b="0" i="0" u="none" strike="noStrike" baseline="0" dirty="0" err="1">
                <a:solidFill>
                  <a:srgbClr val="3C4245"/>
                </a:solidFill>
                <a:latin typeface="ArialMT"/>
              </a:rPr>
              <a:t>doi</a:t>
            </a:r>
            <a:r>
              <a:rPr lang="en-US" sz="1800" b="0" i="0" u="none" strike="noStrike" baseline="0" dirty="0">
                <a:solidFill>
                  <a:srgbClr val="3C4245"/>
                </a:solidFill>
                <a:latin typeface="ArialMT"/>
              </a:rPr>
              <a:t>: 10.1016/S2214-109X(20)30315-6.</a:t>
            </a:r>
          </a:p>
          <a:p>
            <a:pPr algn="l"/>
            <a:r>
              <a:rPr lang="x-none" sz="1800" b="0" i="1" u="none" strike="noStrike" baseline="0" dirty="0">
                <a:solidFill>
                  <a:srgbClr val="3C4245"/>
                </a:solidFill>
                <a:latin typeface="Arial-ItalicMT"/>
              </a:rPr>
              <a:t>(2)</a:t>
            </a:r>
          </a:p>
          <a:p>
            <a:pPr algn="l"/>
            <a:r>
              <a:rPr lang="en-US" sz="1800" b="0" i="0" u="none" strike="noStrike" baseline="0" dirty="0">
                <a:solidFill>
                  <a:srgbClr val="3C4245"/>
                </a:solidFill>
                <a:latin typeface="ArialMT"/>
              </a:rPr>
              <a:t>Ganatra B, </a:t>
            </a:r>
            <a:r>
              <a:rPr lang="en-US" sz="1800" b="0" i="0" u="none" strike="noStrike" baseline="0" dirty="0" err="1">
                <a:solidFill>
                  <a:srgbClr val="3C4245"/>
                </a:solidFill>
                <a:latin typeface="ArialMT"/>
              </a:rPr>
              <a:t>Gerdts</a:t>
            </a:r>
            <a:r>
              <a:rPr lang="en-US" sz="1800" b="0" i="0" u="none" strike="noStrike" baseline="0" dirty="0">
                <a:solidFill>
                  <a:srgbClr val="3C4245"/>
                </a:solidFill>
                <a:latin typeface="ArialMT"/>
              </a:rPr>
              <a:t> C, </a:t>
            </a:r>
            <a:r>
              <a:rPr lang="en-US" sz="1800" b="0" i="0" u="none" strike="noStrike" baseline="0" dirty="0" err="1">
                <a:solidFill>
                  <a:srgbClr val="3C4245"/>
                </a:solidFill>
                <a:latin typeface="ArialMT"/>
              </a:rPr>
              <a:t>Rossier</a:t>
            </a:r>
            <a:r>
              <a:rPr lang="en-US" sz="1800" b="0" i="0" u="none" strike="noStrike" baseline="0" dirty="0">
                <a:solidFill>
                  <a:srgbClr val="3C4245"/>
                </a:solidFill>
                <a:latin typeface="ArialMT"/>
              </a:rPr>
              <a:t> C, Johnson Jr B R, </a:t>
            </a:r>
            <a:r>
              <a:rPr lang="en-US" sz="1800" b="0" i="0" u="none" strike="noStrike" baseline="0" dirty="0" err="1">
                <a:solidFill>
                  <a:srgbClr val="3C4245"/>
                </a:solidFill>
                <a:latin typeface="ArialMT"/>
              </a:rPr>
              <a:t>Tuncalp</a:t>
            </a:r>
            <a:r>
              <a:rPr lang="en-US" sz="1800" b="0" i="0" u="none" strike="noStrike" baseline="0" dirty="0">
                <a:solidFill>
                  <a:srgbClr val="3C4245"/>
                </a:solidFill>
                <a:latin typeface="ArialMT"/>
              </a:rPr>
              <a:t> Ö, </a:t>
            </a:r>
            <a:r>
              <a:rPr lang="en-US" sz="1800" b="0" i="0" u="none" strike="noStrike" baseline="0" dirty="0" err="1">
                <a:solidFill>
                  <a:srgbClr val="3C4245"/>
                </a:solidFill>
                <a:latin typeface="ArialMT"/>
              </a:rPr>
              <a:t>Assifi</a:t>
            </a:r>
            <a:r>
              <a:rPr lang="en-US" sz="1800" b="0" i="0" u="none" strike="noStrike" baseline="0" dirty="0">
                <a:solidFill>
                  <a:srgbClr val="3C4245"/>
                </a:solidFill>
                <a:latin typeface="ArialMT"/>
              </a:rPr>
              <a:t> A, </a:t>
            </a:r>
            <a:r>
              <a:rPr lang="en-US" sz="1800" b="0" i="0" u="none" strike="noStrike" baseline="0" dirty="0" err="1">
                <a:solidFill>
                  <a:srgbClr val="3C4245"/>
                </a:solidFill>
                <a:latin typeface="ArialMT"/>
              </a:rPr>
              <a:t>Sedgh</a:t>
            </a:r>
            <a:r>
              <a:rPr lang="en-US" sz="1800" b="0" i="0" u="none" strike="noStrike" baseline="0" dirty="0">
                <a:solidFill>
                  <a:srgbClr val="3C4245"/>
                </a:solidFill>
                <a:latin typeface="ArialMT"/>
              </a:rPr>
              <a:t> G, Singh S, Bankole A, </a:t>
            </a:r>
            <a:r>
              <a:rPr lang="en-US" sz="1800" b="0" i="0" u="none" strike="noStrike" baseline="0" dirty="0" err="1">
                <a:solidFill>
                  <a:srgbClr val="3C4245"/>
                </a:solidFill>
                <a:latin typeface="ArialMT"/>
              </a:rPr>
              <a:t>Popinchalk</a:t>
            </a:r>
            <a:r>
              <a:rPr lang="en-US" sz="1800" b="0" i="0" u="none" strike="noStrike" baseline="0" dirty="0">
                <a:solidFill>
                  <a:srgbClr val="3C4245"/>
                </a:solidFill>
                <a:latin typeface="ArialMT"/>
              </a:rPr>
              <a:t> A, </a:t>
            </a:r>
            <a:r>
              <a:rPr lang="en-US" sz="1800" b="0" i="0" u="none" strike="noStrike" baseline="0" dirty="0" err="1">
                <a:solidFill>
                  <a:srgbClr val="3C4245"/>
                </a:solidFill>
                <a:latin typeface="ArialMT"/>
              </a:rPr>
              <a:t>Bearak</a:t>
            </a:r>
            <a:r>
              <a:rPr lang="en-US" sz="1800" b="0" i="0" u="none" strike="noStrike" baseline="0" dirty="0">
                <a:solidFill>
                  <a:srgbClr val="3C4245"/>
                </a:solidFill>
                <a:latin typeface="ArialMT"/>
              </a:rPr>
              <a:t> J, Kang </a:t>
            </a:r>
            <a:r>
              <a:rPr lang="en-US" sz="1800" b="0" i="0" u="none" strike="noStrike" baseline="0" dirty="0" err="1">
                <a:solidFill>
                  <a:srgbClr val="3C4245"/>
                </a:solidFill>
                <a:latin typeface="ArialMT"/>
              </a:rPr>
              <a:t>Z,Alkema</a:t>
            </a:r>
            <a:r>
              <a:rPr lang="en-US" sz="1800" b="0" i="0" u="none" strike="noStrike" baseline="0" dirty="0">
                <a:solidFill>
                  <a:srgbClr val="3C4245"/>
                </a:solidFill>
                <a:latin typeface="ArialMT"/>
              </a:rPr>
              <a:t> L.</a:t>
            </a:r>
          </a:p>
          <a:p>
            <a:pPr algn="l"/>
            <a:r>
              <a:rPr lang="en-US" sz="1800" b="0" i="0" u="none" strike="noStrike" baseline="0" dirty="0">
                <a:solidFill>
                  <a:srgbClr val="3C4245"/>
                </a:solidFill>
                <a:latin typeface="ArialMT"/>
              </a:rPr>
              <a:t>Global, regional, and subregional classification of abortions by safety, 2010–14: estimates from a Bayesian hierarchical model</a:t>
            </a:r>
          </a:p>
          <a:p>
            <a:pPr algn="l"/>
            <a:r>
              <a:rPr lang="en-US" sz="1800" b="0" i="0" u="none" strike="noStrike" baseline="0" dirty="0">
                <a:solidFill>
                  <a:srgbClr val="3C4245"/>
                </a:solidFill>
                <a:latin typeface="ArialMT"/>
              </a:rPr>
              <a:t>. </a:t>
            </a:r>
            <a:r>
              <a:rPr lang="en-US" sz="1800" b="0" i="0" u="none" strike="noStrike" baseline="0" dirty="0" err="1">
                <a:solidFill>
                  <a:srgbClr val="3C4245"/>
                </a:solidFill>
                <a:latin typeface="ArialMT"/>
              </a:rPr>
              <a:t>TheLancet</a:t>
            </a:r>
            <a:r>
              <a:rPr lang="en-US" sz="1800" b="0" i="0" u="none" strike="noStrike" baseline="0" dirty="0">
                <a:solidFill>
                  <a:srgbClr val="3C4245"/>
                </a:solidFill>
                <a:latin typeface="ArialMT"/>
              </a:rPr>
              <a:t>. 2017 Sep</a:t>
            </a:r>
          </a:p>
          <a:p>
            <a:pPr algn="l"/>
            <a:r>
              <a:rPr lang="x-none" sz="1800" b="0" i="1" u="none" strike="noStrike" baseline="0" dirty="0">
                <a:solidFill>
                  <a:srgbClr val="3C4245"/>
                </a:solidFill>
                <a:latin typeface="Arial-ItalicMT"/>
              </a:rPr>
              <a:t>(3)</a:t>
            </a:r>
          </a:p>
          <a:p>
            <a:pPr algn="l"/>
            <a:r>
              <a:rPr lang="en-US" sz="1800" b="0" i="0" u="none" strike="noStrike" baseline="0" dirty="0">
                <a:solidFill>
                  <a:srgbClr val="3C4245"/>
                </a:solidFill>
                <a:latin typeface="ArialMT"/>
              </a:rPr>
              <a:t>Say L, Chou D, Gemmill A, </a:t>
            </a:r>
            <a:r>
              <a:rPr lang="en-US" sz="1800" b="0" i="0" u="none" strike="noStrike" baseline="0" dirty="0" err="1">
                <a:solidFill>
                  <a:srgbClr val="3C4245"/>
                </a:solidFill>
                <a:latin typeface="ArialMT"/>
              </a:rPr>
              <a:t>Tunçalp</a:t>
            </a:r>
            <a:r>
              <a:rPr lang="en-US" sz="1800" b="0" i="0" u="none" strike="noStrike" baseline="0" dirty="0">
                <a:solidFill>
                  <a:srgbClr val="3C4245"/>
                </a:solidFill>
                <a:latin typeface="ArialMT"/>
              </a:rPr>
              <a:t> Ö, Moller AB, Daniels J, </a:t>
            </a:r>
            <a:r>
              <a:rPr lang="en-US" sz="1800" b="0" i="0" u="none" strike="noStrike" baseline="0" dirty="0" err="1">
                <a:solidFill>
                  <a:srgbClr val="3C4245"/>
                </a:solidFill>
                <a:latin typeface="ArialMT"/>
              </a:rPr>
              <a:t>Gülmezoglu</a:t>
            </a:r>
            <a:r>
              <a:rPr lang="en-US" sz="1800" b="0" i="0" u="none" strike="noStrike" baseline="0" dirty="0">
                <a:solidFill>
                  <a:srgbClr val="3C4245"/>
                </a:solidFill>
                <a:latin typeface="ArialMT"/>
              </a:rPr>
              <a:t> AM, Temmerman M, Alkema L. Global causes of maternal death: </a:t>
            </a:r>
            <a:r>
              <a:rPr lang="en-US" sz="1800" b="0" i="0" u="none" strike="noStrike" baseline="0" dirty="0" err="1">
                <a:solidFill>
                  <a:srgbClr val="3C4245"/>
                </a:solidFill>
                <a:latin typeface="ArialMT"/>
              </a:rPr>
              <a:t>aWHO</a:t>
            </a:r>
            <a:r>
              <a:rPr lang="en-US" sz="1800" b="0" i="0" u="none" strike="noStrike" baseline="0" dirty="0">
                <a:solidFill>
                  <a:srgbClr val="3C4245"/>
                </a:solidFill>
                <a:latin typeface="ArialMT"/>
              </a:rPr>
              <a:t> systematic analysis. Lancet Glob Health. 2014 Jun; 2(6):e323-33.</a:t>
            </a:r>
          </a:p>
          <a:p>
            <a:pPr algn="l"/>
            <a:r>
              <a:rPr lang="x-none" sz="1800" b="0" i="1" u="none" strike="noStrike" baseline="0" dirty="0">
                <a:solidFill>
                  <a:srgbClr val="3C4245"/>
                </a:solidFill>
                <a:latin typeface="Arial-ItalicMT"/>
              </a:rPr>
              <a:t>(4)</a:t>
            </a:r>
          </a:p>
          <a:p>
            <a:pPr algn="l"/>
            <a:r>
              <a:rPr lang="en-US" sz="1800" b="0" i="0" u="none" strike="noStrike" baseline="0" dirty="0">
                <a:solidFill>
                  <a:srgbClr val="3C4245"/>
                </a:solidFill>
                <a:latin typeface="ArialMT"/>
              </a:rPr>
              <a:t>Singh S, Maddow-</a:t>
            </a:r>
            <a:r>
              <a:rPr lang="en-US" sz="1800" b="0" i="0" u="none" strike="noStrike" baseline="0" dirty="0" err="1">
                <a:solidFill>
                  <a:srgbClr val="3C4245"/>
                </a:solidFill>
                <a:latin typeface="ArialMT"/>
              </a:rPr>
              <a:t>Zimet</a:t>
            </a:r>
            <a:r>
              <a:rPr lang="en-US" sz="1800" b="0" i="0" u="none" strike="noStrike" baseline="0" dirty="0">
                <a:solidFill>
                  <a:srgbClr val="3C4245"/>
                </a:solidFill>
                <a:latin typeface="ArialMT"/>
              </a:rPr>
              <a:t> I. Facility-based treatment for medical complications resulting from unsafe pregnancy termination in the </a:t>
            </a:r>
            <a:r>
              <a:rPr lang="en-US" sz="1800" b="0" i="0" u="none" strike="noStrike" baseline="0" dirty="0" err="1">
                <a:solidFill>
                  <a:srgbClr val="3C4245"/>
                </a:solidFill>
                <a:latin typeface="ArialMT"/>
              </a:rPr>
              <a:t>developingworld</a:t>
            </a:r>
            <a:r>
              <a:rPr lang="en-US" sz="1800" b="0" i="0" u="none" strike="noStrike" baseline="0" dirty="0">
                <a:solidFill>
                  <a:srgbClr val="3C4245"/>
                </a:solidFill>
                <a:latin typeface="ArialMT"/>
              </a:rPr>
              <a:t>, 2012: a review of evidence from 26 countries. BJOG 2015; published online Aug 19. DOI:10.1111/1471-0528.13552.</a:t>
            </a:r>
          </a:p>
          <a:p>
            <a:pPr algn="l"/>
            <a:r>
              <a:rPr lang="x-none" sz="1800" b="0" i="1" u="none" strike="noStrike" baseline="0" dirty="0">
                <a:solidFill>
                  <a:srgbClr val="3C4245"/>
                </a:solidFill>
                <a:latin typeface="Arial-ItalicMT"/>
              </a:rPr>
              <a:t>(5)</a:t>
            </a:r>
          </a:p>
          <a:p>
            <a:pPr algn="l"/>
            <a:r>
              <a:rPr lang="en-US" sz="1800" b="0" i="0" u="none" strike="noStrike" baseline="0" dirty="0" err="1">
                <a:solidFill>
                  <a:srgbClr val="3C4245"/>
                </a:solidFill>
                <a:latin typeface="ArialMT"/>
              </a:rPr>
              <a:t>Vlassoff</a:t>
            </a:r>
            <a:r>
              <a:rPr lang="en-US" sz="1800" b="0" i="0" u="none" strike="noStrike" baseline="0" dirty="0">
                <a:solidFill>
                  <a:srgbClr val="3C4245"/>
                </a:solidFill>
                <a:latin typeface="ArialMT"/>
              </a:rPr>
              <a:t> et al. Economic impact of unsafe abortion-related morbidity and mortality: evidence and estimation challenges. Brighton, Institute </a:t>
            </a:r>
            <a:r>
              <a:rPr lang="en-US" sz="1800" b="0" i="0" u="none" strike="noStrike" baseline="0" dirty="0" err="1">
                <a:solidFill>
                  <a:srgbClr val="3C4245"/>
                </a:solidFill>
                <a:latin typeface="ArialMT"/>
              </a:rPr>
              <a:t>ofDevelopment</a:t>
            </a:r>
            <a:r>
              <a:rPr lang="en-US" sz="1800" b="0" i="0" u="none" strike="noStrike" baseline="0" dirty="0">
                <a:solidFill>
                  <a:srgbClr val="3C4245"/>
                </a:solidFill>
                <a:latin typeface="ArialMT"/>
              </a:rPr>
              <a:t> Studies, 2008 (IDS Research Reports 59).</a:t>
            </a:r>
          </a:p>
          <a:p>
            <a:pPr algn="l"/>
            <a:r>
              <a:rPr lang="x-none" sz="1800" b="0" i="1" u="none" strike="noStrike" baseline="0" dirty="0">
                <a:solidFill>
                  <a:srgbClr val="3C4245"/>
                </a:solidFill>
                <a:latin typeface="Arial-ItalicMT"/>
              </a:rPr>
              <a:t>(6)</a:t>
            </a:r>
          </a:p>
          <a:p>
            <a:pPr algn="l"/>
            <a:r>
              <a:rPr lang="en-US" sz="1800" b="0" i="0" u="none" strike="noStrike" baseline="0" dirty="0">
                <a:solidFill>
                  <a:srgbClr val="3C4245"/>
                </a:solidFill>
                <a:latin typeface="ArialMT"/>
              </a:rPr>
              <a:t>L Haddad. Unsafe Abortion: Unnecessary Maternal Mortality. Rev </a:t>
            </a:r>
            <a:r>
              <a:rPr lang="en-US" sz="1800" b="0" i="0" u="none" strike="noStrike" baseline="0" dirty="0" err="1">
                <a:solidFill>
                  <a:srgbClr val="3C4245"/>
                </a:solidFill>
                <a:latin typeface="ArialMT"/>
              </a:rPr>
              <a:t>Obstet</a:t>
            </a:r>
            <a:r>
              <a:rPr lang="en-US" sz="1800" b="0" i="0" u="none" strike="noStrike" baseline="0" dirty="0">
                <a:solidFill>
                  <a:srgbClr val="3C4245"/>
                </a:solidFill>
                <a:latin typeface="ArialMT"/>
              </a:rPr>
              <a:t> Gynecol. 2009 Spring; 2(2): 122–126.</a:t>
            </a:r>
          </a:p>
          <a:p>
            <a:pPr algn="l"/>
            <a:r>
              <a:rPr lang="x-none" sz="1800" b="0" i="1" u="none" strike="noStrike" baseline="0" dirty="0">
                <a:solidFill>
                  <a:srgbClr val="3C4245"/>
                </a:solidFill>
                <a:latin typeface="Arial-ItalicMT"/>
              </a:rPr>
              <a:t>(7)</a:t>
            </a:r>
          </a:p>
          <a:p>
            <a:pPr algn="l"/>
            <a:r>
              <a:rPr lang="en-US" sz="1800" b="0" i="0" u="none" strike="noStrike" baseline="0" dirty="0">
                <a:solidFill>
                  <a:srgbClr val="3C4245"/>
                </a:solidFill>
                <a:latin typeface="ArialMT"/>
              </a:rPr>
              <a:t>Human Rights Committee; Committee Against Torture; Committee on the Elimination of Discrimination Against Women.</a:t>
            </a:r>
            <a:endParaRPr lang="x-none" dirty="0"/>
          </a:p>
        </p:txBody>
      </p:sp>
      <p:sp>
        <p:nvSpPr>
          <p:cNvPr id="4" name="Slide Number Placeholder 3"/>
          <p:cNvSpPr>
            <a:spLocks noGrp="1"/>
          </p:cNvSpPr>
          <p:nvPr>
            <p:ph type="sldNum" sz="quarter" idx="5"/>
          </p:nvPr>
        </p:nvSpPr>
        <p:spPr/>
        <p:txBody>
          <a:bodyPr/>
          <a:lstStyle/>
          <a:p>
            <a:fld id="{FD376EAC-A5F9-437A-8C13-ABCF907A00D8}" type="slidenum">
              <a:rPr lang="x-none" smtClean="0"/>
              <a:t>14</a:t>
            </a:fld>
            <a:endParaRPr lang="x-none"/>
          </a:p>
        </p:txBody>
      </p:sp>
    </p:spTree>
    <p:extLst>
      <p:ext uri="{BB962C8B-B14F-4D97-AF65-F5344CB8AC3E}">
        <p14:creationId xmlns:p14="http://schemas.microsoft.com/office/powerpoint/2010/main" val="110463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a:r>
              <a:rPr lang="en-US" sz="1800" b="0" i="0" u="none" strike="noStrike" baseline="0" dirty="0">
                <a:latin typeface="HelveticaNeueLTStd-Cn"/>
              </a:rPr>
              <a:t>2017 Estimate: https://www.pmadata.org/sites/default/files/data_product_results/PMA2020-Nigeria-National-R3-Abortion-Brief.pdf</a:t>
            </a:r>
          </a:p>
          <a:p>
            <a:pPr algn="l"/>
            <a:r>
              <a:rPr lang="en-US" sz="1800" i="1" dirty="0"/>
              <a:t>Sources: (1), Bankole A et al., The incidence of abortion in Nigeria, International Perspectives on Sexual and Reproductive Health, 2015, 41(4):170–181. (2.) PMA2020 Abortion Survey Results: Nigeria, April – May 2018 . (3) Bell SO, et al. Inequities in the incidence and safety of abortion in Nigeria. BMJ Global Health. 2020;5:e001814. </a:t>
            </a:r>
            <a:r>
              <a:rPr lang="en-US" sz="1800" i="1" dirty="0" err="1"/>
              <a:t>doi</a:t>
            </a:r>
            <a:endParaRPr lang="en-US" sz="1800" b="0" i="0" u="none" strike="noStrike" baseline="0" dirty="0">
              <a:latin typeface="HelveticaNeueLTStd-Cn"/>
            </a:endParaRPr>
          </a:p>
          <a:p>
            <a:pPr algn="l"/>
            <a:endParaRPr lang="en-US" sz="1800" b="0" i="0" u="none" strike="noStrike" baseline="0" dirty="0">
              <a:latin typeface="HelveticaNeueLTStd-Cn"/>
            </a:endParaRPr>
          </a:p>
          <a:p>
            <a:pPr algn="l"/>
            <a:endParaRPr lang="en-US" sz="1800" b="0" i="0" u="none" strike="noStrike" baseline="0" dirty="0">
              <a:latin typeface="HelveticaNeueLTStd-Cn"/>
            </a:endParaRPr>
          </a:p>
          <a:p>
            <a:pPr algn="l"/>
            <a:r>
              <a:rPr lang="en-US" sz="1800" b="0" i="0" u="none" strike="noStrike" baseline="0" dirty="0">
                <a:latin typeface="HelveticaNeueLTStd-Cn"/>
              </a:rPr>
              <a:t>Bell SO, </a:t>
            </a:r>
            <a:r>
              <a:rPr lang="en-US" sz="1800" b="0" i="0" u="none" strike="noStrike" baseline="0" dirty="0" err="1">
                <a:latin typeface="HelveticaNeueLTStd-Cn"/>
              </a:rPr>
              <a:t>Omoluabi</a:t>
            </a:r>
            <a:r>
              <a:rPr lang="en-US" sz="1800" b="0" i="0" u="none" strike="noStrike" baseline="0" dirty="0">
                <a:latin typeface="HelveticaNeueLTStd-Cn"/>
              </a:rPr>
              <a:t> E,</a:t>
            </a:r>
          </a:p>
          <a:p>
            <a:pPr algn="l"/>
            <a:r>
              <a:rPr lang="en-US" sz="1800" b="0" i="0" u="none" strike="noStrike" baseline="0" dirty="0" err="1">
                <a:latin typeface="HelveticaNeueLTStd-Cn"/>
              </a:rPr>
              <a:t>OlaOlorun</a:t>
            </a:r>
            <a:r>
              <a:rPr lang="en-US" sz="1800" b="0" i="0" u="none" strike="noStrike" baseline="0" dirty="0">
                <a:latin typeface="HelveticaNeueLTStd-Cn"/>
              </a:rPr>
              <a:t> F, </a:t>
            </a:r>
            <a:r>
              <a:rPr lang="en-US" sz="1800" b="0" i="1" u="none" strike="noStrike" baseline="0" dirty="0">
                <a:latin typeface="HelveticaNeueLTStd-CnO"/>
              </a:rPr>
              <a:t>et al</a:t>
            </a:r>
            <a:r>
              <a:rPr lang="en-US" sz="1800" b="0" i="0" u="none" strike="noStrike" baseline="0" dirty="0">
                <a:latin typeface="HelveticaNeueLTStd-Cn"/>
              </a:rPr>
              <a:t>. Inequities</a:t>
            </a:r>
          </a:p>
          <a:p>
            <a:pPr algn="l"/>
            <a:r>
              <a:rPr lang="en-US" sz="1800" b="0" i="0" u="none" strike="noStrike" baseline="0" dirty="0">
                <a:latin typeface="HelveticaNeueLTStd-Cn"/>
              </a:rPr>
              <a:t>in the incidence and</a:t>
            </a:r>
          </a:p>
          <a:p>
            <a:pPr algn="l"/>
            <a:r>
              <a:rPr lang="en-US" sz="1800" b="0" i="0" u="none" strike="noStrike" baseline="0" dirty="0">
                <a:latin typeface="HelveticaNeueLTStd-Cn"/>
              </a:rPr>
              <a:t>safety of abortion in</a:t>
            </a:r>
          </a:p>
          <a:p>
            <a:pPr algn="l"/>
            <a:r>
              <a:rPr lang="en-US" sz="1800" b="0" i="0" u="none" strike="noStrike" baseline="0" dirty="0">
                <a:latin typeface="HelveticaNeueLTStd-Cn"/>
              </a:rPr>
              <a:t>Nigeria. </a:t>
            </a:r>
            <a:r>
              <a:rPr lang="en-US" sz="1800" b="0" i="1" u="none" strike="noStrike" baseline="0" dirty="0">
                <a:latin typeface="HelveticaNeueLTStd-CnO"/>
              </a:rPr>
              <a:t>BMJ Global Health</a:t>
            </a:r>
          </a:p>
          <a:p>
            <a:pPr algn="l"/>
            <a:r>
              <a:rPr lang="en-US" sz="1800" b="0" i="0" u="none" strike="noStrike" baseline="0" dirty="0">
                <a:latin typeface="HelveticaNeueLTStd-Cn"/>
              </a:rPr>
              <a:t>2020;</a:t>
            </a:r>
            <a:r>
              <a:rPr lang="en-US" sz="1800" b="0" i="0" u="none" strike="noStrike" baseline="0" dirty="0">
                <a:latin typeface="HelveticaNeueLTStd-BdCn"/>
              </a:rPr>
              <a:t>5</a:t>
            </a:r>
            <a:r>
              <a:rPr lang="en-US" sz="1800" b="0" i="0" u="none" strike="noStrike" baseline="0" dirty="0">
                <a:latin typeface="HelveticaNeueLTStd-Cn"/>
              </a:rPr>
              <a:t>:e001814. doi:10.1136/</a:t>
            </a:r>
          </a:p>
          <a:p>
            <a:pPr algn="l"/>
            <a:r>
              <a:rPr lang="en-US" sz="1800" b="0" i="0" u="none" strike="noStrike" baseline="0" dirty="0">
                <a:latin typeface="HelveticaNeueLTStd-Cn"/>
              </a:rPr>
              <a:t>bmjgh-2019-001814</a:t>
            </a:r>
            <a:endParaRPr lang="en-US" dirty="0"/>
          </a:p>
        </p:txBody>
      </p:sp>
      <p:sp>
        <p:nvSpPr>
          <p:cNvPr id="4" name="Slide Number Placeholder 3"/>
          <p:cNvSpPr>
            <a:spLocks noGrp="1"/>
          </p:cNvSpPr>
          <p:nvPr>
            <p:ph type="sldNum" sz="quarter" idx="10"/>
          </p:nvPr>
        </p:nvSpPr>
        <p:spPr>
          <a:xfrm>
            <a:off x="3884027" y="8829675"/>
            <a:ext cx="2972421" cy="465138"/>
          </a:xfrm>
          <a:prstGeom prst="rect">
            <a:avLst/>
          </a:prstGeom>
        </p:spPr>
        <p:txBody>
          <a:bodyPr/>
          <a:lstStyle/>
          <a:p>
            <a:pPr>
              <a:defRPr/>
            </a:pPr>
            <a:fld id="{1E0AC2B2-6C84-44B0-A5F8-C2857B1BA25A}" type="slidenum">
              <a:rPr lang="en-US" smtClean="0"/>
              <a:pPr>
                <a:defRPr/>
              </a:pPr>
              <a:t>16</a:t>
            </a:fld>
            <a:endParaRPr lang="en-US" dirty="0"/>
          </a:p>
        </p:txBody>
      </p:sp>
    </p:spTree>
    <p:extLst>
      <p:ext uri="{BB962C8B-B14F-4D97-AF65-F5344CB8AC3E}">
        <p14:creationId xmlns:p14="http://schemas.microsoft.com/office/powerpoint/2010/main" val="268939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800" b="0" i="0" u="none" strike="noStrike" baseline="0" dirty="0">
                <a:latin typeface="HelveticaNeueLTStd-Cn"/>
              </a:rPr>
              <a:t>Bell SO, </a:t>
            </a:r>
            <a:r>
              <a:rPr lang="en-US" sz="1800" b="0" i="0" u="none" strike="noStrike" baseline="0" dirty="0" err="1">
                <a:latin typeface="HelveticaNeueLTStd-Cn"/>
              </a:rPr>
              <a:t>Omoluabi</a:t>
            </a:r>
            <a:r>
              <a:rPr lang="en-US" sz="1800" b="0" i="0" u="none" strike="noStrike" baseline="0" dirty="0">
                <a:latin typeface="HelveticaNeueLTStd-Cn"/>
              </a:rPr>
              <a:t> E,</a:t>
            </a:r>
          </a:p>
          <a:p>
            <a:pPr algn="l"/>
            <a:r>
              <a:rPr lang="en-US" sz="1800" b="0" i="0" u="none" strike="noStrike" baseline="0" dirty="0" err="1">
                <a:latin typeface="HelveticaNeueLTStd-Cn"/>
              </a:rPr>
              <a:t>OlaOlorun</a:t>
            </a:r>
            <a:r>
              <a:rPr lang="en-US" sz="1800" b="0" i="0" u="none" strike="noStrike" baseline="0" dirty="0">
                <a:latin typeface="HelveticaNeueLTStd-Cn"/>
              </a:rPr>
              <a:t> F, </a:t>
            </a:r>
            <a:r>
              <a:rPr lang="en-US" sz="1800" b="0" i="1" u="none" strike="noStrike" baseline="0" dirty="0">
                <a:latin typeface="HelveticaNeueLTStd-CnO"/>
              </a:rPr>
              <a:t>et al</a:t>
            </a:r>
            <a:r>
              <a:rPr lang="en-US" sz="1800" b="0" i="0" u="none" strike="noStrike" baseline="0" dirty="0">
                <a:latin typeface="HelveticaNeueLTStd-Cn"/>
              </a:rPr>
              <a:t>. Inequities</a:t>
            </a:r>
          </a:p>
          <a:p>
            <a:pPr algn="l"/>
            <a:r>
              <a:rPr lang="en-US" sz="1800" b="0" i="0" u="none" strike="noStrike" baseline="0" dirty="0">
                <a:latin typeface="HelveticaNeueLTStd-Cn"/>
              </a:rPr>
              <a:t>in the incidence and</a:t>
            </a:r>
          </a:p>
          <a:p>
            <a:pPr algn="l"/>
            <a:r>
              <a:rPr lang="en-US" sz="1800" b="0" i="0" u="none" strike="noStrike" baseline="0" dirty="0">
                <a:latin typeface="HelveticaNeueLTStd-Cn"/>
              </a:rPr>
              <a:t>safety of abortion in</a:t>
            </a:r>
          </a:p>
          <a:p>
            <a:pPr algn="l"/>
            <a:r>
              <a:rPr lang="en-US" sz="1800" b="0" i="0" u="none" strike="noStrike" baseline="0" dirty="0">
                <a:latin typeface="HelveticaNeueLTStd-Cn"/>
              </a:rPr>
              <a:t>Nigeria. </a:t>
            </a:r>
            <a:r>
              <a:rPr lang="en-US" sz="1800" b="0" i="1" u="none" strike="noStrike" baseline="0" dirty="0">
                <a:latin typeface="HelveticaNeueLTStd-CnO"/>
              </a:rPr>
              <a:t>BMJ Global Health</a:t>
            </a:r>
          </a:p>
          <a:p>
            <a:pPr algn="l"/>
            <a:r>
              <a:rPr lang="en-US" sz="1800" b="0" i="0" u="none" strike="noStrike" baseline="0" dirty="0">
                <a:latin typeface="HelveticaNeueLTStd-Cn"/>
              </a:rPr>
              <a:t>2020;</a:t>
            </a:r>
            <a:r>
              <a:rPr lang="en-US" sz="1800" b="0" i="0" u="none" strike="noStrike" baseline="0" dirty="0">
                <a:latin typeface="HelveticaNeueLTStd-BdCn"/>
              </a:rPr>
              <a:t>5</a:t>
            </a:r>
            <a:r>
              <a:rPr lang="en-US" sz="1800" b="0" i="0" u="none" strike="noStrike" baseline="0" dirty="0">
                <a:latin typeface="HelveticaNeueLTStd-Cn"/>
              </a:rPr>
              <a:t>:e001814. doi:10.1136/</a:t>
            </a:r>
          </a:p>
          <a:p>
            <a:pPr algn="l"/>
            <a:r>
              <a:rPr lang="en-US" sz="1800" b="0" i="0" u="none" strike="noStrike" baseline="0" dirty="0">
                <a:latin typeface="HelveticaNeueLTStd-Cn"/>
              </a:rPr>
              <a:t>bmjgh-2019-001814</a:t>
            </a:r>
            <a:endParaRPr lang="en-US" dirty="0"/>
          </a:p>
        </p:txBody>
      </p:sp>
      <p:sp>
        <p:nvSpPr>
          <p:cNvPr id="4" name="Slide Number Placeholder 3"/>
          <p:cNvSpPr>
            <a:spLocks noGrp="1"/>
          </p:cNvSpPr>
          <p:nvPr>
            <p:ph type="sldNum" sz="quarter" idx="10"/>
          </p:nvPr>
        </p:nvSpPr>
        <p:spPr>
          <a:xfrm>
            <a:off x="3884027" y="8829675"/>
            <a:ext cx="2972421" cy="465138"/>
          </a:xfrm>
          <a:prstGeom prst="rect">
            <a:avLst/>
          </a:prstGeom>
        </p:spPr>
        <p:txBody>
          <a:bodyPr/>
          <a:lstStyle/>
          <a:p>
            <a:pPr>
              <a:defRPr/>
            </a:pPr>
            <a:fld id="{1E0AC2B2-6C84-44B0-A5F8-C2857B1BA25A}" type="slidenum">
              <a:rPr lang="en-US" smtClean="0"/>
              <a:pPr>
                <a:defRPr/>
              </a:pPr>
              <a:t>17</a:t>
            </a:fld>
            <a:endParaRPr lang="en-US" dirty="0"/>
          </a:p>
        </p:txBody>
      </p:sp>
    </p:spTree>
    <p:extLst>
      <p:ext uri="{BB962C8B-B14F-4D97-AF65-F5344CB8AC3E}">
        <p14:creationId xmlns:p14="http://schemas.microsoft.com/office/powerpoint/2010/main" val="6681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CA38-0E6B-442B-8963-455CDE80A701}"/>
              </a:ext>
            </a:extLst>
          </p:cNvPr>
          <p:cNvSpPr>
            <a:spLocks noGrp="1"/>
          </p:cNvSpPr>
          <p:nvPr>
            <p:ph type="ctrTitle"/>
          </p:nvPr>
        </p:nvSpPr>
        <p:spPr>
          <a:xfrm>
            <a:off x="1524000" y="1122363"/>
            <a:ext cx="9144000" cy="2387600"/>
          </a:xfrm>
        </p:spPr>
        <p:txBody>
          <a:bodyPr anchor="b"/>
          <a:lstStyle>
            <a:lvl1pPr algn="ctr">
              <a:defRPr sz="4400">
                <a:latin typeface="Garamond" panose="02020404030301010803" pitchFamily="18" charset="0"/>
              </a:defRPr>
            </a:lvl1pPr>
          </a:lstStyle>
          <a:p>
            <a:endParaRPr lang="x-none" dirty="0"/>
          </a:p>
        </p:txBody>
      </p:sp>
      <p:sp>
        <p:nvSpPr>
          <p:cNvPr id="3" name="Subtitle 2">
            <a:extLst>
              <a:ext uri="{FF2B5EF4-FFF2-40B4-BE49-F238E27FC236}">
                <a16:creationId xmlns:a16="http://schemas.microsoft.com/office/drawing/2014/main" id="{FA840136-4829-4B02-902B-61E0739B4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x-none" dirty="0"/>
          </a:p>
        </p:txBody>
      </p:sp>
      <p:sp>
        <p:nvSpPr>
          <p:cNvPr id="5" name="Footer Placeholder 4">
            <a:extLst>
              <a:ext uri="{FF2B5EF4-FFF2-40B4-BE49-F238E27FC236}">
                <a16:creationId xmlns:a16="http://schemas.microsoft.com/office/drawing/2014/main" id="{D8A4D879-E691-487B-9CA9-BB69D860CE6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BF7A729-0629-4711-8FA9-FADEBE981CB7}"/>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50815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39DD-2F67-487F-B943-183CCC9DCAA7}"/>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4CE2615-F739-4778-B712-FE54D30A27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Footer Placeholder 4">
            <a:extLst>
              <a:ext uri="{FF2B5EF4-FFF2-40B4-BE49-F238E27FC236}">
                <a16:creationId xmlns:a16="http://schemas.microsoft.com/office/drawing/2014/main" id="{DD922D08-5260-4ED4-AED6-4560A58E9A5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1925CE7-6815-4B52-817B-4829C1DD169D}"/>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410928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47EFCB-8B66-456C-ABAA-8BC5EF731A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D478BAA-E67C-41AF-8522-E97A4EAF11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Footer Placeholder 4">
            <a:extLst>
              <a:ext uri="{FF2B5EF4-FFF2-40B4-BE49-F238E27FC236}">
                <a16:creationId xmlns:a16="http://schemas.microsoft.com/office/drawing/2014/main" id="{7BC5D6B6-3BCF-4C9C-8805-D21D3E987BF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403AE8D-74DE-43A8-8A06-EA0AD53C083A}"/>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2450081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 basic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219200" y="1417320"/>
            <a:ext cx="904240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2 column slide, one line header</a:t>
            </a:r>
          </a:p>
        </p:txBody>
      </p:sp>
      <p:sp>
        <p:nvSpPr>
          <p:cNvPr id="8" name="Text Placeholder 2"/>
          <p:cNvSpPr>
            <a:spLocks noGrp="1"/>
          </p:cNvSpPr>
          <p:nvPr>
            <p:ph idx="1" hasCustomPrompt="1"/>
          </p:nvPr>
        </p:nvSpPr>
        <p:spPr>
          <a:xfrm>
            <a:off x="1219200" y="2331720"/>
            <a:ext cx="9511957" cy="3539430"/>
          </a:xfrm>
          <a:prstGeom prst="rect">
            <a:avLst/>
          </a:prstGeom>
        </p:spPr>
        <p:txBody>
          <a:bodyPr vert="horz" wrap="square" lIns="0" tIns="0" rIns="0" bIns="0" numCol="2"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endParaRPr lang="en-US" dirty="0"/>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1219200" y="6186489"/>
            <a:ext cx="7469717"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497236529"/>
      </p:ext>
    </p:extLst>
  </p:cSld>
  <p:clrMapOvr>
    <a:masterClrMapping/>
  </p:clrMapOvr>
  <p:extLst>
    <p:ext uri="{DCECCB84-F9BA-43D5-87BE-67443E8EF086}">
      <p15:sldGuideLst xmlns:p15="http://schemas.microsoft.com/office/powerpoint/2012/main">
        <p15:guide id="1" pos="576">
          <p15:clr>
            <a:srgbClr val="FBAE40"/>
          </p15:clr>
        </p15:guide>
        <p15:guide id="2" orient="horz" pos="960">
          <p15:clr>
            <a:srgbClr val="FBAE40"/>
          </p15:clr>
        </p15:guide>
        <p15:guide id="3" orient="horz" pos="15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F243-9EE5-439A-BFA6-46A143C51C4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B22EF18-B453-44D2-B233-F190187C7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Footer Placeholder 4">
            <a:extLst>
              <a:ext uri="{FF2B5EF4-FFF2-40B4-BE49-F238E27FC236}">
                <a16:creationId xmlns:a16="http://schemas.microsoft.com/office/drawing/2014/main" id="{4A7F97D4-E1F0-4BC2-BAED-8557D82FA3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E232326-1A95-4A46-B071-787000F54EA6}"/>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423089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F7D0-6B37-47AB-B835-2983D8F6E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FDEC3BA9-A05B-4EE8-B091-501B4EFF33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07758E9-A72D-40C1-9A4C-99758DF0C66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C378FD-8768-4A4A-88C1-6C8B5B9D3659}"/>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208289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7F91-8016-478E-997E-83A3B9D5B1B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A5C7A38-137E-477A-9D1F-93815F4FC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9EC1F104-CA09-443F-8D3D-5E568192E7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a:extLst>
              <a:ext uri="{FF2B5EF4-FFF2-40B4-BE49-F238E27FC236}">
                <a16:creationId xmlns:a16="http://schemas.microsoft.com/office/drawing/2014/main" id="{E4C284A0-3B09-42E5-AA82-DD5A6319DA1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E2EDEA1-DC7C-4DFF-8AD0-512F74C66876}"/>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179055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A07C-FC8A-4E5F-8973-BD333673FEB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26958EB0-E9A7-4B9D-9E0B-954B1FE4E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E22DD3-D2B7-4461-8CDA-48BEA59F65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68F06E03-B9B0-42C1-85CD-6C3E2D5FB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6E0DDA-9F0F-43A0-A14D-CA66AC422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8" name="Footer Placeholder 7">
            <a:extLst>
              <a:ext uri="{FF2B5EF4-FFF2-40B4-BE49-F238E27FC236}">
                <a16:creationId xmlns:a16="http://schemas.microsoft.com/office/drawing/2014/main" id="{D7E1EFE4-E392-4F1F-9E41-E7622CC653DB}"/>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2F15CE18-3140-4358-957E-47BE928D008A}"/>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390603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EB1B-A236-4D90-9A4D-BC1A35B4EE93}"/>
              </a:ext>
            </a:extLst>
          </p:cNvPr>
          <p:cNvSpPr>
            <a:spLocks noGrp="1"/>
          </p:cNvSpPr>
          <p:nvPr>
            <p:ph type="title"/>
          </p:nvPr>
        </p:nvSpPr>
        <p:spPr/>
        <p:txBody>
          <a:bodyPr/>
          <a:lstStyle/>
          <a:p>
            <a:r>
              <a:rPr lang="en-US"/>
              <a:t>Click to edit Master title style</a:t>
            </a:r>
            <a:endParaRPr lang="x-none"/>
          </a:p>
        </p:txBody>
      </p:sp>
      <p:sp>
        <p:nvSpPr>
          <p:cNvPr id="4" name="Footer Placeholder 3">
            <a:extLst>
              <a:ext uri="{FF2B5EF4-FFF2-40B4-BE49-F238E27FC236}">
                <a16:creationId xmlns:a16="http://schemas.microsoft.com/office/drawing/2014/main" id="{797610A2-6205-4D78-8EA5-996E44B2B973}"/>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F789B34B-7465-4E11-8C6C-A88B6C7FABBA}"/>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37323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677AC9-8586-4225-AAE4-DB6AF163AAF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FA682A80-0636-4C49-AD85-8633C98E82D2}"/>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197254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C629-46DB-4AE7-A6AE-0DC85AB9E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654415CE-49FA-4DC0-AE63-5F75DC391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7E25B86D-AC5A-47FB-A1A4-65E9EA83E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1D0C22A-486E-49E0-A2EF-B7EE301F2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0C25065-5150-4AE8-9931-2A1DAA7FA556}"/>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207029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A562-3E07-42DF-A663-11C480926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2FEA929-5362-4907-A894-147210A96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C3573E8A-27F2-477E-800F-A9BA74EED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D9F3B2D-911C-4DC9-B592-F20EDAB9FB9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47EDECD-CECB-4410-9555-448A8204EC5B}"/>
              </a:ext>
            </a:extLst>
          </p:cNvPr>
          <p:cNvSpPr>
            <a:spLocks noGrp="1"/>
          </p:cNvSpPr>
          <p:nvPr>
            <p:ph type="sldNum" sz="quarter" idx="12"/>
          </p:nvPr>
        </p:nvSpPr>
        <p:spPr/>
        <p:txBody>
          <a:bodyPr/>
          <a:lstStyle/>
          <a:p>
            <a:fld id="{43BCB36C-A10A-4786-9701-A64545F43A89}" type="slidenum">
              <a:rPr lang="x-none" smtClean="0"/>
              <a:t>‹#›</a:t>
            </a:fld>
            <a:endParaRPr lang="x-none"/>
          </a:p>
        </p:txBody>
      </p:sp>
    </p:spTree>
    <p:extLst>
      <p:ext uri="{BB962C8B-B14F-4D97-AF65-F5344CB8AC3E}">
        <p14:creationId xmlns:p14="http://schemas.microsoft.com/office/powerpoint/2010/main" val="14191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mailto:nigabortionresearch@gmail.com" TargetMode="Externa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E2324-94B9-49DE-BEAC-B97851874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FB91E48D-9D9D-4E18-B32F-D6BA2EF5E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5" name="Footer Placeholder 4">
            <a:extLst>
              <a:ext uri="{FF2B5EF4-FFF2-40B4-BE49-F238E27FC236}">
                <a16:creationId xmlns:a16="http://schemas.microsoft.com/office/drawing/2014/main" id="{13550A1E-BCB7-43F6-85C2-C630CDAC1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C00073AE-D113-4BE5-823B-04F97E7CC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CB36C-A10A-4786-9701-A64545F43A89}" type="slidenum">
              <a:rPr lang="x-none" smtClean="0"/>
              <a:t>‹#›</a:t>
            </a:fld>
            <a:endParaRPr lang="x-none"/>
          </a:p>
        </p:txBody>
      </p:sp>
      <p:grpSp>
        <p:nvGrpSpPr>
          <p:cNvPr id="7" name="Group 6">
            <a:extLst>
              <a:ext uri="{FF2B5EF4-FFF2-40B4-BE49-F238E27FC236}">
                <a16:creationId xmlns:a16="http://schemas.microsoft.com/office/drawing/2014/main" id="{C50BBE29-9064-4B15-A4E2-FC767BD25DCF}"/>
              </a:ext>
            </a:extLst>
          </p:cNvPr>
          <p:cNvGrpSpPr>
            <a:grpSpLocks/>
          </p:cNvGrpSpPr>
          <p:nvPr userDrawn="1"/>
        </p:nvGrpSpPr>
        <p:grpSpPr bwMode="auto">
          <a:xfrm>
            <a:off x="8771467" y="5959871"/>
            <a:ext cx="3082635" cy="766363"/>
            <a:chOff x="6826" y="224"/>
            <a:chExt cx="4830" cy="1349"/>
          </a:xfrm>
        </p:grpSpPr>
        <p:pic>
          <p:nvPicPr>
            <p:cNvPr id="8" name="Picture 7">
              <a:extLst>
                <a:ext uri="{FF2B5EF4-FFF2-40B4-BE49-F238E27FC236}">
                  <a16:creationId xmlns:a16="http://schemas.microsoft.com/office/drawing/2014/main" id="{068EF718-427F-4C9F-8EC5-67317DA3D31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26" y="224"/>
              <a:ext cx="3278" cy="1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3FD8A93-E0BE-4045-B8E0-55A249AB34F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886" y="284"/>
              <a:ext cx="1770" cy="1152"/>
            </a:xfrm>
            <a:prstGeom prst="rect">
              <a:avLst/>
            </a:prstGeom>
            <a:noFill/>
            <a:extLst>
              <a:ext uri="{909E8E84-426E-40DD-AFC4-6F175D3DCCD1}">
                <a14:hiddenFill xmlns:a14="http://schemas.microsoft.com/office/drawing/2010/main">
                  <a:solidFill>
                    <a:srgbClr val="FFFFFF"/>
                  </a:solidFill>
                </a14:hiddenFill>
              </a:ext>
            </a:extLst>
          </p:spPr>
        </p:pic>
      </p:grpSp>
      <p:pic>
        <p:nvPicPr>
          <p:cNvPr id="3073" name="image3.png" descr="A picture containing text, clipart&#10;&#10;Description automatically generated">
            <a:extLst>
              <a:ext uri="{FF2B5EF4-FFF2-40B4-BE49-F238E27FC236}">
                <a16:creationId xmlns:a16="http://schemas.microsoft.com/office/drawing/2014/main" id="{F2ADC27A-798B-4A63-ABFB-FD728AB0CB1F}"/>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10863" y="5928995"/>
            <a:ext cx="1979613" cy="6683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
            <a:extLst>
              <a:ext uri="{FF2B5EF4-FFF2-40B4-BE49-F238E27FC236}">
                <a16:creationId xmlns:a16="http://schemas.microsoft.com/office/drawing/2014/main" id="{44719F28-D155-407D-A82D-129F82377768}"/>
              </a:ext>
            </a:extLst>
          </p:cNvPr>
          <p:cNvSpPr txBox="1">
            <a:spLocks noChangeArrowheads="1"/>
          </p:cNvSpPr>
          <p:nvPr userDrawn="1"/>
        </p:nvSpPr>
        <p:spPr bwMode="auto">
          <a:xfrm>
            <a:off x="7979832" y="210115"/>
            <a:ext cx="3793067" cy="547323"/>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x-none" sz="1100" b="0" i="0"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a:t>
            </a:r>
            <a:r>
              <a:rPr kumimoji="0" lang="en-US" altLang="x-none" sz="1100" b="1" i="0"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Capacity Strengthening for Abortion Research in Nigeria</a:t>
            </a:r>
            <a:r>
              <a:rPr kumimoji="0" lang="en-US" altLang="x-none" sz="1100" b="1" i="0" u="none" strike="noStrike" kern="1200" cap="none" normalizeH="0" baseline="0" dirty="0">
                <a:ln>
                  <a:noFill/>
                </a:ln>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  (CSARN) Project</a:t>
            </a:r>
            <a:endParaRPr kumimoji="0" lang="en-US" altLang="x-none" sz="1100" b="1" i="0" u="none" strike="noStrike" kern="1200" cap="none" normalizeH="0" baseline="0" dirty="0">
              <a:ln>
                <a:noFill/>
              </a:ln>
              <a:solidFill>
                <a:schemeClr val="bg1"/>
              </a:solidFill>
              <a:effectLst/>
              <a:latin typeface="Cambria" panose="020405030504060302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x-none" sz="1200" b="0" i="0"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nigabortionresearch@gmail.com</a:t>
            </a:r>
            <a:endParaRPr kumimoji="0" lang="en-US" altLang="x-none" sz="11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800" b="0" i="0" u="none" strike="noStrike" cap="none" normalizeH="0" baseline="0" dirty="0">
              <a:ln>
                <a:noFill/>
              </a:ln>
              <a:solidFill>
                <a:schemeClr val="bg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8F679E03-8468-4289-94A1-3F59E17FC76F}"/>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3" name="Rectangle 10">
            <a:extLst>
              <a:ext uri="{FF2B5EF4-FFF2-40B4-BE49-F238E27FC236}">
                <a16:creationId xmlns:a16="http://schemas.microsoft.com/office/drawing/2014/main" id="{20447AA6-89F4-44DE-A84C-DC596124EC14}"/>
              </a:ext>
            </a:extLst>
          </p:cNvPr>
          <p:cNvSpPr>
            <a:spLocks noChangeArrowheads="1"/>
          </p:cNvSpPr>
          <p:nvPr userDrawn="1"/>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pic>
        <p:nvPicPr>
          <p:cNvPr id="14" name="Picture 13">
            <a:extLst>
              <a:ext uri="{FF2B5EF4-FFF2-40B4-BE49-F238E27FC236}">
                <a16:creationId xmlns:a16="http://schemas.microsoft.com/office/drawing/2014/main" id="{6BC2F6D6-82ED-434D-A3C4-A7FEBB804A23}"/>
              </a:ext>
            </a:extLst>
          </p:cNvPr>
          <p:cNvPicPr>
            <a:picLocks noChangeAspect="1"/>
          </p:cNvPicPr>
          <p:nvPr userDrawn="1"/>
        </p:nvPicPr>
        <p:blipFill>
          <a:blip r:embed="rId18"/>
          <a:stretch>
            <a:fillRect/>
          </a:stretch>
        </p:blipFill>
        <p:spPr>
          <a:xfrm>
            <a:off x="4868334" y="5759539"/>
            <a:ext cx="938276" cy="1032103"/>
          </a:xfrm>
          <a:prstGeom prst="rect">
            <a:avLst/>
          </a:prstGeom>
        </p:spPr>
      </p:pic>
    </p:spTree>
    <p:extLst>
      <p:ext uri="{BB962C8B-B14F-4D97-AF65-F5344CB8AC3E}">
        <p14:creationId xmlns:p14="http://schemas.microsoft.com/office/powerpoint/2010/main" val="255980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F94C15C5-AC81-4E7E-98ED-3D6E7F6145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0" name="Rectangle 10">
            <a:extLst>
              <a:ext uri="{FF2B5EF4-FFF2-40B4-BE49-F238E27FC236}">
                <a16:creationId xmlns:a16="http://schemas.microsoft.com/office/drawing/2014/main" id="{D47D0940-8FBB-4F5F-B708-45000B8E395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6" name="TextBox 15">
            <a:extLst>
              <a:ext uri="{FF2B5EF4-FFF2-40B4-BE49-F238E27FC236}">
                <a16:creationId xmlns:a16="http://schemas.microsoft.com/office/drawing/2014/main" id="{B1873F54-3509-4EFE-9352-479B46075AE9}"/>
              </a:ext>
            </a:extLst>
          </p:cNvPr>
          <p:cNvSpPr txBox="1"/>
          <p:nvPr/>
        </p:nvSpPr>
        <p:spPr>
          <a:xfrm>
            <a:off x="2372783" y="1486959"/>
            <a:ext cx="7124699" cy="800219"/>
          </a:xfrm>
          <a:prstGeom prst="rect">
            <a:avLst/>
          </a:prstGeom>
          <a:noFill/>
        </p:spPr>
        <p:txBody>
          <a:bodyPr wrap="square" rtlCol="0">
            <a:spAutoFit/>
          </a:bodyPr>
          <a:lstStyle/>
          <a:p>
            <a:r>
              <a:rPr lang="en-US" sz="2800" b="1" dirty="0">
                <a:solidFill>
                  <a:schemeClr val="accent2">
                    <a:lumMod val="50000"/>
                  </a:schemeClr>
                </a:solidFill>
                <a:latin typeface="Garamond" panose="02020404030301010803" pitchFamily="18" charset="0"/>
              </a:rPr>
              <a:t>Module: </a:t>
            </a:r>
            <a:r>
              <a:rPr lang="en-US" sz="1800" b="1" dirty="0">
                <a:solidFill>
                  <a:srgbClr val="806000"/>
                </a:solidFill>
                <a:effectLst/>
                <a:latin typeface="Tahoma" panose="020B0604030504040204" pitchFamily="34" charset="0"/>
                <a:ea typeface="Calibri" panose="020F0502020204030204" pitchFamily="34" charset="0"/>
              </a:rPr>
              <a:t>Public Health &amp; Medical Issues in Abortion Research in Nigeria</a:t>
            </a:r>
            <a:endParaRPr lang="x-none" sz="2800" b="1" dirty="0">
              <a:solidFill>
                <a:schemeClr val="accent4">
                  <a:lumMod val="50000"/>
                </a:schemeClr>
              </a:solidFill>
              <a:latin typeface="Garamond" panose="02020404030301010803" pitchFamily="18" charset="0"/>
            </a:endParaRPr>
          </a:p>
        </p:txBody>
      </p:sp>
      <p:graphicFrame>
        <p:nvGraphicFramePr>
          <p:cNvPr id="18" name="Table 17">
            <a:extLst>
              <a:ext uri="{FF2B5EF4-FFF2-40B4-BE49-F238E27FC236}">
                <a16:creationId xmlns:a16="http://schemas.microsoft.com/office/drawing/2014/main" id="{0BF42D1E-8123-405E-8003-305C8FEA37E9}"/>
              </a:ext>
            </a:extLst>
          </p:cNvPr>
          <p:cNvGraphicFramePr>
            <a:graphicFrameLocks noGrp="1"/>
          </p:cNvGraphicFramePr>
          <p:nvPr>
            <p:extLst>
              <p:ext uri="{D42A27DB-BD31-4B8C-83A1-F6EECF244321}">
                <p14:modId xmlns:p14="http://schemas.microsoft.com/office/powerpoint/2010/main" val="2038938109"/>
              </p:ext>
            </p:extLst>
          </p:nvPr>
        </p:nvGraphicFramePr>
        <p:xfrm>
          <a:off x="1762124" y="2636308"/>
          <a:ext cx="8048625" cy="3200400"/>
        </p:xfrm>
        <a:graphic>
          <a:graphicData uri="http://schemas.openxmlformats.org/drawingml/2006/table">
            <a:tbl>
              <a:tblPr firstRow="1" firstCol="1" bandRow="1"/>
              <a:tblGrid>
                <a:gridCol w="2682875">
                  <a:extLst>
                    <a:ext uri="{9D8B030D-6E8A-4147-A177-3AD203B41FA5}">
                      <a16:colId xmlns:a16="http://schemas.microsoft.com/office/drawing/2014/main" val="20000"/>
                    </a:ext>
                  </a:extLst>
                </a:gridCol>
                <a:gridCol w="2682875">
                  <a:extLst>
                    <a:ext uri="{9D8B030D-6E8A-4147-A177-3AD203B41FA5}">
                      <a16:colId xmlns:a16="http://schemas.microsoft.com/office/drawing/2014/main" val="20001"/>
                    </a:ext>
                  </a:extLst>
                </a:gridCol>
                <a:gridCol w="2682875">
                  <a:extLst>
                    <a:ext uri="{9D8B030D-6E8A-4147-A177-3AD203B41FA5}">
                      <a16:colId xmlns:a16="http://schemas.microsoft.com/office/drawing/2014/main" val="20002"/>
                    </a:ext>
                  </a:extLst>
                </a:gridCol>
              </a:tblGrid>
              <a:tr h="1600199">
                <a:tc>
                  <a:txBody>
                    <a:bodyPr/>
                    <a:lstStyle/>
                    <a:p>
                      <a:pPr>
                        <a:spcAft>
                          <a:spcPts val="0"/>
                        </a:spcAft>
                      </a:pPr>
                      <a:r>
                        <a:rPr lang="en-US" sz="1000" b="1" dirty="0">
                          <a:solidFill>
                            <a:srgbClr val="2E74B5"/>
                          </a:solidFill>
                          <a:effectLst/>
                          <a:latin typeface="Tahoma" panose="020B0604030504040204" pitchFamily="34" charset="0"/>
                          <a:ea typeface="Calibri" panose="020F0502020204030204" pitchFamily="34" charset="0"/>
                          <a:cs typeface="Times New Roman" panose="02020603050405020304" pitchFamily="18" charset="0"/>
                        </a:rPr>
                        <a:t>Name</a:t>
                      </a:r>
                      <a:endParaRPr lang="x-none"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spcAft>
                          <a:spcPts val="0"/>
                        </a:spcAft>
                      </a:pPr>
                      <a:r>
                        <a:rPr lang="en-US" sz="10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Professor, </a:t>
                      </a:r>
                    </a:p>
                    <a:p>
                      <a:pPr>
                        <a:spcAft>
                          <a:spcPts val="0"/>
                        </a:spcAft>
                      </a:pPr>
                      <a:r>
                        <a:rPr lang="en-US" sz="10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Address</a:t>
                      </a:r>
                    </a:p>
                    <a:p>
                      <a:r>
                        <a:rPr lang="en-US" sz="1800" b="1" kern="1200" dirty="0">
                          <a:solidFill>
                            <a:schemeClr val="tx1"/>
                          </a:solidFill>
                          <a:effectLst/>
                          <a:latin typeface="+mn-lt"/>
                          <a:ea typeface="+mn-ea"/>
                          <a:cs typeface="+mn-cs"/>
                        </a:rPr>
                        <a:t>Adesegun Fatusi</a:t>
                      </a:r>
                      <a:endParaRPr lang="x-none"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Academy for Health Development (AHEAD), Ile-Ife, Nigeria</a:t>
                      </a:r>
                      <a:endParaRPr lang="x-none"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&amp;</a:t>
                      </a:r>
                      <a:endParaRPr lang="x-none"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Centre for Adolescent Health &amp; Development, School of Public Health, University of Medical Sciences, Ondo, Nigeria</a:t>
                      </a:r>
                      <a:endParaRPr lang="en-US" sz="10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solidFill>
                            <a:srgbClr val="2E74B5"/>
                          </a:solidFill>
                          <a:effectLst/>
                          <a:latin typeface="Tahoma" panose="020B0604030504040204" pitchFamily="34" charset="0"/>
                          <a:ea typeface="Calibri" panose="020F0502020204030204" pitchFamily="34" charset="0"/>
                          <a:cs typeface="Times New Roman" panose="02020603050405020304" pitchFamily="18" charset="0"/>
                        </a:rPr>
                        <a:t>Name</a:t>
                      </a:r>
                      <a:endParaRPr lang="x-none"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spcAft>
                          <a:spcPts val="0"/>
                        </a:spcAft>
                      </a:pPr>
                      <a:r>
                        <a:rPr lang="en-US" sz="10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Professor, </a:t>
                      </a:r>
                    </a:p>
                    <a:p>
                      <a:pPr>
                        <a:spcAft>
                          <a:spcPts val="0"/>
                        </a:spcAft>
                      </a:pPr>
                      <a:r>
                        <a:rPr lang="en-US" sz="10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address</a:t>
                      </a:r>
                      <a:endParaRPr lang="x-none"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r>
                        <a:rPr lang="en-US" sz="1800" b="1" kern="1200" dirty="0">
                          <a:solidFill>
                            <a:schemeClr val="tx1"/>
                          </a:solidFill>
                          <a:effectLst/>
                          <a:latin typeface="+mn-lt"/>
                          <a:ea typeface="+mn-ea"/>
                          <a:cs typeface="+mn-cs"/>
                        </a:rPr>
                        <a:t>Funmilola OlaOlorun</a:t>
                      </a:r>
                      <a:endParaRPr lang="x-none"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Department of Community Medicine, University of Ibadan, Ibadan, Oyo, Nigeria</a:t>
                      </a:r>
                      <a:endParaRPr lang="en-US" sz="1000" baseline="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spcAft>
                          <a:spcPts val="0"/>
                        </a:spcAft>
                      </a:pPr>
                      <a:endParaRPr lang="en-US" sz="10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solidFill>
                            <a:srgbClr val="2E74B5"/>
                          </a:solidFill>
                          <a:effectLst/>
                          <a:latin typeface="Tahoma" panose="020B0604030504040204" pitchFamily="34" charset="0"/>
                          <a:ea typeface="Calibri" panose="020F0502020204030204" pitchFamily="34" charset="0"/>
                          <a:cs typeface="Times New Roman" panose="02020603050405020304" pitchFamily="18" charset="0"/>
                        </a:rPr>
                        <a:t>Name</a:t>
                      </a:r>
                      <a:endParaRPr lang="x-none"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spcAft>
                          <a:spcPts val="0"/>
                        </a:spcAft>
                      </a:pPr>
                      <a:r>
                        <a:rPr lang="en-US" sz="10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Professor, </a:t>
                      </a:r>
                    </a:p>
                    <a:p>
                      <a:pPr>
                        <a:spcAft>
                          <a:spcPts val="0"/>
                        </a:spcAft>
                      </a:pPr>
                      <a:r>
                        <a:rPr lang="en-US" sz="10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Address</a:t>
                      </a:r>
                    </a:p>
                    <a:p>
                      <a:r>
                        <a:rPr lang="en-US" sz="1800" b="1" kern="1200" dirty="0">
                          <a:solidFill>
                            <a:schemeClr val="tx1"/>
                          </a:solidFill>
                          <a:effectLst/>
                          <a:latin typeface="+mn-lt"/>
                          <a:ea typeface="+mn-ea"/>
                          <a:cs typeface="+mn-cs"/>
                        </a:rPr>
                        <a:t>Olabisi </a:t>
                      </a:r>
                      <a:r>
                        <a:rPr lang="en-US" sz="1800" b="1" kern="1200" dirty="0" err="1">
                          <a:solidFill>
                            <a:schemeClr val="tx1"/>
                          </a:solidFill>
                          <a:effectLst/>
                          <a:latin typeface="+mn-lt"/>
                          <a:ea typeface="+mn-ea"/>
                          <a:cs typeface="+mn-cs"/>
                        </a:rPr>
                        <a:t>Loto</a:t>
                      </a:r>
                      <a:endParaRPr lang="x-none"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Department of Obstetrics &amp; </a:t>
                      </a:r>
                      <a:r>
                        <a:rPr lang="en-US" sz="1800" kern="1200" dirty="0" err="1">
                          <a:solidFill>
                            <a:schemeClr val="tx1"/>
                          </a:solidFill>
                          <a:effectLst/>
                          <a:latin typeface="+mn-lt"/>
                          <a:ea typeface="+mn-ea"/>
                          <a:cs typeface="+mn-cs"/>
                        </a:rPr>
                        <a:t>Gynaecology</a:t>
                      </a:r>
                      <a:r>
                        <a:rPr lang="en-US" sz="1800" kern="1200" dirty="0">
                          <a:solidFill>
                            <a:schemeClr val="tx1"/>
                          </a:solidFill>
                          <a:effectLst/>
                          <a:latin typeface="+mn-lt"/>
                          <a:ea typeface="+mn-ea"/>
                          <a:cs typeface="+mn-cs"/>
                        </a:rPr>
                        <a:t>, Faculty of Clinical Sciences. Obafemi Awolowo University, Ile-Ife, Nigeria</a:t>
                      </a:r>
                      <a:endParaRPr lang="x-none"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064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16F80-4D0C-44A7-8727-D144CE503997}"/>
              </a:ext>
            </a:extLst>
          </p:cNvPr>
          <p:cNvSpPr>
            <a:spLocks noGrp="1"/>
          </p:cNvSpPr>
          <p:nvPr>
            <p:ph type="title"/>
          </p:nvPr>
        </p:nvSpPr>
        <p:spPr>
          <a:solidFill>
            <a:schemeClr val="accent2">
              <a:lumMod val="20000"/>
              <a:lumOff val="80000"/>
            </a:schemeClr>
          </a:solidFill>
        </p:spPr>
        <p:txBody>
          <a:bodyPr/>
          <a:lstStyle/>
          <a:p>
            <a:r>
              <a:rPr lang="en-US" dirty="0"/>
              <a:t> </a:t>
            </a:r>
            <a:r>
              <a:rPr lang="en-US" sz="4800" dirty="0">
                <a:latin typeface="Garamond" panose="02020404030301010803" pitchFamily="18" charset="0"/>
                <a:cs typeface="Times New Roman" panose="02020603050405020304" pitchFamily="18" charset="0"/>
              </a:rPr>
              <a:t>The Abortion Landscape &amp; Scope: Global</a:t>
            </a:r>
            <a:br>
              <a:rPr lang="en-US" sz="4800" dirty="0">
                <a:effectLst/>
                <a:latin typeface="Garamond" panose="02020404030301010803" pitchFamily="18" charset="0"/>
                <a:ea typeface="Calibri" panose="020F0502020204030204" pitchFamily="34" charset="0"/>
                <a:cs typeface="Times New Roman" panose="02020603050405020304" pitchFamily="18" charset="0"/>
              </a:rPr>
            </a:br>
            <a:endParaRPr lang="x-none" dirty="0"/>
          </a:p>
        </p:txBody>
      </p:sp>
      <p:sp>
        <p:nvSpPr>
          <p:cNvPr id="5" name="Text Placeholder 4">
            <a:extLst>
              <a:ext uri="{FF2B5EF4-FFF2-40B4-BE49-F238E27FC236}">
                <a16:creationId xmlns:a16="http://schemas.microsoft.com/office/drawing/2014/main" id="{F977211C-0D53-4069-B95F-04B737B7F961}"/>
              </a:ext>
            </a:extLst>
          </p:cNvPr>
          <p:cNvSpPr>
            <a:spLocks noGrp="1"/>
          </p:cNvSpPr>
          <p:nvPr>
            <p:ph type="body" idx="1"/>
          </p:nvPr>
        </p:nvSpPr>
        <p:spPr/>
        <p:txBody>
          <a:bodyPr/>
          <a:lstStyle/>
          <a:p>
            <a:endParaRPr lang="x-none"/>
          </a:p>
        </p:txBody>
      </p:sp>
    </p:spTree>
    <p:extLst>
      <p:ext uri="{BB962C8B-B14F-4D97-AF65-F5344CB8AC3E}">
        <p14:creationId xmlns:p14="http://schemas.microsoft.com/office/powerpoint/2010/main" val="236932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591-7C11-4749-BCF7-C9938AB5D427}"/>
              </a:ext>
            </a:extLst>
          </p:cNvPr>
          <p:cNvSpPr>
            <a:spLocks noGrp="1"/>
          </p:cNvSpPr>
          <p:nvPr>
            <p:ph type="title"/>
          </p:nvPr>
        </p:nvSpPr>
        <p:spPr/>
        <p:txBody>
          <a:bodyPr/>
          <a:lstStyle/>
          <a:p>
            <a:r>
              <a:rPr lang="en-US" dirty="0"/>
              <a:t>Magnitude of Abortion: Global</a:t>
            </a:r>
            <a:endParaRPr lang="x-none" dirty="0"/>
          </a:p>
        </p:txBody>
      </p:sp>
      <p:pic>
        <p:nvPicPr>
          <p:cNvPr id="4" name="Main graphic">
            <a:extLst>
              <a:ext uri="{FF2B5EF4-FFF2-40B4-BE49-F238E27FC236}">
                <a16:creationId xmlns:a16="http://schemas.microsoft.com/office/drawing/2014/main" id="{F7F0817A-5D0E-4631-9EB1-F341787E39F4}"/>
              </a:ext>
            </a:extLst>
          </p:cNvPr>
          <p:cNvPicPr/>
          <p:nvPr/>
        </p:nvPicPr>
        <p:blipFill>
          <a:blip r:embed="rId3"/>
          <a:stretch/>
        </p:blipFill>
        <p:spPr>
          <a:xfrm>
            <a:off x="530481" y="1726897"/>
            <a:ext cx="6627063" cy="3795538"/>
          </a:xfrm>
          <a:prstGeom prst="rect">
            <a:avLst/>
          </a:prstGeom>
          <a:ln>
            <a:noFill/>
          </a:ln>
        </p:spPr>
      </p:pic>
      <p:sp>
        <p:nvSpPr>
          <p:cNvPr id="5" name="TextBox 4">
            <a:extLst>
              <a:ext uri="{FF2B5EF4-FFF2-40B4-BE49-F238E27FC236}">
                <a16:creationId xmlns:a16="http://schemas.microsoft.com/office/drawing/2014/main" id="{FB2D0F1C-CFCA-4802-8D3C-00FC50DE66E3}"/>
              </a:ext>
            </a:extLst>
          </p:cNvPr>
          <p:cNvSpPr txBox="1"/>
          <p:nvPr/>
        </p:nvSpPr>
        <p:spPr>
          <a:xfrm>
            <a:off x="6157560" y="6256658"/>
            <a:ext cx="2355819" cy="307777"/>
          </a:xfrm>
          <a:prstGeom prst="rect">
            <a:avLst/>
          </a:prstGeom>
          <a:noFill/>
        </p:spPr>
        <p:txBody>
          <a:bodyPr wrap="square" rtlCol="0">
            <a:spAutoFit/>
          </a:bodyPr>
          <a:lstStyle/>
          <a:p>
            <a:r>
              <a:rPr lang="en-US" sz="1400" dirty="0"/>
              <a:t>Source: </a:t>
            </a:r>
            <a:r>
              <a:rPr lang="en-US" sz="1400" dirty="0" err="1"/>
              <a:t>Bearak</a:t>
            </a:r>
            <a:r>
              <a:rPr lang="en-US" sz="1400" dirty="0"/>
              <a:t> et al, 2020  </a:t>
            </a:r>
            <a:endParaRPr lang="x-none" sz="1400" dirty="0"/>
          </a:p>
        </p:txBody>
      </p:sp>
      <p:sp>
        <p:nvSpPr>
          <p:cNvPr id="6" name="TextBox 5">
            <a:extLst>
              <a:ext uri="{FF2B5EF4-FFF2-40B4-BE49-F238E27FC236}">
                <a16:creationId xmlns:a16="http://schemas.microsoft.com/office/drawing/2014/main" id="{D80DC814-CB92-47E2-9D8E-149A3D84E822}"/>
              </a:ext>
            </a:extLst>
          </p:cNvPr>
          <p:cNvSpPr txBox="1"/>
          <p:nvPr/>
        </p:nvSpPr>
        <p:spPr>
          <a:xfrm>
            <a:off x="7666545" y="2085553"/>
            <a:ext cx="4053531" cy="2862322"/>
          </a:xfrm>
          <a:prstGeom prst="rect">
            <a:avLst/>
          </a:prstGeom>
          <a:noFill/>
          <a:ln w="57150">
            <a:solidFill>
              <a:schemeClr val="tx1"/>
            </a:solidFill>
          </a:ln>
        </p:spPr>
        <p:txBody>
          <a:bodyPr wrap="square" rtlCol="0">
            <a:spAutoFit/>
          </a:bodyPr>
          <a:lstStyle/>
          <a:p>
            <a:pPr algn="just"/>
            <a:r>
              <a:rPr lang="en-US" sz="2000" b="1" dirty="0">
                <a:solidFill>
                  <a:srgbClr val="000000"/>
                </a:solidFill>
                <a:latin typeface="ScalaLancetPro"/>
              </a:rPr>
              <a:t>Unintended Pregnancies (2015–19): </a:t>
            </a:r>
            <a:endParaRPr lang="en-US" sz="2000" b="1" i="0" u="none" strike="noStrike" baseline="0" dirty="0">
              <a:solidFill>
                <a:srgbClr val="000000"/>
              </a:solidFill>
              <a:latin typeface="ScalaLancetPro"/>
            </a:endParaRPr>
          </a:p>
          <a:p>
            <a:pPr marL="285750" indent="-285750" algn="just">
              <a:buFont typeface="Arial" panose="020B0604020202020204" pitchFamily="34" charset="0"/>
              <a:buChar char="•"/>
            </a:pPr>
            <a:r>
              <a:rPr lang="en-US" sz="2000" i="0" u="none" strike="noStrike" baseline="0" dirty="0">
                <a:solidFill>
                  <a:srgbClr val="000000"/>
                </a:solidFill>
                <a:latin typeface="ScalaLancetPro"/>
              </a:rPr>
              <a:t>121·0 million annually </a:t>
            </a:r>
          </a:p>
          <a:p>
            <a:pPr marL="285750" indent="-285750" algn="just">
              <a:buFont typeface="Arial" panose="020B0604020202020204" pitchFamily="34" charset="0"/>
              <a:buChar char="•"/>
            </a:pPr>
            <a:r>
              <a:rPr lang="en-US" sz="2000" i="0" u="none" strike="noStrike" baseline="0" dirty="0">
                <a:solidFill>
                  <a:srgbClr val="000000"/>
                </a:solidFill>
                <a:latin typeface="ScalaLancetPro"/>
              </a:rPr>
              <a:t>64 per 1000 women aged 15–49. </a:t>
            </a:r>
          </a:p>
          <a:p>
            <a:pPr algn="just"/>
            <a:endParaRPr lang="en-US" sz="2000" b="1" dirty="0">
              <a:solidFill>
                <a:srgbClr val="000000"/>
              </a:solidFill>
              <a:latin typeface="ScalaLancetPro"/>
            </a:endParaRPr>
          </a:p>
          <a:p>
            <a:pPr marL="285750" indent="-285750" algn="just">
              <a:buFont typeface="Arial" panose="020B0604020202020204" pitchFamily="34" charset="0"/>
              <a:buChar char="•"/>
            </a:pPr>
            <a:r>
              <a:rPr lang="en-US" sz="2000" b="1" dirty="0">
                <a:solidFill>
                  <a:srgbClr val="000000"/>
                </a:solidFill>
                <a:latin typeface="ScalaLancetPro"/>
              </a:rPr>
              <a:t>Abortion rate (2015–19): </a:t>
            </a:r>
            <a:endParaRPr lang="en-US" sz="2000" b="1" i="0" u="none" strike="noStrike" baseline="0" dirty="0">
              <a:solidFill>
                <a:srgbClr val="000000"/>
              </a:solidFill>
              <a:latin typeface="ScalaLancetPro"/>
            </a:endParaRPr>
          </a:p>
          <a:p>
            <a:pPr marL="285750" indent="-285750" algn="just">
              <a:buFont typeface="Arial" panose="020B0604020202020204" pitchFamily="34" charset="0"/>
              <a:buChar char="•"/>
            </a:pPr>
            <a:r>
              <a:rPr lang="en-US" sz="2000" i="0" u="none" strike="noStrike" baseline="0" dirty="0">
                <a:solidFill>
                  <a:srgbClr val="000000"/>
                </a:solidFill>
                <a:latin typeface="ScalaLancetPro"/>
              </a:rPr>
              <a:t>61% of unintended pregnancies ended in abortion </a:t>
            </a:r>
          </a:p>
          <a:p>
            <a:pPr marL="285750" indent="-285750" algn="just">
              <a:buFont typeface="Arial" panose="020B0604020202020204" pitchFamily="34" charset="0"/>
              <a:buChar char="•"/>
            </a:pPr>
            <a:r>
              <a:rPr lang="en-US" sz="2000" i="0" u="none" strike="noStrike" baseline="0" dirty="0">
                <a:solidFill>
                  <a:srgbClr val="000000"/>
                </a:solidFill>
                <a:latin typeface="ScalaLancetPro"/>
              </a:rPr>
              <a:t>73·3 million abortions annually </a:t>
            </a:r>
          </a:p>
          <a:p>
            <a:pPr marL="285750" indent="-285750" algn="just">
              <a:buFont typeface="Arial" panose="020B0604020202020204" pitchFamily="34" charset="0"/>
              <a:buChar char="•"/>
            </a:pPr>
            <a:r>
              <a:rPr lang="en-US" sz="2000" i="0" u="none" strike="noStrike" baseline="0" dirty="0">
                <a:solidFill>
                  <a:srgbClr val="000000"/>
                </a:solidFill>
                <a:latin typeface="ScalaLancetPro"/>
              </a:rPr>
              <a:t>39 per 1000 women aged 15–49</a:t>
            </a:r>
            <a:endParaRPr lang="x-none" sz="2000" dirty="0"/>
          </a:p>
        </p:txBody>
      </p:sp>
    </p:spTree>
    <p:extLst>
      <p:ext uri="{BB962C8B-B14F-4D97-AF65-F5344CB8AC3E}">
        <p14:creationId xmlns:p14="http://schemas.microsoft.com/office/powerpoint/2010/main" val="385385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A60581-C55E-4876-8D49-9CE2A6A11FFE}"/>
              </a:ext>
            </a:extLst>
          </p:cNvPr>
          <p:cNvSpPr txBox="1"/>
          <p:nvPr/>
        </p:nvSpPr>
        <p:spPr>
          <a:xfrm>
            <a:off x="554635" y="6445770"/>
            <a:ext cx="11842231" cy="276999"/>
          </a:xfrm>
          <a:prstGeom prst="rect">
            <a:avLst/>
          </a:prstGeom>
          <a:noFill/>
        </p:spPr>
        <p:txBody>
          <a:bodyPr wrap="square" rtlCol="0">
            <a:spAutoFit/>
          </a:bodyPr>
          <a:lstStyle/>
          <a:p>
            <a:pPr algn="l"/>
            <a:r>
              <a:rPr lang="en-US" sz="1200" dirty="0"/>
              <a:t>Source: </a:t>
            </a:r>
            <a:r>
              <a:rPr lang="en-US" sz="1200" b="0" i="0" u="none" strike="noStrike" baseline="0" dirty="0">
                <a:solidFill>
                  <a:srgbClr val="3C4245"/>
                </a:solidFill>
                <a:latin typeface="ArialMT"/>
              </a:rPr>
              <a:t>Global, regional, and subregional classification of abortions by safety, 2010–14: estimates from a Bayesian hierarchical model . The Lancet. 2017</a:t>
            </a:r>
            <a:endParaRPr lang="x-none" sz="1200" dirty="0"/>
          </a:p>
        </p:txBody>
      </p:sp>
      <p:sp>
        <p:nvSpPr>
          <p:cNvPr id="9" name="Title 8">
            <a:extLst>
              <a:ext uri="{FF2B5EF4-FFF2-40B4-BE49-F238E27FC236}">
                <a16:creationId xmlns:a16="http://schemas.microsoft.com/office/drawing/2014/main" id="{BF7B2A76-3E37-440A-AE0B-8EBA40D29A48}"/>
              </a:ext>
            </a:extLst>
          </p:cNvPr>
          <p:cNvSpPr>
            <a:spLocks noGrp="1"/>
          </p:cNvSpPr>
          <p:nvPr>
            <p:ph type="title"/>
          </p:nvPr>
        </p:nvSpPr>
        <p:spPr>
          <a:xfrm>
            <a:off x="711200" y="457200"/>
            <a:ext cx="10661338" cy="1143000"/>
          </a:xfrm>
        </p:spPr>
        <p:txBody>
          <a:bodyPr>
            <a:normAutofit fontScale="90000"/>
          </a:bodyPr>
          <a:lstStyle/>
          <a:p>
            <a:r>
              <a:rPr lang="en-US" b="0" dirty="0">
                <a:solidFill>
                  <a:srgbClr val="FF0000"/>
                </a:solidFill>
                <a:latin typeface="Myriad Pro"/>
              </a:rPr>
              <a:t>Globally, Africa (esp. Sub-Saharan Africa) has the highest proportion of unsafe abortion</a:t>
            </a:r>
            <a:endParaRPr lang="x-none" dirty="0">
              <a:solidFill>
                <a:srgbClr val="FF0000"/>
              </a:solidFill>
            </a:endParaRPr>
          </a:p>
        </p:txBody>
      </p:sp>
      <p:pic>
        <p:nvPicPr>
          <p:cNvPr id="3" name="Picture 2">
            <a:extLst>
              <a:ext uri="{FF2B5EF4-FFF2-40B4-BE49-F238E27FC236}">
                <a16:creationId xmlns:a16="http://schemas.microsoft.com/office/drawing/2014/main" id="{D7F33172-50F9-44A3-8176-44BFBE10FEC9}"/>
              </a:ext>
            </a:extLst>
          </p:cNvPr>
          <p:cNvPicPr>
            <a:picLocks noChangeAspect="1"/>
          </p:cNvPicPr>
          <p:nvPr/>
        </p:nvPicPr>
        <p:blipFill>
          <a:blip r:embed="rId3"/>
          <a:stretch>
            <a:fillRect/>
          </a:stretch>
        </p:blipFill>
        <p:spPr>
          <a:xfrm>
            <a:off x="589612" y="1658252"/>
            <a:ext cx="9618689" cy="4840644"/>
          </a:xfrm>
          <a:prstGeom prst="rect">
            <a:avLst/>
          </a:prstGeom>
        </p:spPr>
      </p:pic>
      <p:sp>
        <p:nvSpPr>
          <p:cNvPr id="4" name="Rectangle 3">
            <a:extLst>
              <a:ext uri="{FF2B5EF4-FFF2-40B4-BE49-F238E27FC236}">
                <a16:creationId xmlns:a16="http://schemas.microsoft.com/office/drawing/2014/main" id="{865D7281-BF35-4687-8621-A67AA6A2C67D}"/>
              </a:ext>
            </a:extLst>
          </p:cNvPr>
          <p:cNvSpPr/>
          <p:nvPr/>
        </p:nvSpPr>
        <p:spPr bwMode="auto">
          <a:xfrm>
            <a:off x="3777521" y="2023672"/>
            <a:ext cx="1164236" cy="4087318"/>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2457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6971-F7EB-4CCA-95F7-FA851EF5BDD3}"/>
              </a:ext>
            </a:extLst>
          </p:cNvPr>
          <p:cNvSpPr>
            <a:spLocks noGrp="1"/>
          </p:cNvSpPr>
          <p:nvPr>
            <p:ph type="title"/>
          </p:nvPr>
        </p:nvSpPr>
        <p:spPr>
          <a:xfrm>
            <a:off x="254832" y="641925"/>
            <a:ext cx="11682335" cy="1541490"/>
          </a:xfrm>
        </p:spPr>
        <p:txBody>
          <a:bodyPr/>
          <a:lstStyle/>
          <a:p>
            <a:pPr algn="ctr"/>
            <a:r>
              <a:rPr lang="en-US" sz="3600" dirty="0">
                <a:solidFill>
                  <a:srgbClr val="FF0000"/>
                </a:solidFill>
              </a:rPr>
              <a:t>The proportion of abortions that are unsafe is much higher in countries where laws are more restrictive</a:t>
            </a:r>
            <a:endParaRPr lang="x-none" sz="3600" dirty="0">
              <a:solidFill>
                <a:srgbClr val="FF0000"/>
              </a:solidFill>
            </a:endParaRPr>
          </a:p>
        </p:txBody>
      </p:sp>
      <p:pic>
        <p:nvPicPr>
          <p:cNvPr id="7" name="Picture 6">
            <a:extLst>
              <a:ext uri="{FF2B5EF4-FFF2-40B4-BE49-F238E27FC236}">
                <a16:creationId xmlns:a16="http://schemas.microsoft.com/office/drawing/2014/main" id="{A44ADAC8-65C1-404E-9AF7-83B219A56605}"/>
              </a:ext>
            </a:extLst>
          </p:cNvPr>
          <p:cNvPicPr>
            <a:picLocks noChangeAspect="1"/>
          </p:cNvPicPr>
          <p:nvPr/>
        </p:nvPicPr>
        <p:blipFill>
          <a:blip r:embed="rId3"/>
          <a:stretch>
            <a:fillRect/>
          </a:stretch>
        </p:blipFill>
        <p:spPr>
          <a:xfrm>
            <a:off x="1109272" y="2217773"/>
            <a:ext cx="10153338" cy="3718776"/>
          </a:xfrm>
          <a:prstGeom prst="rect">
            <a:avLst/>
          </a:prstGeom>
        </p:spPr>
      </p:pic>
      <p:sp>
        <p:nvSpPr>
          <p:cNvPr id="8" name="TextBox 7">
            <a:extLst>
              <a:ext uri="{FF2B5EF4-FFF2-40B4-BE49-F238E27FC236}">
                <a16:creationId xmlns:a16="http://schemas.microsoft.com/office/drawing/2014/main" id="{D0D5DAAA-88EE-4F87-83B6-DF86784C0A54}"/>
              </a:ext>
            </a:extLst>
          </p:cNvPr>
          <p:cNvSpPr txBox="1"/>
          <p:nvPr/>
        </p:nvSpPr>
        <p:spPr>
          <a:xfrm>
            <a:off x="6095999" y="6023613"/>
            <a:ext cx="2382982" cy="584775"/>
          </a:xfrm>
          <a:prstGeom prst="rect">
            <a:avLst/>
          </a:prstGeom>
          <a:noFill/>
        </p:spPr>
        <p:txBody>
          <a:bodyPr wrap="square" rtlCol="0">
            <a:spAutoFit/>
          </a:bodyPr>
          <a:lstStyle/>
          <a:p>
            <a:r>
              <a:rPr lang="en-US" sz="1600" dirty="0"/>
              <a:t>Source: Guttmacher Institute, 2018</a:t>
            </a:r>
            <a:endParaRPr lang="x-none" sz="1600" dirty="0"/>
          </a:p>
        </p:txBody>
      </p:sp>
    </p:spTree>
    <p:extLst>
      <p:ext uri="{BB962C8B-B14F-4D97-AF65-F5344CB8AC3E}">
        <p14:creationId xmlns:p14="http://schemas.microsoft.com/office/powerpoint/2010/main" val="102668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C9510-A1AD-4BC2-9F8E-D7A20934400E}"/>
              </a:ext>
            </a:extLst>
          </p:cNvPr>
          <p:cNvPicPr>
            <a:picLocks noChangeAspect="1"/>
          </p:cNvPicPr>
          <p:nvPr/>
        </p:nvPicPr>
        <p:blipFill>
          <a:blip r:embed="rId3"/>
          <a:stretch>
            <a:fillRect/>
          </a:stretch>
        </p:blipFill>
        <p:spPr>
          <a:xfrm>
            <a:off x="4452523" y="2834798"/>
            <a:ext cx="2670435" cy="2240979"/>
          </a:xfrm>
          <a:prstGeom prst="rect">
            <a:avLst/>
          </a:prstGeom>
        </p:spPr>
      </p:pic>
      <p:pic>
        <p:nvPicPr>
          <p:cNvPr id="5" name="Picture 4">
            <a:extLst>
              <a:ext uri="{FF2B5EF4-FFF2-40B4-BE49-F238E27FC236}">
                <a16:creationId xmlns:a16="http://schemas.microsoft.com/office/drawing/2014/main" id="{5844F613-8711-435F-B703-3578D3C5EA11}"/>
              </a:ext>
            </a:extLst>
          </p:cNvPr>
          <p:cNvPicPr>
            <a:picLocks noChangeAspect="1"/>
          </p:cNvPicPr>
          <p:nvPr/>
        </p:nvPicPr>
        <p:blipFill>
          <a:blip r:embed="rId4"/>
          <a:stretch>
            <a:fillRect/>
          </a:stretch>
        </p:blipFill>
        <p:spPr>
          <a:xfrm>
            <a:off x="91997" y="1600200"/>
            <a:ext cx="4795433" cy="4501460"/>
          </a:xfrm>
          <a:prstGeom prst="rect">
            <a:avLst/>
          </a:prstGeom>
        </p:spPr>
      </p:pic>
      <p:sp>
        <p:nvSpPr>
          <p:cNvPr id="9" name="Title 8">
            <a:extLst>
              <a:ext uri="{FF2B5EF4-FFF2-40B4-BE49-F238E27FC236}">
                <a16:creationId xmlns:a16="http://schemas.microsoft.com/office/drawing/2014/main" id="{BF7B2A76-3E37-440A-AE0B-8EBA40D29A48}"/>
              </a:ext>
            </a:extLst>
          </p:cNvPr>
          <p:cNvSpPr>
            <a:spLocks noGrp="1"/>
          </p:cNvSpPr>
          <p:nvPr>
            <p:ph type="title"/>
          </p:nvPr>
        </p:nvSpPr>
        <p:spPr>
          <a:xfrm>
            <a:off x="279817" y="197796"/>
            <a:ext cx="7963638" cy="1745691"/>
          </a:xfrm>
        </p:spPr>
        <p:txBody>
          <a:bodyPr>
            <a:normAutofit/>
          </a:bodyPr>
          <a:lstStyle/>
          <a:p>
            <a:r>
              <a:rPr lang="en-US" sz="3200" b="0" dirty="0">
                <a:solidFill>
                  <a:srgbClr val="FF0000"/>
                </a:solidFill>
                <a:latin typeface="Myriad Pro"/>
              </a:rPr>
              <a:t>South Africa, where abortion is broadly legal, is the only SSA country in which safe abortion occur more than unsafe abortion</a:t>
            </a:r>
            <a:endParaRPr lang="x-none" sz="3200" b="0" dirty="0">
              <a:solidFill>
                <a:srgbClr val="FF0000"/>
              </a:solidFill>
              <a:latin typeface="Myriad Pro"/>
            </a:endParaRPr>
          </a:p>
        </p:txBody>
      </p:sp>
      <p:pic>
        <p:nvPicPr>
          <p:cNvPr id="3" name="Picture 2">
            <a:extLst>
              <a:ext uri="{FF2B5EF4-FFF2-40B4-BE49-F238E27FC236}">
                <a16:creationId xmlns:a16="http://schemas.microsoft.com/office/drawing/2014/main" id="{2B0CF63C-B223-4FDD-AFE4-84CF56508708}"/>
              </a:ext>
            </a:extLst>
          </p:cNvPr>
          <p:cNvPicPr>
            <a:picLocks noChangeAspect="1"/>
          </p:cNvPicPr>
          <p:nvPr/>
        </p:nvPicPr>
        <p:blipFill>
          <a:blip r:embed="rId5"/>
          <a:stretch>
            <a:fillRect/>
          </a:stretch>
        </p:blipFill>
        <p:spPr>
          <a:xfrm>
            <a:off x="6922049" y="1615296"/>
            <a:ext cx="5177954" cy="4679981"/>
          </a:xfrm>
          <a:prstGeom prst="rect">
            <a:avLst/>
          </a:prstGeom>
        </p:spPr>
      </p:pic>
      <p:sp>
        <p:nvSpPr>
          <p:cNvPr id="2" name="TextBox 1">
            <a:extLst>
              <a:ext uri="{FF2B5EF4-FFF2-40B4-BE49-F238E27FC236}">
                <a16:creationId xmlns:a16="http://schemas.microsoft.com/office/drawing/2014/main" id="{85BB7FDA-78FA-4CAC-8608-E9FD1FF6FAC8}"/>
              </a:ext>
            </a:extLst>
          </p:cNvPr>
          <p:cNvSpPr txBox="1"/>
          <p:nvPr/>
        </p:nvSpPr>
        <p:spPr>
          <a:xfrm>
            <a:off x="1900034" y="4447082"/>
            <a:ext cx="1068018" cy="400110"/>
          </a:xfrm>
          <a:prstGeom prst="rect">
            <a:avLst/>
          </a:prstGeom>
          <a:noFill/>
        </p:spPr>
        <p:txBody>
          <a:bodyPr wrap="square" rtlCol="0">
            <a:spAutoFit/>
          </a:bodyPr>
          <a:lstStyle/>
          <a:p>
            <a:r>
              <a:rPr lang="en-US" sz="2000" b="1" dirty="0"/>
              <a:t>(SSA)</a:t>
            </a:r>
            <a:endParaRPr lang="x-none" b="1" dirty="0"/>
          </a:p>
        </p:txBody>
      </p:sp>
      <p:sp>
        <p:nvSpPr>
          <p:cNvPr id="8" name="TextBox 7">
            <a:extLst>
              <a:ext uri="{FF2B5EF4-FFF2-40B4-BE49-F238E27FC236}">
                <a16:creationId xmlns:a16="http://schemas.microsoft.com/office/drawing/2014/main" id="{3EA60581-C55E-4876-8D49-9CE2A6A11FFE}"/>
              </a:ext>
            </a:extLst>
          </p:cNvPr>
          <p:cNvSpPr txBox="1"/>
          <p:nvPr/>
        </p:nvSpPr>
        <p:spPr>
          <a:xfrm>
            <a:off x="5002650" y="6201639"/>
            <a:ext cx="2670434" cy="523220"/>
          </a:xfrm>
          <a:prstGeom prst="rect">
            <a:avLst/>
          </a:prstGeom>
          <a:noFill/>
        </p:spPr>
        <p:txBody>
          <a:bodyPr wrap="square" rtlCol="0">
            <a:spAutoFit/>
          </a:bodyPr>
          <a:lstStyle/>
          <a:p>
            <a:r>
              <a:rPr lang="en-US" sz="1400" dirty="0"/>
              <a:t>Source: </a:t>
            </a:r>
            <a:r>
              <a:rPr lang="en-US" sz="1400" b="0" i="0" u="none" strike="noStrike" baseline="0" dirty="0">
                <a:solidFill>
                  <a:srgbClr val="000000"/>
                </a:solidFill>
                <a:latin typeface="Myriad Pro"/>
              </a:rPr>
              <a:t>Bankole A et al., 2020, </a:t>
            </a:r>
          </a:p>
          <a:p>
            <a:r>
              <a:rPr lang="en-US" sz="1400" dirty="0"/>
              <a:t>(data source: Ganatra et al, 2017)</a:t>
            </a:r>
            <a:endParaRPr lang="x-none" sz="1400" dirty="0"/>
          </a:p>
        </p:txBody>
      </p:sp>
    </p:spTree>
    <p:extLst>
      <p:ext uri="{BB962C8B-B14F-4D97-AF65-F5344CB8AC3E}">
        <p14:creationId xmlns:p14="http://schemas.microsoft.com/office/powerpoint/2010/main" val="9799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16F80-4D0C-44A7-8727-D144CE503997}"/>
              </a:ext>
            </a:extLst>
          </p:cNvPr>
          <p:cNvSpPr>
            <a:spLocks noGrp="1"/>
          </p:cNvSpPr>
          <p:nvPr>
            <p:ph type="title"/>
          </p:nvPr>
        </p:nvSpPr>
        <p:spPr>
          <a:xfrm>
            <a:off x="785090" y="1736726"/>
            <a:ext cx="10830214" cy="2852737"/>
          </a:xfrm>
          <a:solidFill>
            <a:schemeClr val="accent2">
              <a:lumMod val="20000"/>
              <a:lumOff val="80000"/>
            </a:schemeClr>
          </a:solidFill>
        </p:spPr>
        <p:txBody>
          <a:bodyPr/>
          <a:lstStyle/>
          <a:p>
            <a:r>
              <a:rPr lang="en-US" dirty="0"/>
              <a:t> </a:t>
            </a:r>
            <a:r>
              <a:rPr lang="en-US" sz="4800" dirty="0">
                <a:latin typeface="Garamond" panose="02020404030301010803" pitchFamily="18" charset="0"/>
                <a:cs typeface="Times New Roman" panose="02020603050405020304" pitchFamily="18" charset="0"/>
              </a:rPr>
              <a:t>The Abortion Landscape &amp; Scope: National</a:t>
            </a:r>
            <a:br>
              <a:rPr lang="en-US" sz="4800" dirty="0">
                <a:effectLst/>
                <a:latin typeface="Garamond" panose="02020404030301010803" pitchFamily="18" charset="0"/>
                <a:ea typeface="Calibri" panose="020F0502020204030204" pitchFamily="34" charset="0"/>
                <a:cs typeface="Times New Roman" panose="02020603050405020304" pitchFamily="18" charset="0"/>
              </a:rPr>
            </a:br>
            <a:endParaRPr lang="x-none" dirty="0"/>
          </a:p>
        </p:txBody>
      </p:sp>
      <p:sp>
        <p:nvSpPr>
          <p:cNvPr id="5" name="Text Placeholder 4">
            <a:extLst>
              <a:ext uri="{FF2B5EF4-FFF2-40B4-BE49-F238E27FC236}">
                <a16:creationId xmlns:a16="http://schemas.microsoft.com/office/drawing/2014/main" id="{F977211C-0D53-4069-B95F-04B737B7F961}"/>
              </a:ext>
            </a:extLst>
          </p:cNvPr>
          <p:cNvSpPr>
            <a:spLocks noGrp="1"/>
          </p:cNvSpPr>
          <p:nvPr>
            <p:ph type="body" idx="1"/>
          </p:nvPr>
        </p:nvSpPr>
        <p:spPr/>
        <p:txBody>
          <a:bodyPr/>
          <a:lstStyle/>
          <a:p>
            <a:endParaRPr lang="x-none"/>
          </a:p>
        </p:txBody>
      </p:sp>
    </p:spTree>
    <p:extLst>
      <p:ext uri="{BB962C8B-B14F-4D97-AF65-F5344CB8AC3E}">
        <p14:creationId xmlns:p14="http://schemas.microsoft.com/office/powerpoint/2010/main" val="4044244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p:cNvSpPr txBox="1">
            <a:spLocks noChangeArrowheads="1"/>
          </p:cNvSpPr>
          <p:nvPr/>
        </p:nvSpPr>
        <p:spPr bwMode="auto">
          <a:xfrm>
            <a:off x="295562" y="478254"/>
            <a:ext cx="11032838" cy="12581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GB" sz="4000" b="1" dirty="0">
                <a:solidFill>
                  <a:srgbClr val="FF0000"/>
                </a:solidFill>
                <a:effectLst>
                  <a:outerShdw blurRad="38100" dist="38100" dir="2700000" algn="tl">
                    <a:srgbClr val="000000"/>
                  </a:outerShdw>
                </a:effectLst>
                <a:latin typeface="+mj-lt"/>
                <a:ea typeface="+mj-ea"/>
                <a:cs typeface="+mj-cs"/>
              </a:rPr>
              <a:t>Despite legal restrictions, abortions are fairly common in Nigeria</a:t>
            </a:r>
          </a:p>
        </p:txBody>
      </p:sp>
      <p:sp>
        <p:nvSpPr>
          <p:cNvPr id="10" name="TextBox 9"/>
          <p:cNvSpPr txBox="1"/>
          <p:nvPr/>
        </p:nvSpPr>
        <p:spPr>
          <a:xfrm>
            <a:off x="854439" y="2060088"/>
            <a:ext cx="10113364" cy="5386090"/>
          </a:xfrm>
          <a:prstGeom prst="rect">
            <a:avLst/>
          </a:prstGeom>
          <a:noFill/>
        </p:spPr>
        <p:txBody>
          <a:bodyPr wrap="square" rtlCol="0">
            <a:spAutoFit/>
          </a:bodyPr>
          <a:lstStyle/>
          <a:p>
            <a:pPr marL="228600" lvl="1" indent="-228600">
              <a:spcBef>
                <a:spcPts val="600"/>
              </a:spcBef>
              <a:spcAft>
                <a:spcPts val="600"/>
              </a:spcAft>
              <a:buFont typeface="Arial" pitchFamily="34" charset="0"/>
              <a:buChar char="•"/>
              <a:defRPr/>
            </a:pPr>
            <a:r>
              <a:rPr lang="en-US" sz="2400" dirty="0">
                <a:solidFill>
                  <a:srgbClr val="3C4245"/>
                </a:solidFill>
                <a:latin typeface="ArialMT"/>
              </a:rPr>
              <a:t>Induced abortion is legally restricted in Nigeria except when performed to save a woman’s life</a:t>
            </a:r>
          </a:p>
          <a:p>
            <a:pPr marL="228600" lvl="1" indent="-228600">
              <a:spcBef>
                <a:spcPts val="600"/>
              </a:spcBef>
              <a:spcAft>
                <a:spcPts val="600"/>
              </a:spcAft>
              <a:buFont typeface="Arial" pitchFamily="34" charset="0"/>
              <a:buChar char="•"/>
              <a:defRPr/>
            </a:pPr>
            <a:r>
              <a:rPr lang="en-US" sz="2400" dirty="0">
                <a:solidFill>
                  <a:srgbClr val="3C4245"/>
                </a:solidFill>
                <a:latin typeface="ArialMT"/>
              </a:rPr>
              <a:t>Most unintended pregnancies in Nigeria end in abortion (56% in 2012)</a:t>
            </a:r>
            <a:r>
              <a:rPr lang="en-US" sz="2400" baseline="30000" dirty="0">
                <a:solidFill>
                  <a:srgbClr val="3C4245"/>
                </a:solidFill>
                <a:latin typeface="ArialMT"/>
              </a:rPr>
              <a:t> 1</a:t>
            </a:r>
            <a:endParaRPr lang="en-US" sz="2400" dirty="0">
              <a:solidFill>
                <a:srgbClr val="3C4245"/>
              </a:solidFill>
              <a:latin typeface="ArialMT"/>
            </a:endParaRPr>
          </a:p>
          <a:p>
            <a:pPr marL="228600" lvl="1" indent="-228600">
              <a:spcBef>
                <a:spcPts val="600"/>
              </a:spcBef>
              <a:spcAft>
                <a:spcPts val="600"/>
              </a:spcAft>
              <a:buFont typeface="Arial" pitchFamily="34" charset="0"/>
              <a:buChar char="•"/>
              <a:defRPr/>
            </a:pPr>
            <a:r>
              <a:rPr lang="en-US" sz="2400" dirty="0">
                <a:solidFill>
                  <a:srgbClr val="3C4245"/>
                </a:solidFill>
                <a:latin typeface="ArialMT"/>
              </a:rPr>
              <a:t>2012 estimates</a:t>
            </a:r>
            <a:r>
              <a:rPr lang="en-US" sz="2400" baseline="30000" dirty="0">
                <a:solidFill>
                  <a:srgbClr val="3C4245"/>
                </a:solidFill>
                <a:latin typeface="ArialMT"/>
              </a:rPr>
              <a:t>1 </a:t>
            </a:r>
            <a:r>
              <a:rPr lang="en-US" sz="2400" dirty="0">
                <a:solidFill>
                  <a:srgbClr val="3C4245"/>
                </a:solidFill>
                <a:latin typeface="ArialMT"/>
              </a:rPr>
              <a:t>suggest that 1.25 million induced abortions occurred in Nigeria </a:t>
            </a:r>
            <a:r>
              <a:rPr lang="en-US" sz="2000" dirty="0">
                <a:solidFill>
                  <a:srgbClr val="3C4245"/>
                </a:solidFill>
                <a:latin typeface="ArialMT"/>
              </a:rPr>
              <a:t>(</a:t>
            </a:r>
            <a:r>
              <a:rPr lang="en-US" sz="2000" b="0" i="0" u="none" strike="noStrike" baseline="0" dirty="0">
                <a:latin typeface="NewBaskerville-Roman"/>
              </a:rPr>
              <a:t>33 abortions per 1000 women aged 15–49)</a:t>
            </a:r>
            <a:r>
              <a:rPr lang="en-US" sz="2000" baseline="30000" dirty="0">
                <a:solidFill>
                  <a:srgbClr val="3C4245"/>
                </a:solidFill>
                <a:latin typeface="ArialMT"/>
              </a:rPr>
              <a:t> </a:t>
            </a:r>
          </a:p>
          <a:p>
            <a:pPr marL="228600" lvl="1" indent="-228600">
              <a:spcBef>
                <a:spcPts val="600"/>
              </a:spcBef>
              <a:spcAft>
                <a:spcPts val="600"/>
              </a:spcAft>
              <a:buFont typeface="Arial" pitchFamily="34" charset="0"/>
              <a:buChar char="•"/>
              <a:defRPr/>
            </a:pPr>
            <a:r>
              <a:rPr lang="en-US" sz="2400" dirty="0">
                <a:solidFill>
                  <a:srgbClr val="3C4245"/>
                </a:solidFill>
                <a:latin typeface="ArialMT"/>
              </a:rPr>
              <a:t>More recent studies (2017-18) estimate 1.8 - 2.7 million abortions in Nigeria annually</a:t>
            </a:r>
            <a:r>
              <a:rPr lang="en-US" sz="2400" baseline="30000" dirty="0">
                <a:solidFill>
                  <a:srgbClr val="3C4245"/>
                </a:solidFill>
                <a:latin typeface="ArialMT"/>
              </a:rPr>
              <a:t>2</a:t>
            </a:r>
            <a:r>
              <a:rPr lang="en-US" sz="2400" dirty="0">
                <a:solidFill>
                  <a:srgbClr val="3C4245"/>
                </a:solidFill>
                <a:latin typeface="ArialMT"/>
              </a:rPr>
              <a:t> </a:t>
            </a:r>
            <a:r>
              <a:rPr lang="en-US" sz="2000" dirty="0">
                <a:solidFill>
                  <a:srgbClr val="3C4245"/>
                </a:solidFill>
                <a:latin typeface="ArialMT"/>
              </a:rPr>
              <a:t>(1-year incidence of 29.0/1,000 women aged 15 – 49 from respondents &amp; 45.8/1000 women from confidantes)</a:t>
            </a:r>
            <a:r>
              <a:rPr lang="en-US" sz="2000" baseline="30000" dirty="0">
                <a:solidFill>
                  <a:srgbClr val="3C4245"/>
                </a:solidFill>
                <a:latin typeface="ArialMT"/>
              </a:rPr>
              <a:t>3</a:t>
            </a:r>
          </a:p>
          <a:p>
            <a:pPr marL="228600" lvl="1" indent="-228600">
              <a:spcBef>
                <a:spcPts val="600"/>
              </a:spcBef>
              <a:spcAft>
                <a:spcPts val="600"/>
              </a:spcAft>
              <a:buFont typeface="Arial" pitchFamily="34" charset="0"/>
              <a:buChar char="•"/>
              <a:defRPr/>
            </a:pPr>
            <a:endParaRPr lang="en-US" sz="2400" dirty="0">
              <a:solidFill>
                <a:srgbClr val="3C4245"/>
              </a:solidFill>
              <a:latin typeface="ArialMT"/>
            </a:endParaRPr>
          </a:p>
          <a:p>
            <a:pPr marL="228600" lvl="1" indent="-228600">
              <a:spcBef>
                <a:spcPts val="600"/>
              </a:spcBef>
              <a:spcAft>
                <a:spcPts val="600"/>
              </a:spcAft>
              <a:buFont typeface="Arial" pitchFamily="34" charset="0"/>
              <a:buChar char="•"/>
              <a:defRPr/>
            </a:pPr>
            <a:endParaRPr lang="en-US" sz="2400" dirty="0">
              <a:solidFill>
                <a:srgbClr val="3C4245"/>
              </a:solidFill>
              <a:latin typeface="ArialMT"/>
            </a:endParaRPr>
          </a:p>
          <a:p>
            <a:pPr marL="228600" lvl="1" indent="-228600">
              <a:spcBef>
                <a:spcPts val="600"/>
              </a:spcBef>
              <a:spcAft>
                <a:spcPts val="600"/>
              </a:spcAft>
              <a:buFont typeface="Arial" pitchFamily="34" charset="0"/>
              <a:buChar char="•"/>
              <a:defRPr/>
            </a:pPr>
            <a:endParaRPr lang="en-US" sz="2000" dirty="0">
              <a:latin typeface="Arial" panose="020B0604020202020204" pitchFamily="34" charset="0"/>
              <a:cs typeface="Arial" panose="020B0604020202020204" pitchFamily="34" charset="0"/>
            </a:endParaRPr>
          </a:p>
          <a:p>
            <a:pPr marL="0" lvl="1">
              <a:spcBef>
                <a:spcPts val="600"/>
              </a:spcBef>
              <a:spcAft>
                <a:spcPts val="600"/>
              </a:spcAft>
              <a:defRPr/>
            </a:pPr>
            <a:endParaRPr lang="en-US" sz="2000" dirty="0"/>
          </a:p>
        </p:txBody>
      </p:sp>
      <p:sp>
        <p:nvSpPr>
          <p:cNvPr id="4" name="TextBox 3"/>
          <p:cNvSpPr txBox="1"/>
          <p:nvPr/>
        </p:nvSpPr>
        <p:spPr>
          <a:xfrm>
            <a:off x="685142" y="5985809"/>
            <a:ext cx="8034137" cy="872191"/>
          </a:xfrm>
          <a:prstGeom prst="rect">
            <a:avLst/>
          </a:prstGeom>
        </p:spPr>
        <p:txBody>
          <a:bodyPr vert="horz" wrap="square" lIns="0" tIns="0" rIns="0" bIns="0" rtlCol="0" anchor="t" anchorCtr="0">
            <a:noAutofit/>
          </a:bodyPr>
          <a:lstStyle/>
          <a:p>
            <a:pPr algn="l"/>
            <a:r>
              <a:rPr lang="en-US" sz="1100" i="1" dirty="0"/>
              <a:t>Sources: (1), Bankole A et al., The incidence of abortion in Nigeria, International Perspectives on Sexual and Reproductive Health, 2015, 41(4):170–181. (2.) PMA2020 Abortion Survey Results: Nigeria, April – May 2018 . (3) Bell SO, et al. Inequities in the incidence and safety of abortion in Nigeria. BMJ Global Health. 2020;5:e001814. doi:10.1136/bmjgh-2019-001814</a:t>
            </a:r>
          </a:p>
        </p:txBody>
      </p:sp>
    </p:spTree>
    <p:extLst>
      <p:ext uri="{BB962C8B-B14F-4D97-AF65-F5344CB8AC3E}">
        <p14:creationId xmlns:p14="http://schemas.microsoft.com/office/powerpoint/2010/main" val="91910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p:cNvSpPr txBox="1">
            <a:spLocks noChangeArrowheads="1"/>
          </p:cNvSpPr>
          <p:nvPr/>
        </p:nvSpPr>
        <p:spPr bwMode="auto">
          <a:xfrm>
            <a:off x="1284155" y="519818"/>
            <a:ext cx="10268265" cy="8812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GB" sz="4000" b="1" dirty="0">
                <a:solidFill>
                  <a:srgbClr val="FF0000"/>
                </a:solidFill>
                <a:effectLst>
                  <a:outerShdw blurRad="38100" dist="38100" dir="2700000" algn="tl">
                    <a:srgbClr val="000000"/>
                  </a:outerShdw>
                </a:effectLst>
                <a:latin typeface="+mj-lt"/>
                <a:ea typeface="+mj-ea"/>
                <a:cs typeface="+mj-cs"/>
              </a:rPr>
              <a:t>Abortions in Nigeria are mostly unsafe</a:t>
            </a:r>
          </a:p>
        </p:txBody>
      </p:sp>
      <p:sp>
        <p:nvSpPr>
          <p:cNvPr id="10" name="TextBox 9"/>
          <p:cNvSpPr txBox="1"/>
          <p:nvPr/>
        </p:nvSpPr>
        <p:spPr>
          <a:xfrm>
            <a:off x="504081" y="2959498"/>
            <a:ext cx="2948654" cy="1938992"/>
          </a:xfrm>
          <a:prstGeom prst="rect">
            <a:avLst/>
          </a:prstGeom>
          <a:noFill/>
        </p:spPr>
        <p:txBody>
          <a:bodyPr wrap="square" rtlCol="0">
            <a:spAutoFit/>
          </a:bodyPr>
          <a:lstStyle/>
          <a:p>
            <a:pPr marL="228600" lvl="1" indent="-228600" algn="ctr">
              <a:spcBef>
                <a:spcPts val="600"/>
              </a:spcBef>
              <a:spcAft>
                <a:spcPts val="600"/>
              </a:spcAft>
              <a:buFont typeface="Arial" pitchFamily="34" charset="0"/>
              <a:buChar char="•"/>
              <a:defRPr/>
            </a:pPr>
            <a:r>
              <a:rPr lang="en-US" sz="2400" dirty="0">
                <a:solidFill>
                  <a:srgbClr val="3C4245"/>
                </a:solidFill>
                <a:latin typeface="ArialMT"/>
              </a:rPr>
              <a:t>Approximately two-thirds of abortions in Nigeria are unsafe (63-69%)</a:t>
            </a:r>
            <a:endParaRPr lang="en-US" sz="2000" dirty="0"/>
          </a:p>
        </p:txBody>
      </p:sp>
      <p:sp>
        <p:nvSpPr>
          <p:cNvPr id="4" name="TextBox 3"/>
          <p:cNvSpPr txBox="1"/>
          <p:nvPr/>
        </p:nvSpPr>
        <p:spPr>
          <a:xfrm>
            <a:off x="306100" y="5902086"/>
            <a:ext cx="3782518" cy="872191"/>
          </a:xfrm>
          <a:prstGeom prst="rect">
            <a:avLst/>
          </a:prstGeom>
        </p:spPr>
        <p:txBody>
          <a:bodyPr vert="horz" wrap="square" lIns="0" tIns="0" rIns="0" bIns="0" rtlCol="0" anchor="t" anchorCtr="0">
            <a:noAutofit/>
          </a:bodyPr>
          <a:lstStyle/>
          <a:p>
            <a:pPr algn="l"/>
            <a:r>
              <a:rPr lang="en-US" sz="1100" i="1" dirty="0"/>
              <a:t>Source:  Bell SO, et al. Inequities in the incidence and safety of abortion in Nigeria. BMJ Global Health. 2020;5:e001814. doi:10.1136/bmjgh-2019-001814</a:t>
            </a:r>
          </a:p>
        </p:txBody>
      </p:sp>
      <p:pic>
        <p:nvPicPr>
          <p:cNvPr id="3" name="Picture 2">
            <a:extLst>
              <a:ext uri="{FF2B5EF4-FFF2-40B4-BE49-F238E27FC236}">
                <a16:creationId xmlns:a16="http://schemas.microsoft.com/office/drawing/2014/main" id="{5F312FAF-F171-469E-86B0-F9DD6802EDF7}"/>
              </a:ext>
            </a:extLst>
          </p:cNvPr>
          <p:cNvPicPr>
            <a:picLocks noChangeAspect="1"/>
          </p:cNvPicPr>
          <p:nvPr/>
        </p:nvPicPr>
        <p:blipFill>
          <a:blip r:embed="rId3"/>
          <a:stretch>
            <a:fillRect/>
          </a:stretch>
        </p:blipFill>
        <p:spPr>
          <a:xfrm>
            <a:off x="4088618" y="1773835"/>
            <a:ext cx="7026433" cy="4828707"/>
          </a:xfrm>
          <a:prstGeom prst="rect">
            <a:avLst/>
          </a:prstGeom>
        </p:spPr>
      </p:pic>
    </p:spTree>
    <p:extLst>
      <p:ext uri="{BB962C8B-B14F-4D97-AF65-F5344CB8AC3E}">
        <p14:creationId xmlns:p14="http://schemas.microsoft.com/office/powerpoint/2010/main" val="66538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p:cNvSpPr txBox="1">
            <a:spLocks noChangeArrowheads="1"/>
          </p:cNvSpPr>
          <p:nvPr/>
        </p:nvSpPr>
        <p:spPr bwMode="auto">
          <a:xfrm>
            <a:off x="1020580" y="801034"/>
            <a:ext cx="9803568" cy="982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4000" b="1" dirty="0">
                <a:solidFill>
                  <a:srgbClr val="FF0000"/>
                </a:solidFill>
                <a:effectLst>
                  <a:outerShdw blurRad="38100" dist="38100" dir="2700000" algn="tl">
                    <a:srgbClr val="000000"/>
                  </a:outerShdw>
                </a:effectLst>
                <a:latin typeface="+mj-lt"/>
                <a:ea typeface="+mj-ea"/>
                <a:cs typeface="+mj-cs"/>
              </a:rPr>
              <a:t>Abortion-seeking and Unsafe Abortion in Nigeria: Women’s Characteristics</a:t>
            </a:r>
            <a:endParaRPr lang="en-GB" sz="4000" b="1" dirty="0">
              <a:solidFill>
                <a:srgbClr val="FF0000"/>
              </a:solidFill>
              <a:effectLst>
                <a:outerShdw blurRad="38100" dist="38100" dir="2700000" algn="tl">
                  <a:srgbClr val="000000"/>
                </a:outerShdw>
              </a:effectLst>
              <a:latin typeface="+mj-lt"/>
              <a:ea typeface="+mj-ea"/>
              <a:cs typeface="+mj-cs"/>
            </a:endParaRPr>
          </a:p>
        </p:txBody>
      </p:sp>
      <p:sp>
        <p:nvSpPr>
          <p:cNvPr id="10" name="TextBox 9"/>
          <p:cNvSpPr txBox="1"/>
          <p:nvPr/>
        </p:nvSpPr>
        <p:spPr>
          <a:xfrm>
            <a:off x="777614" y="1901932"/>
            <a:ext cx="9058431"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Young women (20-29 years), women with secondary or higher education and women in urban areas being the most likely to have had an abortion in the prior year</a:t>
            </a:r>
            <a:r>
              <a:rPr lang="en-US" sz="2400" baseline="300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Women aged 15–19, women who had never attended school and the poorest women were significantly more likely to have had the most unsafe abortions</a:t>
            </a:r>
            <a:r>
              <a:rPr lang="en-US" sz="2400" baseline="300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Women who experienced abortion complications only presented to health facilities as a last resort</a:t>
            </a:r>
            <a:r>
              <a:rPr lang="en-US" sz="2400" baseline="30000" dirty="0">
                <a:latin typeface="Arial" panose="020B0604020202020204" pitchFamily="34" charset="0"/>
                <a:cs typeface="Arial" panose="020B0604020202020204" pitchFamily="34" charset="0"/>
              </a:rPr>
              <a:t>2</a:t>
            </a:r>
            <a:endParaRPr lang="en-US" sz="2400" dirty="0"/>
          </a:p>
        </p:txBody>
      </p:sp>
      <p:sp>
        <p:nvSpPr>
          <p:cNvPr id="2" name="TextBox 1"/>
          <p:cNvSpPr txBox="1"/>
          <p:nvPr/>
        </p:nvSpPr>
        <p:spPr>
          <a:xfrm>
            <a:off x="1020580" y="5925254"/>
            <a:ext cx="8572500" cy="685800"/>
          </a:xfrm>
          <a:prstGeom prst="rect">
            <a:avLst/>
          </a:prstGeom>
        </p:spPr>
        <p:txBody>
          <a:bodyPr vert="horz" wrap="square" lIns="0" tIns="0" rIns="0" bIns="0" rtlCol="0" anchor="t" anchorCtr="0">
            <a:noAutofit/>
          </a:bodyPr>
          <a:lstStyle/>
          <a:p>
            <a:pPr algn="l"/>
            <a:r>
              <a:rPr lang="en-US" sz="1200" i="1" dirty="0"/>
              <a:t>Sources: (</a:t>
            </a:r>
            <a:r>
              <a:rPr lang="en-US" sz="1200" i="1" dirty="0" err="1"/>
              <a:t>i</a:t>
            </a:r>
            <a:r>
              <a:rPr lang="en-US" sz="1200" i="1" dirty="0"/>
              <a:t>) PMA2020 Abortion Survey Results: Nigeria, April – May 2018; (2) </a:t>
            </a:r>
            <a:r>
              <a:rPr lang="it-IT" sz="1200" i="1" dirty="0"/>
              <a:t>Oyeniran AA et al. </a:t>
            </a:r>
            <a:r>
              <a:rPr lang="en-US" sz="1200" i="1" dirty="0"/>
              <a:t>(2019)</a:t>
            </a:r>
          </a:p>
          <a:p>
            <a:pPr algn="l"/>
            <a:r>
              <a:rPr lang="en-US" sz="1200" i="1" dirty="0"/>
              <a:t>Narratives of women presenting with abortion complications in Southwestern Nigeria: A qualitative study. </a:t>
            </a:r>
            <a:r>
              <a:rPr lang="en-US" sz="1200" i="1" dirty="0" err="1"/>
              <a:t>PLoS</a:t>
            </a:r>
            <a:r>
              <a:rPr lang="en-US" sz="1200" i="1" dirty="0"/>
              <a:t> ONE 14(5): e0217616.https://doi.org/10.1371/journal.pone.0217616</a:t>
            </a:r>
          </a:p>
        </p:txBody>
      </p:sp>
    </p:spTree>
    <p:extLst>
      <p:ext uri="{BB962C8B-B14F-4D97-AF65-F5344CB8AC3E}">
        <p14:creationId xmlns:p14="http://schemas.microsoft.com/office/powerpoint/2010/main" val="152758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txBox="1">
            <a:spLocks noChangeArrowheads="1"/>
          </p:cNvSpPr>
          <p:nvPr/>
        </p:nvSpPr>
        <p:spPr bwMode="auto">
          <a:xfrm>
            <a:off x="304800" y="681403"/>
            <a:ext cx="8913091" cy="9581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GB" sz="3600" b="1" dirty="0">
                <a:solidFill>
                  <a:srgbClr val="FF0000"/>
                </a:solidFill>
                <a:effectLst>
                  <a:outerShdw blurRad="38100" dist="38100" dir="2700000" algn="tl">
                    <a:srgbClr val="000000"/>
                  </a:outerShdw>
                </a:effectLst>
                <a:latin typeface="+mj-lt"/>
                <a:ea typeface="+mj-ea"/>
                <a:cs typeface="+mj-cs"/>
              </a:rPr>
              <a:t>Poor contraceptive use &amp; service gaps increases the risk of unintended pregnancy</a:t>
            </a:r>
          </a:p>
        </p:txBody>
      </p:sp>
      <p:sp>
        <p:nvSpPr>
          <p:cNvPr id="10" name="TextBox 9"/>
          <p:cNvSpPr txBox="1"/>
          <p:nvPr/>
        </p:nvSpPr>
        <p:spPr>
          <a:xfrm>
            <a:off x="600076" y="1994947"/>
            <a:ext cx="5021882" cy="363176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tabLst>
                <a:tab pos="8001000" algn="l"/>
              </a:tabLst>
              <a:defRPr/>
            </a:pPr>
            <a:r>
              <a:rPr lang="en-GB" sz="2000" dirty="0">
                <a:latin typeface="Arial" panose="020B0604020202020204" pitchFamily="34" charset="0"/>
                <a:cs typeface="Arial" panose="020B0604020202020204" pitchFamily="34" charset="0"/>
              </a:rPr>
              <a:t>Contraceptive use is very low in Nigeria (12% for modern methods  &amp; 17% for all methods in 2018 among currently married women)</a:t>
            </a:r>
            <a:r>
              <a:rPr lang="en-GB" sz="2000" baseline="30000" dirty="0">
                <a:latin typeface="Arial" panose="020B0604020202020204" pitchFamily="34" charset="0"/>
                <a:cs typeface="Arial" panose="020B0604020202020204" pitchFamily="34" charset="0"/>
              </a:rPr>
              <a:t> </a:t>
            </a:r>
          </a:p>
          <a:p>
            <a:pPr marL="342900" indent="-342900">
              <a:spcBef>
                <a:spcPts val="600"/>
              </a:spcBef>
              <a:spcAft>
                <a:spcPts val="600"/>
              </a:spcAft>
              <a:buFont typeface="Arial" panose="020B0604020202020204" pitchFamily="34" charset="0"/>
              <a:buChar char="•"/>
              <a:tabLst>
                <a:tab pos="8001000" algn="l"/>
              </a:tabLst>
              <a:defRPr/>
            </a:pPr>
            <a:r>
              <a:rPr lang="en-US" sz="2000" dirty="0">
                <a:latin typeface="Arial" panose="020B0604020202020204" pitchFamily="34" charset="0"/>
                <a:cs typeface="Arial" panose="020B0604020202020204" pitchFamily="34" charset="0"/>
              </a:rPr>
              <a:t>About 1 in 5 women (19%) have an unmet need for family planning:      </a:t>
            </a:r>
            <a:r>
              <a:rPr lang="en-US" sz="2000" i="1" dirty="0">
                <a:latin typeface="Arial" panose="020B0604020202020204" pitchFamily="34" charset="0"/>
                <a:cs typeface="Arial" panose="020B0604020202020204" pitchFamily="34" charset="0"/>
              </a:rPr>
              <a:t>If all currently married women who want to space or limit their children were to use a family planning method, Nigeria’s contraceptive prevalence rate would increase from 17% to 36%</a:t>
            </a:r>
          </a:p>
        </p:txBody>
      </p:sp>
      <p:sp>
        <p:nvSpPr>
          <p:cNvPr id="2" name="TextBox 1"/>
          <p:cNvSpPr txBox="1"/>
          <p:nvPr/>
        </p:nvSpPr>
        <p:spPr>
          <a:xfrm>
            <a:off x="5931108" y="6134356"/>
            <a:ext cx="2053654" cy="468284"/>
          </a:xfrm>
          <a:prstGeom prst="rect">
            <a:avLst/>
          </a:prstGeom>
        </p:spPr>
        <p:txBody>
          <a:bodyPr vert="horz" wrap="square" lIns="0" tIns="0" rIns="0" bIns="0" rtlCol="0" anchor="t" anchorCtr="0">
            <a:noAutofit/>
          </a:bodyPr>
          <a:lstStyle/>
          <a:p>
            <a:r>
              <a:rPr lang="en-US" sz="1200" i="1" dirty="0"/>
              <a:t>Source:  Nigeria DHS 2018</a:t>
            </a:r>
            <a:endParaRPr lang="en-US" sz="2400" i="1" dirty="0"/>
          </a:p>
        </p:txBody>
      </p:sp>
      <p:pic>
        <p:nvPicPr>
          <p:cNvPr id="7" name="Picture 6">
            <a:extLst>
              <a:ext uri="{FF2B5EF4-FFF2-40B4-BE49-F238E27FC236}">
                <a16:creationId xmlns:a16="http://schemas.microsoft.com/office/drawing/2014/main" id="{1A387A88-9A71-48BB-83C3-9C3B87610BB6}"/>
              </a:ext>
            </a:extLst>
          </p:cNvPr>
          <p:cNvPicPr>
            <a:picLocks noChangeAspect="1"/>
          </p:cNvPicPr>
          <p:nvPr/>
        </p:nvPicPr>
        <p:blipFill>
          <a:blip r:embed="rId3"/>
          <a:stretch>
            <a:fillRect/>
          </a:stretch>
        </p:blipFill>
        <p:spPr>
          <a:xfrm>
            <a:off x="5931108" y="2143594"/>
            <a:ext cx="5660816" cy="3574257"/>
          </a:xfrm>
          <a:prstGeom prst="rect">
            <a:avLst/>
          </a:prstGeom>
        </p:spPr>
      </p:pic>
      <p:sp>
        <p:nvSpPr>
          <p:cNvPr id="8" name="TextBox 7">
            <a:extLst>
              <a:ext uri="{FF2B5EF4-FFF2-40B4-BE49-F238E27FC236}">
                <a16:creationId xmlns:a16="http://schemas.microsoft.com/office/drawing/2014/main" id="{1C8D413A-1B98-4322-9B95-4A89E738122F}"/>
              </a:ext>
            </a:extLst>
          </p:cNvPr>
          <p:cNvSpPr txBox="1"/>
          <p:nvPr/>
        </p:nvSpPr>
        <p:spPr>
          <a:xfrm>
            <a:off x="5546361" y="1774519"/>
            <a:ext cx="6340839" cy="369332"/>
          </a:xfrm>
          <a:prstGeom prst="rect">
            <a:avLst/>
          </a:prstGeom>
          <a:noFill/>
        </p:spPr>
        <p:txBody>
          <a:bodyPr wrap="square" rtlCol="0">
            <a:spAutoFit/>
          </a:bodyPr>
          <a:lstStyle/>
          <a:p>
            <a:r>
              <a:rPr lang="en-US" b="1" dirty="0"/>
              <a:t>Trends in demand for family planning in Nigeria</a:t>
            </a:r>
            <a:endParaRPr lang="x-none" b="1" dirty="0"/>
          </a:p>
        </p:txBody>
      </p:sp>
    </p:spTree>
    <p:extLst>
      <p:ext uri="{BB962C8B-B14F-4D97-AF65-F5344CB8AC3E}">
        <p14:creationId xmlns:p14="http://schemas.microsoft.com/office/powerpoint/2010/main" val="282114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2F580-0033-4520-81DC-F0749EBBE651}"/>
              </a:ext>
            </a:extLst>
          </p:cNvPr>
          <p:cNvSpPr>
            <a:spLocks noGrp="1"/>
          </p:cNvSpPr>
          <p:nvPr>
            <p:ph idx="1"/>
          </p:nvPr>
        </p:nvSpPr>
        <p:spPr>
          <a:xfrm>
            <a:off x="838200" y="2247899"/>
            <a:ext cx="10515600" cy="3929063"/>
          </a:xfrm>
        </p:spPr>
        <p:txBody>
          <a:bodyPr>
            <a:normAutofit/>
          </a:bodyPr>
          <a:lstStyle/>
          <a:p>
            <a:endParaRPr lang="en-US" dirty="0">
              <a:effectLst/>
              <a:latin typeface="Garamond" panose="02020404030301010803" pitchFamily="18" charset="0"/>
              <a:ea typeface="Calibri" panose="020F0502020204030204" pitchFamily="34" charset="0"/>
            </a:endParaRPr>
          </a:p>
          <a:p>
            <a:endParaRPr lang="en-US" dirty="0">
              <a:latin typeface="Garamond" panose="02020404030301010803" pitchFamily="18" charset="0"/>
              <a:ea typeface="Calibri" panose="020F0502020204030204" pitchFamily="34" charset="0"/>
            </a:endParaRPr>
          </a:p>
          <a:p>
            <a:r>
              <a:rPr lang="en-US" dirty="0">
                <a:effectLst/>
                <a:latin typeface="Garamond" panose="02020404030301010803" pitchFamily="18" charset="0"/>
                <a:ea typeface="Calibri" panose="020F0502020204030204" pitchFamily="34" charset="0"/>
              </a:rPr>
              <a:t>To enable participants to view abortion from the lens of public health and gain knowledge of the key terminologies, concepts, and landscape of abortion in Nigeria to aid research engagements</a:t>
            </a:r>
            <a:endParaRPr lang="x-none" sz="4000" dirty="0">
              <a:latin typeface="Garamond" panose="02020404030301010803" pitchFamily="18" charset="0"/>
            </a:endParaRPr>
          </a:p>
        </p:txBody>
      </p:sp>
      <p:sp>
        <p:nvSpPr>
          <p:cNvPr id="4" name="Title 1">
            <a:extLst>
              <a:ext uri="{FF2B5EF4-FFF2-40B4-BE49-F238E27FC236}">
                <a16:creationId xmlns:a16="http://schemas.microsoft.com/office/drawing/2014/main" id="{7C497826-01C4-4DDF-8A54-DD0EEC5F86BF}"/>
              </a:ext>
            </a:extLst>
          </p:cNvPr>
          <p:cNvSpPr txBox="1">
            <a:spLocks/>
          </p:cNvSpPr>
          <p:nvPr/>
        </p:nvSpPr>
        <p:spPr>
          <a:xfrm>
            <a:off x="838200" y="1557336"/>
            <a:ext cx="4260850" cy="690563"/>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FFC000"/>
                </a:solidFill>
                <a:latin typeface="Garamond" panose="02020404030301010803" pitchFamily="18" charset="0"/>
              </a:rPr>
              <a:t>Purpose/aim of module</a:t>
            </a:r>
          </a:p>
        </p:txBody>
      </p:sp>
    </p:spTree>
    <p:extLst>
      <p:ext uri="{BB962C8B-B14F-4D97-AF65-F5344CB8AC3E}">
        <p14:creationId xmlns:p14="http://schemas.microsoft.com/office/powerpoint/2010/main" val="359015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D9152-C25A-4DBA-B2CC-FD16C44F7B55}"/>
              </a:ext>
            </a:extLst>
          </p:cNvPr>
          <p:cNvPicPr>
            <a:picLocks noChangeAspect="1"/>
          </p:cNvPicPr>
          <p:nvPr/>
        </p:nvPicPr>
        <p:blipFill>
          <a:blip r:embed="rId3"/>
          <a:stretch>
            <a:fillRect/>
          </a:stretch>
        </p:blipFill>
        <p:spPr>
          <a:xfrm>
            <a:off x="2188564" y="337357"/>
            <a:ext cx="7176883" cy="6025968"/>
          </a:xfrm>
          <a:prstGeom prst="rect">
            <a:avLst/>
          </a:prstGeom>
        </p:spPr>
      </p:pic>
    </p:spTree>
    <p:extLst>
      <p:ext uri="{BB962C8B-B14F-4D97-AF65-F5344CB8AC3E}">
        <p14:creationId xmlns:p14="http://schemas.microsoft.com/office/powerpoint/2010/main" val="363081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B20-4F17-4B73-B5C9-D9762A53C7D2}"/>
              </a:ext>
            </a:extLst>
          </p:cNvPr>
          <p:cNvSpPr>
            <a:spLocks noGrp="1"/>
          </p:cNvSpPr>
          <p:nvPr>
            <p:ph type="title"/>
          </p:nvPr>
        </p:nvSpPr>
        <p:spPr>
          <a:xfrm>
            <a:off x="98562" y="278814"/>
            <a:ext cx="11913555" cy="1345671"/>
          </a:xfrm>
        </p:spPr>
        <p:txBody>
          <a:bodyPr/>
          <a:lstStyle/>
          <a:p>
            <a:pPr algn="ctr">
              <a:lnSpc>
                <a:spcPct val="100000"/>
              </a:lnSpc>
            </a:pPr>
            <a:r>
              <a:rPr lang="en-US" sz="4000" dirty="0">
                <a:solidFill>
                  <a:srgbClr val="FFFFFF"/>
                </a:solidFill>
                <a:effectLst/>
              </a:rPr>
              <a:t>Lack of </a:t>
            </a:r>
            <a:r>
              <a:rPr lang="en-US" sz="4000" dirty="0" err="1">
                <a:solidFill>
                  <a:srgbClr val="FFFFFF"/>
                </a:solidFill>
                <a:effectLst/>
              </a:rPr>
              <a:t>Acess</a:t>
            </a:r>
            <a:r>
              <a:rPr lang="en-US" sz="4000" dirty="0">
                <a:solidFill>
                  <a:srgbClr val="FFFFFF"/>
                </a:solidFill>
                <a:effectLst/>
              </a:rPr>
              <a:t> to Safe Abortion Options May </a:t>
            </a:r>
            <a:br>
              <a:rPr lang="en-US" sz="4000" dirty="0">
                <a:solidFill>
                  <a:srgbClr val="FFFFFF"/>
                </a:solidFill>
                <a:effectLst/>
              </a:rPr>
            </a:br>
            <a:r>
              <a:rPr lang="en-US" sz="4000" dirty="0">
                <a:solidFill>
                  <a:srgbClr val="FFFFFF"/>
                </a:solidFill>
                <a:effectLst/>
              </a:rPr>
              <a:t>Cause  Women to Seek Unsafe Approaches</a:t>
            </a:r>
            <a:endParaRPr lang="x-none" sz="4000" dirty="0">
              <a:solidFill>
                <a:srgbClr val="FFFFFF"/>
              </a:solidFill>
              <a:effectLst/>
            </a:endParaRPr>
          </a:p>
        </p:txBody>
      </p:sp>
      <p:graphicFrame>
        <p:nvGraphicFramePr>
          <p:cNvPr id="8" name="Chart 7">
            <a:extLst>
              <a:ext uri="{FF2B5EF4-FFF2-40B4-BE49-F238E27FC236}">
                <a16:creationId xmlns:a16="http://schemas.microsoft.com/office/drawing/2014/main" id="{5DBE6BF1-8992-4D0D-9681-08714E43A80C}"/>
              </a:ext>
            </a:extLst>
          </p:cNvPr>
          <p:cNvGraphicFramePr>
            <a:graphicFrameLocks/>
          </p:cNvGraphicFramePr>
          <p:nvPr>
            <p:extLst>
              <p:ext uri="{D42A27DB-BD31-4B8C-83A1-F6EECF244321}">
                <p14:modId xmlns:p14="http://schemas.microsoft.com/office/powerpoint/2010/main" val="2803408016"/>
              </p:ext>
            </p:extLst>
          </p:nvPr>
        </p:nvGraphicFramePr>
        <p:xfrm>
          <a:off x="727924" y="951649"/>
          <a:ext cx="10654830" cy="53386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49BF5764-C375-4EED-B4D8-8FD18C2D7818}"/>
              </a:ext>
            </a:extLst>
          </p:cNvPr>
          <p:cNvSpPr txBox="1"/>
          <p:nvPr/>
        </p:nvSpPr>
        <p:spPr>
          <a:xfrm>
            <a:off x="1021828" y="6047036"/>
            <a:ext cx="7182787" cy="6285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Source: Stillman et al: Women's self-reported experiences using misoprostol obtained from drug sellers: a prospective cohort study in Lagos State, Nigeria. BMJ Open. 2020 May 5;10(5):e034670. </a:t>
            </a:r>
            <a:endParaRPr lang="x-none" sz="1100" dirty="0"/>
          </a:p>
        </p:txBody>
      </p:sp>
    </p:spTree>
    <p:extLst>
      <p:ext uri="{BB962C8B-B14F-4D97-AF65-F5344CB8AC3E}">
        <p14:creationId xmlns:p14="http://schemas.microsoft.com/office/powerpoint/2010/main" val="596858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BE3F44-61A4-4F2A-9D84-751E3A60890E}"/>
              </a:ext>
            </a:extLst>
          </p:cNvPr>
          <p:cNvSpPr>
            <a:spLocks noGrp="1"/>
          </p:cNvSpPr>
          <p:nvPr>
            <p:ph type="title"/>
          </p:nvPr>
        </p:nvSpPr>
        <p:spPr>
          <a:solidFill>
            <a:schemeClr val="accent2">
              <a:lumMod val="20000"/>
              <a:lumOff val="80000"/>
            </a:schemeClr>
          </a:solidFill>
        </p:spPr>
        <p:txBody>
          <a:bodyPr/>
          <a:lstStyle/>
          <a:p>
            <a:r>
              <a:rPr lang="en-US" dirty="0"/>
              <a:t>Implications of Nigeria’s high burden of unsafe abortion </a:t>
            </a:r>
            <a:endParaRPr lang="x-none" dirty="0"/>
          </a:p>
        </p:txBody>
      </p:sp>
      <p:sp>
        <p:nvSpPr>
          <p:cNvPr id="5" name="Text Placeholder 4">
            <a:extLst>
              <a:ext uri="{FF2B5EF4-FFF2-40B4-BE49-F238E27FC236}">
                <a16:creationId xmlns:a16="http://schemas.microsoft.com/office/drawing/2014/main" id="{8652F05E-9F45-41F0-9AF5-8AACCF3A5350}"/>
              </a:ext>
            </a:extLst>
          </p:cNvPr>
          <p:cNvSpPr>
            <a:spLocks noGrp="1"/>
          </p:cNvSpPr>
          <p:nvPr>
            <p:ph type="body" idx="1"/>
          </p:nvPr>
        </p:nvSpPr>
        <p:spPr/>
        <p:txBody>
          <a:bodyPr/>
          <a:lstStyle/>
          <a:p>
            <a:endParaRPr lang="x-none"/>
          </a:p>
        </p:txBody>
      </p:sp>
    </p:spTree>
    <p:extLst>
      <p:ext uri="{BB962C8B-B14F-4D97-AF65-F5344CB8AC3E}">
        <p14:creationId xmlns:p14="http://schemas.microsoft.com/office/powerpoint/2010/main" val="1949925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524D8-85F4-4DE3-8366-B30FAE1E937B}"/>
              </a:ext>
            </a:extLst>
          </p:cNvPr>
          <p:cNvSpPr>
            <a:spLocks noGrp="1"/>
          </p:cNvSpPr>
          <p:nvPr>
            <p:ph type="title"/>
          </p:nvPr>
        </p:nvSpPr>
        <p:spPr>
          <a:xfrm>
            <a:off x="4348358" y="914400"/>
            <a:ext cx="7280223" cy="1143000"/>
          </a:xfrm>
        </p:spPr>
        <p:txBody>
          <a:bodyPr>
            <a:normAutofit fontScale="90000"/>
          </a:bodyPr>
          <a:lstStyle/>
          <a:p>
            <a:r>
              <a:rPr lang="en-US" b="1" dirty="0">
                <a:solidFill>
                  <a:srgbClr val="FF0000"/>
                </a:solidFill>
              </a:rPr>
              <a:t>Unsafe abortion results in high level of maternal deaths</a:t>
            </a:r>
            <a:endParaRPr lang="x-none" b="1" dirty="0">
              <a:solidFill>
                <a:srgbClr val="FF0000"/>
              </a:solidFill>
            </a:endParaRPr>
          </a:p>
        </p:txBody>
      </p:sp>
      <p:sp useBgFill="1">
        <p:nvSpPr>
          <p:cNvPr id="5" name="Content Placeholder 4">
            <a:extLst>
              <a:ext uri="{FF2B5EF4-FFF2-40B4-BE49-F238E27FC236}">
                <a16:creationId xmlns:a16="http://schemas.microsoft.com/office/drawing/2014/main" id="{251486BD-62EB-4338-9BAE-C1191105F5FC}"/>
              </a:ext>
            </a:extLst>
          </p:cNvPr>
          <p:cNvSpPr>
            <a:spLocks noGrp="1"/>
          </p:cNvSpPr>
          <p:nvPr>
            <p:ph idx="1"/>
          </p:nvPr>
        </p:nvSpPr>
        <p:spPr>
          <a:xfrm>
            <a:off x="4348358" y="2320636"/>
            <a:ext cx="7180288" cy="3581400"/>
          </a:xfrm>
        </p:spPr>
        <p:txBody>
          <a:bodyPr/>
          <a:lstStyle/>
          <a:p>
            <a:pPr marL="457200" indent="-457200">
              <a:buFont typeface="Arial" panose="020B0604020202020204" pitchFamily="34" charset="0"/>
              <a:buChar char="•"/>
            </a:pPr>
            <a:r>
              <a:rPr lang="en-US" dirty="0"/>
              <a:t>Nigeria has the highest burden of maternal mortality in the world: </a:t>
            </a:r>
            <a:r>
              <a:rPr lang="en-US" sz="3200" b="0" i="0" u="none" strike="noStrike" baseline="0" dirty="0">
                <a:latin typeface="Pragmatica-Book"/>
              </a:rPr>
              <a:t>approximately 67,000 in 2017</a:t>
            </a:r>
          </a:p>
          <a:p>
            <a:pPr marL="457200" indent="-457200">
              <a:buFont typeface="Arial" panose="020B0604020202020204" pitchFamily="34" charset="0"/>
              <a:buChar char="•"/>
            </a:pPr>
            <a:r>
              <a:rPr lang="en-US" dirty="0">
                <a:latin typeface="Pragmatica-Book"/>
              </a:rPr>
              <a:t>If abortion is associated with 11% of maternal deaths as indicated by FMOH: About 7,370 maternal deaths are due to unsafe abortion in Nigeria yearly </a:t>
            </a:r>
            <a:endParaRPr lang="x-none" dirty="0"/>
          </a:p>
          <a:p>
            <a:endParaRPr lang="x-none" dirty="0"/>
          </a:p>
        </p:txBody>
      </p:sp>
      <p:pic>
        <p:nvPicPr>
          <p:cNvPr id="6" name="Picture 5">
            <a:extLst>
              <a:ext uri="{FF2B5EF4-FFF2-40B4-BE49-F238E27FC236}">
                <a16:creationId xmlns:a16="http://schemas.microsoft.com/office/drawing/2014/main" id="{81AC862E-1FDA-4203-9146-3BCB56608157}"/>
              </a:ext>
            </a:extLst>
          </p:cNvPr>
          <p:cNvPicPr>
            <a:picLocks noChangeAspect="1"/>
          </p:cNvPicPr>
          <p:nvPr/>
        </p:nvPicPr>
        <p:blipFill>
          <a:blip r:embed="rId3"/>
          <a:stretch>
            <a:fillRect/>
          </a:stretch>
        </p:blipFill>
        <p:spPr>
          <a:xfrm>
            <a:off x="281482" y="964368"/>
            <a:ext cx="3501609" cy="5004216"/>
          </a:xfrm>
          <a:prstGeom prst="rect">
            <a:avLst/>
          </a:prstGeom>
        </p:spPr>
      </p:pic>
      <p:sp>
        <p:nvSpPr>
          <p:cNvPr id="8" name="TextBox 7">
            <a:extLst>
              <a:ext uri="{FF2B5EF4-FFF2-40B4-BE49-F238E27FC236}">
                <a16:creationId xmlns:a16="http://schemas.microsoft.com/office/drawing/2014/main" id="{CD76A03A-10A1-4A72-BC61-53F08CA74EB3}"/>
              </a:ext>
            </a:extLst>
          </p:cNvPr>
          <p:cNvSpPr txBox="1"/>
          <p:nvPr/>
        </p:nvSpPr>
        <p:spPr>
          <a:xfrm>
            <a:off x="4179454" y="5568474"/>
            <a:ext cx="7924800" cy="400110"/>
          </a:xfrm>
          <a:prstGeom prst="rect">
            <a:avLst/>
          </a:prstGeom>
          <a:solidFill>
            <a:srgbClr val="C00000"/>
          </a:solidFill>
        </p:spPr>
        <p:txBody>
          <a:bodyPr wrap="square" rtlCol="0">
            <a:spAutoFit/>
          </a:bodyPr>
          <a:lstStyle/>
          <a:p>
            <a:r>
              <a:rPr lang="en-US" sz="2000" b="1" dirty="0">
                <a:solidFill>
                  <a:srgbClr val="FFFFFF"/>
                </a:solidFill>
                <a:effectLst>
                  <a:outerShdw blurRad="38100" dist="38100" dir="2700000" algn="tl">
                    <a:srgbClr val="000000">
                      <a:alpha val="43137"/>
                    </a:srgbClr>
                  </a:outerShdw>
                </a:effectLst>
              </a:rPr>
              <a:t>Approximately 20 maternal deaths from unsafe abortion daily!</a:t>
            </a:r>
            <a:endParaRPr lang="x-none" sz="20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89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1DB9-9444-4D58-B806-9662268B9B72}"/>
              </a:ext>
            </a:extLst>
          </p:cNvPr>
          <p:cNvSpPr>
            <a:spLocks noGrp="1"/>
          </p:cNvSpPr>
          <p:nvPr>
            <p:ph type="title"/>
          </p:nvPr>
        </p:nvSpPr>
        <p:spPr>
          <a:xfrm>
            <a:off x="699655" y="1016288"/>
            <a:ext cx="10515600" cy="1325563"/>
          </a:xfrm>
        </p:spPr>
        <p:txBody>
          <a:bodyPr>
            <a:normAutofit/>
          </a:bodyPr>
          <a:lstStyle/>
          <a:p>
            <a:pPr algn="ctr"/>
            <a:r>
              <a:rPr lang="en-US" b="1" dirty="0">
                <a:solidFill>
                  <a:srgbClr val="FF0000"/>
                </a:solidFill>
              </a:rPr>
              <a:t>What is the Relative Cost of Abortion in sub-Saharan Africa?</a:t>
            </a:r>
            <a:endParaRPr lang="x-none" b="1" dirty="0">
              <a:solidFill>
                <a:srgbClr val="FF0000"/>
              </a:solidFill>
            </a:endParaRPr>
          </a:p>
        </p:txBody>
      </p:sp>
      <p:graphicFrame>
        <p:nvGraphicFramePr>
          <p:cNvPr id="4" name="Table 4">
            <a:extLst>
              <a:ext uri="{FF2B5EF4-FFF2-40B4-BE49-F238E27FC236}">
                <a16:creationId xmlns:a16="http://schemas.microsoft.com/office/drawing/2014/main" id="{82B2B2BE-16E3-4910-A9B0-15359F318061}"/>
              </a:ext>
            </a:extLst>
          </p:cNvPr>
          <p:cNvGraphicFramePr>
            <a:graphicFrameLocks noGrp="1"/>
          </p:cNvGraphicFramePr>
          <p:nvPr>
            <p:ph idx="1"/>
            <p:extLst>
              <p:ext uri="{D42A27DB-BD31-4B8C-83A1-F6EECF244321}">
                <p14:modId xmlns:p14="http://schemas.microsoft.com/office/powerpoint/2010/main" val="268747405"/>
              </p:ext>
            </p:extLst>
          </p:nvPr>
        </p:nvGraphicFramePr>
        <p:xfrm>
          <a:off x="889000" y="2590857"/>
          <a:ext cx="10515597" cy="2286000"/>
        </p:xfrm>
        <a:graphic>
          <a:graphicData uri="http://schemas.openxmlformats.org/drawingml/2006/table">
            <a:tbl>
              <a:tblPr firstRow="1" bandRow="1">
                <a:tableStyleId>{5C22544A-7EE6-4342-B048-85BDC9FD1C3A}</a:tableStyleId>
              </a:tblPr>
              <a:tblGrid>
                <a:gridCol w="4264891">
                  <a:extLst>
                    <a:ext uri="{9D8B030D-6E8A-4147-A177-3AD203B41FA5}">
                      <a16:colId xmlns:a16="http://schemas.microsoft.com/office/drawing/2014/main" val="1308100380"/>
                    </a:ext>
                  </a:extLst>
                </a:gridCol>
                <a:gridCol w="2745507">
                  <a:extLst>
                    <a:ext uri="{9D8B030D-6E8A-4147-A177-3AD203B41FA5}">
                      <a16:colId xmlns:a16="http://schemas.microsoft.com/office/drawing/2014/main" val="47052538"/>
                    </a:ext>
                  </a:extLst>
                </a:gridCol>
                <a:gridCol w="3505199">
                  <a:extLst>
                    <a:ext uri="{9D8B030D-6E8A-4147-A177-3AD203B41FA5}">
                      <a16:colId xmlns:a16="http://schemas.microsoft.com/office/drawing/2014/main" val="2060659311"/>
                    </a:ext>
                  </a:extLst>
                </a:gridCol>
              </a:tblGrid>
              <a:tr h="0">
                <a:tc>
                  <a:txBody>
                    <a:bodyPr/>
                    <a:lstStyle/>
                    <a:p>
                      <a:endParaRPr lang="x-none" sz="2400" dirty="0"/>
                    </a:p>
                  </a:txBody>
                  <a:tcPr/>
                </a:tc>
                <a:tc>
                  <a:txBody>
                    <a:bodyPr/>
                    <a:lstStyle/>
                    <a:p>
                      <a:r>
                        <a:rPr lang="en-US" sz="2400" dirty="0"/>
                        <a:t>Cost to Patients</a:t>
                      </a:r>
                      <a:endParaRPr lang="x-none" sz="2400" dirty="0"/>
                    </a:p>
                  </a:txBody>
                  <a:tcPr/>
                </a:tc>
                <a:tc>
                  <a:txBody>
                    <a:bodyPr/>
                    <a:lstStyle/>
                    <a:p>
                      <a:r>
                        <a:rPr lang="en-US" sz="2400" dirty="0"/>
                        <a:t>Cost to the Health System</a:t>
                      </a:r>
                      <a:endParaRPr lang="x-none" sz="2400" dirty="0"/>
                    </a:p>
                  </a:txBody>
                  <a:tcPr/>
                </a:tc>
                <a:extLst>
                  <a:ext uri="{0D108BD9-81ED-4DB2-BD59-A6C34878D82A}">
                    <a16:rowId xmlns:a16="http://schemas.microsoft.com/office/drawing/2014/main" val="60123806"/>
                  </a:ext>
                </a:extLst>
              </a:tr>
              <a:tr h="370840">
                <a:tc>
                  <a:txBody>
                    <a:bodyPr/>
                    <a:lstStyle/>
                    <a:p>
                      <a:r>
                        <a:rPr lang="en-US" sz="2400" b="0" i="0" u="none" strike="noStrike" baseline="0" dirty="0">
                          <a:solidFill>
                            <a:srgbClr val="131413"/>
                          </a:solidFill>
                          <a:latin typeface="QkhctvAdvTTb5929f4c"/>
                        </a:rPr>
                        <a:t>Spontaneous vaginal delivery </a:t>
                      </a:r>
                      <a:endParaRPr lang="x-none" sz="2400" dirty="0"/>
                    </a:p>
                  </a:txBody>
                  <a:tcPr/>
                </a:tc>
                <a:tc>
                  <a:txBody>
                    <a:bodyPr/>
                    <a:lstStyle/>
                    <a:p>
                      <a:r>
                        <a:rPr lang="en-US" sz="2400" b="0" i="0" u="none" strike="noStrike" baseline="0" dirty="0">
                          <a:solidFill>
                            <a:srgbClr val="131413"/>
                          </a:solidFill>
                          <a:latin typeface="QkhctvAdvTTb5929f4c"/>
                        </a:rPr>
                        <a:t>USD 6</a:t>
                      </a:r>
                      <a:r>
                        <a:rPr lang="en-US" sz="2400" b="0" i="0" u="none" strike="noStrike" baseline="0" dirty="0">
                          <a:solidFill>
                            <a:srgbClr val="131413"/>
                          </a:solidFill>
                          <a:latin typeface="QrxfbhAdvTTb5929f4c+20"/>
                        </a:rPr>
                        <a:t>–</a:t>
                      </a:r>
                      <a:r>
                        <a:rPr lang="en-US" sz="2400" b="0" i="0" u="none" strike="noStrike" baseline="0" dirty="0">
                          <a:solidFill>
                            <a:srgbClr val="131413"/>
                          </a:solidFill>
                          <a:latin typeface="QkhctvAdvTTb5929f4c"/>
                        </a:rPr>
                        <a:t>52 </a:t>
                      </a:r>
                      <a:endParaRPr lang="x-none" sz="2400" dirty="0"/>
                    </a:p>
                  </a:txBody>
                  <a:tcPr/>
                </a:tc>
                <a:tc>
                  <a:txBody>
                    <a:bodyPr/>
                    <a:lstStyle/>
                    <a:p>
                      <a:r>
                        <a:rPr lang="en-US" sz="2400" b="0" i="0" u="none" strike="noStrike" baseline="0" dirty="0">
                          <a:solidFill>
                            <a:srgbClr val="131413"/>
                          </a:solidFill>
                          <a:latin typeface="QkhctvAdvTTb5929f4c"/>
                        </a:rPr>
                        <a:t>USD 8</a:t>
                      </a:r>
                      <a:r>
                        <a:rPr lang="en-US" sz="2400" b="0" i="0" u="none" strike="noStrike" baseline="0" dirty="0">
                          <a:solidFill>
                            <a:srgbClr val="131413"/>
                          </a:solidFill>
                          <a:latin typeface="QrxfbhAdvTTb5929f4c+20"/>
                        </a:rPr>
                        <a:t>–</a:t>
                      </a:r>
                      <a:r>
                        <a:rPr lang="en-US" sz="2400" b="0" i="0" u="none" strike="noStrike" baseline="0" dirty="0">
                          <a:solidFill>
                            <a:srgbClr val="131413"/>
                          </a:solidFill>
                          <a:latin typeface="QkhctvAdvTTb5929f4c"/>
                        </a:rPr>
                        <a:t>73</a:t>
                      </a:r>
                      <a:endParaRPr lang="x-none" sz="2400" dirty="0"/>
                    </a:p>
                  </a:txBody>
                  <a:tcPr/>
                </a:tc>
                <a:extLst>
                  <a:ext uri="{0D108BD9-81ED-4DB2-BD59-A6C34878D82A}">
                    <a16:rowId xmlns:a16="http://schemas.microsoft.com/office/drawing/2014/main" val="2661742029"/>
                  </a:ext>
                </a:extLst>
              </a:tr>
              <a:tr h="370840">
                <a:tc>
                  <a:txBody>
                    <a:bodyPr/>
                    <a:lstStyle/>
                    <a:p>
                      <a:r>
                        <a:rPr lang="en-US" sz="2400" b="0" i="0" u="none" strike="noStrike" baseline="0" dirty="0">
                          <a:solidFill>
                            <a:srgbClr val="FF0000"/>
                          </a:solidFill>
                          <a:latin typeface="QkhctvAdvTTb5929f4c"/>
                        </a:rPr>
                        <a:t>Abortion</a:t>
                      </a:r>
                      <a:endParaRPr lang="x-none" sz="2400" dirty="0">
                        <a:solidFill>
                          <a:srgbClr val="FF0000"/>
                        </a:solidFill>
                      </a:endParaRPr>
                    </a:p>
                  </a:txBody>
                  <a:tcPr/>
                </a:tc>
                <a:tc>
                  <a:txBody>
                    <a:bodyPr/>
                    <a:lstStyle/>
                    <a:p>
                      <a:r>
                        <a:rPr lang="en-US" sz="2400" b="0" i="0" u="none" strike="noStrike" baseline="0" dirty="0">
                          <a:solidFill>
                            <a:srgbClr val="131413"/>
                          </a:solidFill>
                          <a:latin typeface="QkhctvAdvTTb5929f4c"/>
                        </a:rPr>
                        <a:t>USD 11</a:t>
                      </a:r>
                      <a:r>
                        <a:rPr lang="en-US" sz="2400" b="0" i="0" u="none" strike="noStrike" baseline="0" dirty="0">
                          <a:solidFill>
                            <a:srgbClr val="131413"/>
                          </a:solidFill>
                          <a:latin typeface="QrxfbhAdvTTb5929f4c+20"/>
                        </a:rPr>
                        <a:t>–</a:t>
                      </a:r>
                      <a:r>
                        <a:rPr lang="en-US" sz="2400" b="0" i="0" u="none" strike="noStrike" baseline="0" dirty="0">
                          <a:solidFill>
                            <a:srgbClr val="131413"/>
                          </a:solidFill>
                          <a:latin typeface="QkhctvAdvTTb5929f4c"/>
                        </a:rPr>
                        <a:t>66</a:t>
                      </a:r>
                      <a:endParaRPr lang="x-none" sz="2400" dirty="0"/>
                    </a:p>
                  </a:txBody>
                  <a:tcPr/>
                </a:tc>
                <a:tc>
                  <a:txBody>
                    <a:bodyPr/>
                    <a:lstStyle/>
                    <a:p>
                      <a:r>
                        <a:rPr lang="en-US" sz="2400" b="0" i="0" u="none" strike="noStrike" baseline="0" dirty="0">
                          <a:solidFill>
                            <a:srgbClr val="131413"/>
                          </a:solidFill>
                          <a:latin typeface="QkhctvAdvTTb5929f4c"/>
                        </a:rPr>
                        <a:t>USD 40</a:t>
                      </a:r>
                      <a:r>
                        <a:rPr lang="en-US" sz="2400" b="0" i="0" u="none" strike="noStrike" baseline="0" dirty="0">
                          <a:solidFill>
                            <a:srgbClr val="131413"/>
                          </a:solidFill>
                          <a:latin typeface="QrxfbhAdvTTb5929f4c+20"/>
                        </a:rPr>
                        <a:t>–</a:t>
                      </a:r>
                      <a:r>
                        <a:rPr lang="en-US" sz="2400" b="0" i="0" u="none" strike="noStrike" baseline="0" dirty="0">
                          <a:solidFill>
                            <a:srgbClr val="131413"/>
                          </a:solidFill>
                          <a:latin typeface="QkhctvAdvTTb5929f4c"/>
                        </a:rPr>
                        <a:t>298</a:t>
                      </a:r>
                      <a:endParaRPr lang="x-none" sz="2400" dirty="0"/>
                    </a:p>
                  </a:txBody>
                  <a:tcPr/>
                </a:tc>
                <a:extLst>
                  <a:ext uri="{0D108BD9-81ED-4DB2-BD59-A6C34878D82A}">
                    <a16:rowId xmlns:a16="http://schemas.microsoft.com/office/drawing/2014/main" val="812141992"/>
                  </a:ext>
                </a:extLst>
              </a:tr>
              <a:tr h="370840">
                <a:tc>
                  <a:txBody>
                    <a:bodyPr/>
                    <a:lstStyle/>
                    <a:p>
                      <a:pPr marL="0" indent="0" algn="l">
                        <a:buNone/>
                      </a:pPr>
                      <a:r>
                        <a:rPr lang="en-US" sz="2400" b="0" i="0" u="none" strike="noStrike" baseline="0" dirty="0">
                          <a:solidFill>
                            <a:srgbClr val="FF0000"/>
                          </a:solidFill>
                          <a:latin typeface="QkhctvAdvTTb5929f4c"/>
                        </a:rPr>
                        <a:t>Post-abortion care</a:t>
                      </a:r>
                      <a:endParaRPr lang="x-none" sz="2400" dirty="0">
                        <a:solidFill>
                          <a:srgbClr val="FF0000"/>
                        </a:solidFill>
                      </a:endParaRPr>
                    </a:p>
                  </a:txBody>
                  <a:tcPr/>
                </a:tc>
                <a:tc>
                  <a:txBody>
                    <a:bodyPr/>
                    <a:lstStyle/>
                    <a:p>
                      <a:pPr marL="0" indent="0" algn="l">
                        <a:buNone/>
                      </a:pPr>
                      <a:r>
                        <a:rPr lang="en-US" sz="2400" b="0" i="0" u="none" strike="noStrike" baseline="0" dirty="0">
                          <a:solidFill>
                            <a:srgbClr val="131413"/>
                          </a:solidFill>
                          <a:latin typeface="QkhctvAdvTTb5929f4c"/>
                        </a:rPr>
                        <a:t>USD 21</a:t>
                      </a:r>
                      <a:r>
                        <a:rPr lang="en-US" sz="2400" b="0" i="0" u="none" strike="noStrike" baseline="0" dirty="0">
                          <a:solidFill>
                            <a:srgbClr val="131413"/>
                          </a:solidFill>
                          <a:latin typeface="QrxfbhAdvTTb5929f4c+20"/>
                        </a:rPr>
                        <a:t>–</a:t>
                      </a:r>
                      <a:r>
                        <a:rPr lang="en-US" sz="2400" b="0" i="0" u="none" strike="noStrike" baseline="0" dirty="0">
                          <a:solidFill>
                            <a:srgbClr val="131413"/>
                          </a:solidFill>
                          <a:latin typeface="QkhctvAdvTTb5929f4c"/>
                        </a:rPr>
                        <a:t>158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baseline="0" dirty="0">
                          <a:solidFill>
                            <a:srgbClr val="131413"/>
                          </a:solidFill>
                          <a:latin typeface="QkhctvAdvTTb5929f4c"/>
                        </a:rPr>
                        <a:t>USD 46</a:t>
                      </a:r>
                      <a:r>
                        <a:rPr lang="en-US" sz="2400" b="0" i="0" u="none" strike="noStrike" baseline="0" dirty="0">
                          <a:solidFill>
                            <a:srgbClr val="131413"/>
                          </a:solidFill>
                          <a:latin typeface="QrxfbhAdvTTb5929f4c+20"/>
                        </a:rPr>
                        <a:t>–</a:t>
                      </a:r>
                      <a:r>
                        <a:rPr lang="en-US" sz="2400" b="0" i="0" u="none" strike="noStrike" baseline="0" dirty="0">
                          <a:solidFill>
                            <a:srgbClr val="131413"/>
                          </a:solidFill>
                          <a:latin typeface="QkhctvAdvTTb5929f4c"/>
                        </a:rPr>
                        <a:t>151</a:t>
                      </a:r>
                      <a:endParaRPr lang="x-none" sz="2400" dirty="0"/>
                    </a:p>
                  </a:txBody>
                  <a:tcPr/>
                </a:tc>
                <a:extLst>
                  <a:ext uri="{0D108BD9-81ED-4DB2-BD59-A6C34878D82A}">
                    <a16:rowId xmlns:a16="http://schemas.microsoft.com/office/drawing/2014/main" val="2372404230"/>
                  </a:ext>
                </a:extLst>
              </a:tr>
              <a:tr h="370840">
                <a:tc>
                  <a:txBody>
                    <a:bodyPr/>
                    <a:lstStyle/>
                    <a:p>
                      <a:r>
                        <a:rPr lang="en-US" sz="2400" b="0" i="0" u="none" strike="noStrike" baseline="0" dirty="0">
                          <a:solidFill>
                            <a:srgbClr val="131413"/>
                          </a:solidFill>
                          <a:latin typeface="QkhctvAdvTTb5929f4c"/>
                        </a:rPr>
                        <a:t>Cesarean section </a:t>
                      </a:r>
                      <a:endParaRPr lang="x-none" sz="2400" dirty="0"/>
                    </a:p>
                  </a:txBody>
                  <a:tcPr/>
                </a:tc>
                <a:tc>
                  <a:txBody>
                    <a:bodyPr/>
                    <a:lstStyle/>
                    <a:p>
                      <a:r>
                        <a:rPr lang="en-US" sz="2400" b="0" i="0" u="none" strike="noStrike" baseline="0" dirty="0">
                          <a:solidFill>
                            <a:srgbClr val="131413"/>
                          </a:solidFill>
                          <a:latin typeface="QkhctvAdvTTb5929f4c"/>
                        </a:rPr>
                        <a:t>USD 56</a:t>
                      </a:r>
                      <a:r>
                        <a:rPr lang="en-US" sz="2400" b="0" i="0" u="none" strike="noStrike" baseline="0" dirty="0">
                          <a:solidFill>
                            <a:srgbClr val="131413"/>
                          </a:solidFill>
                          <a:latin typeface="QrxfbhAdvTTb5929f4c+20"/>
                        </a:rPr>
                        <a:t>–</a:t>
                      </a:r>
                      <a:r>
                        <a:rPr lang="en-US" sz="2400" b="0" i="0" u="none" strike="noStrike" baseline="0" dirty="0">
                          <a:solidFill>
                            <a:srgbClr val="131413"/>
                          </a:solidFill>
                          <a:latin typeface="QkhctvAdvTTb5929f4c"/>
                        </a:rPr>
                        <a:t>377</a:t>
                      </a:r>
                      <a:endParaRPr lang="x-none" sz="2400" dirty="0"/>
                    </a:p>
                  </a:txBody>
                  <a:tcPr/>
                </a:tc>
                <a:tc>
                  <a:txBody>
                    <a:bodyPr/>
                    <a:lstStyle/>
                    <a:p>
                      <a:r>
                        <a:rPr lang="en-US" sz="2400" b="0" i="0" u="none" strike="noStrike" baseline="0" dirty="0">
                          <a:solidFill>
                            <a:srgbClr val="131413"/>
                          </a:solidFill>
                          <a:latin typeface="QkhctvAdvTTb5929f4c"/>
                        </a:rPr>
                        <a:t>USD 80</a:t>
                      </a:r>
                      <a:r>
                        <a:rPr lang="en-US" sz="2400" b="0" i="0" u="none" strike="noStrike" baseline="0" dirty="0">
                          <a:solidFill>
                            <a:srgbClr val="131413"/>
                          </a:solidFill>
                          <a:latin typeface="QrxfbhAdvTTb5929f4c+20"/>
                        </a:rPr>
                        <a:t>–</a:t>
                      </a:r>
                      <a:r>
                        <a:rPr lang="en-US" sz="2400" b="0" i="0" u="none" strike="noStrike" baseline="0" dirty="0">
                          <a:solidFill>
                            <a:srgbClr val="131413"/>
                          </a:solidFill>
                          <a:latin typeface="QkhctvAdvTTb5929f4c"/>
                        </a:rPr>
                        <a:t>562</a:t>
                      </a:r>
                      <a:endParaRPr lang="x-none" sz="2400" dirty="0"/>
                    </a:p>
                  </a:txBody>
                  <a:tcPr/>
                </a:tc>
                <a:extLst>
                  <a:ext uri="{0D108BD9-81ED-4DB2-BD59-A6C34878D82A}">
                    <a16:rowId xmlns:a16="http://schemas.microsoft.com/office/drawing/2014/main" val="1592940615"/>
                  </a:ext>
                </a:extLst>
              </a:tr>
            </a:tbl>
          </a:graphicData>
        </a:graphic>
      </p:graphicFrame>
      <p:sp>
        <p:nvSpPr>
          <p:cNvPr id="5" name="TextBox 4">
            <a:extLst>
              <a:ext uri="{FF2B5EF4-FFF2-40B4-BE49-F238E27FC236}">
                <a16:creationId xmlns:a16="http://schemas.microsoft.com/office/drawing/2014/main" id="{8495BD41-7986-41F4-8823-7BDA5271B65B}"/>
              </a:ext>
            </a:extLst>
          </p:cNvPr>
          <p:cNvSpPr txBox="1"/>
          <p:nvPr/>
        </p:nvSpPr>
        <p:spPr>
          <a:xfrm>
            <a:off x="6012873" y="5985164"/>
            <a:ext cx="2803237" cy="338554"/>
          </a:xfrm>
          <a:prstGeom prst="rect">
            <a:avLst/>
          </a:prstGeom>
          <a:noFill/>
        </p:spPr>
        <p:txBody>
          <a:bodyPr wrap="square" rtlCol="0">
            <a:spAutoFit/>
          </a:bodyPr>
          <a:lstStyle/>
          <a:p>
            <a:r>
              <a:rPr lang="en-US" sz="1600" b="0" i="0" dirty="0">
                <a:solidFill>
                  <a:srgbClr val="212121"/>
                </a:solidFill>
                <a:effectLst/>
                <a:latin typeface="BlinkMacSystemFont"/>
              </a:rPr>
              <a:t>Source: Mori AT et al, 2020</a:t>
            </a:r>
            <a:endParaRPr lang="x-none" sz="1600" dirty="0"/>
          </a:p>
        </p:txBody>
      </p:sp>
    </p:spTree>
    <p:extLst>
      <p:ext uri="{BB962C8B-B14F-4D97-AF65-F5344CB8AC3E}">
        <p14:creationId xmlns:p14="http://schemas.microsoft.com/office/powerpoint/2010/main" val="2069185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B31F-4F52-44E4-A194-A2D325748BE2}"/>
              </a:ext>
            </a:extLst>
          </p:cNvPr>
          <p:cNvSpPr>
            <a:spLocks noGrp="1"/>
          </p:cNvSpPr>
          <p:nvPr>
            <p:ph type="title"/>
          </p:nvPr>
        </p:nvSpPr>
        <p:spPr>
          <a:xfrm>
            <a:off x="379751" y="884516"/>
            <a:ext cx="11357547" cy="1143000"/>
          </a:xfrm>
        </p:spPr>
        <p:txBody>
          <a:bodyPr>
            <a:normAutofit fontScale="90000"/>
          </a:bodyPr>
          <a:lstStyle/>
          <a:p>
            <a:r>
              <a:rPr lang="en-US" dirty="0"/>
              <a:t>Abortion has huge cost for the Nigerian health system</a:t>
            </a:r>
            <a:endParaRPr lang="x-none" dirty="0"/>
          </a:p>
        </p:txBody>
      </p:sp>
      <p:sp>
        <p:nvSpPr>
          <p:cNvPr id="3" name="Content Placeholder 2">
            <a:extLst>
              <a:ext uri="{FF2B5EF4-FFF2-40B4-BE49-F238E27FC236}">
                <a16:creationId xmlns:a16="http://schemas.microsoft.com/office/drawing/2014/main" id="{1BC028DA-D9AD-494F-94C6-3663BF1F3022}"/>
              </a:ext>
            </a:extLst>
          </p:cNvPr>
          <p:cNvSpPr>
            <a:spLocks noGrp="1"/>
          </p:cNvSpPr>
          <p:nvPr>
            <p:ph idx="1"/>
          </p:nvPr>
        </p:nvSpPr>
        <p:spPr>
          <a:xfrm>
            <a:off x="5033765" y="2326443"/>
            <a:ext cx="5719179" cy="3581400"/>
          </a:xfrm>
        </p:spPr>
        <p:txBody>
          <a:bodyPr/>
          <a:lstStyle/>
          <a:p>
            <a:r>
              <a:rPr lang="en-US" dirty="0"/>
              <a:t>A previous study suggests that the cost of treating the complications of unsafe abortion may be as high as 3.5% of the total expenditure of public health care</a:t>
            </a:r>
          </a:p>
        </p:txBody>
      </p:sp>
      <p:sp>
        <p:nvSpPr>
          <p:cNvPr id="6" name="TextBox 5">
            <a:extLst>
              <a:ext uri="{FF2B5EF4-FFF2-40B4-BE49-F238E27FC236}">
                <a16:creationId xmlns:a16="http://schemas.microsoft.com/office/drawing/2014/main" id="{586D257C-A3EA-4076-95B7-715B50442F50}"/>
              </a:ext>
            </a:extLst>
          </p:cNvPr>
          <p:cNvSpPr txBox="1"/>
          <p:nvPr/>
        </p:nvSpPr>
        <p:spPr>
          <a:xfrm>
            <a:off x="6373091" y="5668161"/>
            <a:ext cx="2281382" cy="584775"/>
          </a:xfrm>
          <a:prstGeom prst="rect">
            <a:avLst/>
          </a:prstGeom>
          <a:noFill/>
        </p:spPr>
        <p:txBody>
          <a:bodyPr wrap="square" rtlCol="0">
            <a:spAutoFit/>
          </a:bodyPr>
          <a:lstStyle/>
          <a:p>
            <a:r>
              <a:rPr lang="en-US" sz="1600" dirty="0"/>
              <a:t>Source: Bankole  et al., 2007. </a:t>
            </a:r>
            <a:endParaRPr lang="x-none" sz="1600" dirty="0"/>
          </a:p>
        </p:txBody>
      </p:sp>
      <p:pic>
        <p:nvPicPr>
          <p:cNvPr id="4" name="Picture 3">
            <a:extLst>
              <a:ext uri="{FF2B5EF4-FFF2-40B4-BE49-F238E27FC236}">
                <a16:creationId xmlns:a16="http://schemas.microsoft.com/office/drawing/2014/main" id="{E8ED171C-F73D-4327-B13D-C65A67019A52}"/>
              </a:ext>
            </a:extLst>
          </p:cNvPr>
          <p:cNvPicPr>
            <a:picLocks noChangeAspect="1"/>
          </p:cNvPicPr>
          <p:nvPr/>
        </p:nvPicPr>
        <p:blipFill>
          <a:blip r:embed="rId3"/>
          <a:stretch>
            <a:fillRect/>
          </a:stretch>
        </p:blipFill>
        <p:spPr>
          <a:xfrm>
            <a:off x="379751" y="1880875"/>
            <a:ext cx="4133653" cy="3096250"/>
          </a:xfrm>
          <a:prstGeom prst="rect">
            <a:avLst/>
          </a:prstGeom>
        </p:spPr>
      </p:pic>
    </p:spTree>
    <p:extLst>
      <p:ext uri="{BB962C8B-B14F-4D97-AF65-F5344CB8AC3E}">
        <p14:creationId xmlns:p14="http://schemas.microsoft.com/office/powerpoint/2010/main" val="155198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BE3F44-61A4-4F2A-9D84-751E3A60890E}"/>
              </a:ext>
            </a:extLst>
          </p:cNvPr>
          <p:cNvSpPr>
            <a:spLocks noGrp="1"/>
          </p:cNvSpPr>
          <p:nvPr>
            <p:ph type="title"/>
          </p:nvPr>
        </p:nvSpPr>
        <p:spPr>
          <a:solidFill>
            <a:schemeClr val="accent2">
              <a:lumMod val="20000"/>
              <a:lumOff val="80000"/>
            </a:schemeClr>
          </a:solidFill>
        </p:spPr>
        <p:txBody>
          <a:bodyPr/>
          <a:lstStyle/>
          <a:p>
            <a:pPr algn="ctr"/>
            <a:r>
              <a:rPr lang="en-US" dirty="0"/>
              <a:t>Reducing the Burden &amp; Impact of  Unsafe Abortion in Nigeria: </a:t>
            </a:r>
            <a:br>
              <a:rPr lang="en-US" dirty="0"/>
            </a:br>
            <a:r>
              <a:rPr lang="en-US" dirty="0"/>
              <a:t>What are the Ways Forward?</a:t>
            </a:r>
            <a:endParaRPr lang="en-NG" dirty="0"/>
          </a:p>
        </p:txBody>
      </p:sp>
      <p:sp>
        <p:nvSpPr>
          <p:cNvPr id="5" name="Text Placeholder 4">
            <a:extLst>
              <a:ext uri="{FF2B5EF4-FFF2-40B4-BE49-F238E27FC236}">
                <a16:creationId xmlns:a16="http://schemas.microsoft.com/office/drawing/2014/main" id="{8652F05E-9F45-41F0-9AF5-8AACCF3A5350}"/>
              </a:ext>
            </a:extLst>
          </p:cNvPr>
          <p:cNvSpPr>
            <a:spLocks noGrp="1"/>
          </p:cNvSpPr>
          <p:nvPr>
            <p:ph type="body" idx="1"/>
          </p:nvPr>
        </p:nvSpPr>
        <p:spPr/>
        <p:txBody>
          <a:bodyPr/>
          <a:lstStyle/>
          <a:p>
            <a:endParaRPr lang="en-NG"/>
          </a:p>
        </p:txBody>
      </p:sp>
    </p:spTree>
    <p:extLst>
      <p:ext uri="{BB962C8B-B14F-4D97-AF65-F5344CB8AC3E}">
        <p14:creationId xmlns:p14="http://schemas.microsoft.com/office/powerpoint/2010/main" val="92085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FC5362-AE20-4D62-A28B-8548E947BF04}"/>
              </a:ext>
            </a:extLst>
          </p:cNvPr>
          <p:cNvSpPr>
            <a:spLocks noGrp="1"/>
          </p:cNvSpPr>
          <p:nvPr>
            <p:ph type="title"/>
          </p:nvPr>
        </p:nvSpPr>
        <p:spPr>
          <a:xfrm>
            <a:off x="838200" y="387648"/>
            <a:ext cx="10515600" cy="1325563"/>
          </a:xfrm>
        </p:spPr>
        <p:txBody>
          <a:bodyPr/>
          <a:lstStyle/>
          <a:p>
            <a:r>
              <a:rPr lang="en-US" dirty="0"/>
              <a:t>Discussion</a:t>
            </a:r>
            <a:endParaRPr lang="en-NG" dirty="0"/>
          </a:p>
        </p:txBody>
      </p:sp>
      <p:sp>
        <p:nvSpPr>
          <p:cNvPr id="5" name="Content Placeholder 4">
            <a:extLst>
              <a:ext uri="{FF2B5EF4-FFF2-40B4-BE49-F238E27FC236}">
                <a16:creationId xmlns:a16="http://schemas.microsoft.com/office/drawing/2014/main" id="{0AA7CB7A-B231-4BF7-BAFA-2862D4A4C5C1}"/>
              </a:ext>
            </a:extLst>
          </p:cNvPr>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r>
              <a:rPr lang="en-US" sz="3600" dirty="0"/>
              <a:t>What actions do we need to undertake to reduce the burden and Impact of  unsafe abortion in Nigeria?</a:t>
            </a:r>
          </a:p>
          <a:p>
            <a:pPr marL="0" indent="0" algn="ctr">
              <a:buNone/>
            </a:pPr>
            <a:endParaRPr lang="en-US" sz="3600" dirty="0"/>
          </a:p>
        </p:txBody>
      </p:sp>
    </p:spTree>
    <p:extLst>
      <p:ext uri="{BB962C8B-B14F-4D97-AF65-F5344CB8AC3E}">
        <p14:creationId xmlns:p14="http://schemas.microsoft.com/office/powerpoint/2010/main" val="2714702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75196F-936C-BCBC-A0B9-608708B4A75B}"/>
              </a:ext>
            </a:extLst>
          </p:cNvPr>
          <p:cNvCxnSpPr>
            <a:cxnSpLocks/>
          </p:cNvCxnSpPr>
          <p:nvPr/>
        </p:nvCxnSpPr>
        <p:spPr>
          <a:xfrm>
            <a:off x="4339653" y="3777521"/>
            <a:ext cx="6835515" cy="0"/>
          </a:xfrm>
          <a:prstGeom prst="line">
            <a:avLst/>
          </a:prstGeom>
          <a:ln w="28575">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1253AB7E-BDF2-E97C-225A-6D53D3A6F798}"/>
              </a:ext>
            </a:extLst>
          </p:cNvPr>
          <p:cNvCxnSpPr>
            <a:cxnSpLocks/>
          </p:cNvCxnSpPr>
          <p:nvPr/>
        </p:nvCxnSpPr>
        <p:spPr>
          <a:xfrm flipV="1">
            <a:off x="5066675" y="4608518"/>
            <a:ext cx="6160958" cy="48426"/>
          </a:xfrm>
          <a:prstGeom prst="line">
            <a:avLst/>
          </a:prstGeom>
          <a:ln w="28575">
            <a:solidFill>
              <a:schemeClr val="accent6">
                <a:lumMod val="50000"/>
              </a:schemeClr>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EE7E2D90-1655-7E6F-7398-51D82FB4DE77}"/>
              </a:ext>
            </a:extLst>
          </p:cNvPr>
          <p:cNvSpPr>
            <a:spLocks noGrp="1"/>
          </p:cNvSpPr>
          <p:nvPr>
            <p:ph type="title"/>
          </p:nvPr>
        </p:nvSpPr>
        <p:spPr/>
        <p:txBody>
          <a:bodyPr/>
          <a:lstStyle/>
          <a:p>
            <a:r>
              <a:rPr lang="en-US" dirty="0"/>
              <a:t>A Public Health Framework for Interventions</a:t>
            </a:r>
            <a:endParaRPr lang="en-NG" dirty="0"/>
          </a:p>
        </p:txBody>
      </p:sp>
      <p:graphicFrame>
        <p:nvGraphicFramePr>
          <p:cNvPr id="4" name="Content Placeholder 3">
            <a:extLst>
              <a:ext uri="{FF2B5EF4-FFF2-40B4-BE49-F238E27FC236}">
                <a16:creationId xmlns:a16="http://schemas.microsoft.com/office/drawing/2014/main" id="{6680237C-A774-188F-7ED8-F140B459EFF9}"/>
              </a:ext>
            </a:extLst>
          </p:cNvPr>
          <p:cNvGraphicFramePr>
            <a:graphicFrameLocks noGrp="1"/>
          </p:cNvGraphicFramePr>
          <p:nvPr>
            <p:ph idx="1"/>
            <p:extLst>
              <p:ext uri="{D42A27DB-BD31-4B8C-83A1-F6EECF244321}">
                <p14:modId xmlns:p14="http://schemas.microsoft.com/office/powerpoint/2010/main" val="4009504926"/>
              </p:ext>
            </p:extLst>
          </p:nvPr>
        </p:nvGraphicFramePr>
        <p:xfrm>
          <a:off x="-1460292" y="191556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3E3E2235-A604-4E21-3805-8F7A5C029F3A}"/>
              </a:ext>
            </a:extLst>
          </p:cNvPr>
          <p:cNvCxnSpPr>
            <a:cxnSpLocks/>
          </p:cNvCxnSpPr>
          <p:nvPr/>
        </p:nvCxnSpPr>
        <p:spPr>
          <a:xfrm>
            <a:off x="4392118" y="1973705"/>
            <a:ext cx="6835515"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3B1BDCB7-11E6-FF42-F1A9-DE10FDDAA89C}"/>
              </a:ext>
            </a:extLst>
          </p:cNvPr>
          <p:cNvCxnSpPr>
            <a:cxnSpLocks/>
          </p:cNvCxnSpPr>
          <p:nvPr/>
        </p:nvCxnSpPr>
        <p:spPr>
          <a:xfrm>
            <a:off x="4392118" y="2890603"/>
            <a:ext cx="6835515"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21E83D04-660B-DB49-9A66-6A1BD4DC5191}"/>
              </a:ext>
            </a:extLst>
          </p:cNvPr>
          <p:cNvSpPr txBox="1"/>
          <p:nvPr/>
        </p:nvSpPr>
        <p:spPr>
          <a:xfrm>
            <a:off x="5991069" y="2073639"/>
            <a:ext cx="495175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Rehabilitation</a:t>
            </a:r>
            <a:endParaRPr lang="en-NG" sz="2400" dirty="0"/>
          </a:p>
        </p:txBody>
      </p:sp>
      <p:sp>
        <p:nvSpPr>
          <p:cNvPr id="14" name="TextBox 13">
            <a:extLst>
              <a:ext uri="{FF2B5EF4-FFF2-40B4-BE49-F238E27FC236}">
                <a16:creationId xmlns:a16="http://schemas.microsoft.com/office/drawing/2014/main" id="{0AB33EE2-2182-AAE7-F9C0-44608D1C3841}"/>
              </a:ext>
            </a:extLst>
          </p:cNvPr>
          <p:cNvSpPr txBox="1"/>
          <p:nvPr/>
        </p:nvSpPr>
        <p:spPr>
          <a:xfrm>
            <a:off x="6200932" y="2946524"/>
            <a:ext cx="511664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Early Diagnosis &amp; Prompt Treatment</a:t>
            </a:r>
          </a:p>
          <a:p>
            <a:pPr marL="342900" indent="-342900">
              <a:buFont typeface="Arial" panose="020B0604020202020204" pitchFamily="34" charset="0"/>
              <a:buChar char="•"/>
            </a:pPr>
            <a:r>
              <a:rPr lang="en-US" sz="2400" dirty="0"/>
              <a:t>Disability limitation</a:t>
            </a:r>
            <a:endParaRPr lang="en-NG" sz="2400" dirty="0"/>
          </a:p>
        </p:txBody>
      </p:sp>
      <p:sp>
        <p:nvSpPr>
          <p:cNvPr id="20" name="TextBox 19">
            <a:extLst>
              <a:ext uri="{FF2B5EF4-FFF2-40B4-BE49-F238E27FC236}">
                <a16:creationId xmlns:a16="http://schemas.microsoft.com/office/drawing/2014/main" id="{92E5BB4B-ECCF-2A0F-77A2-13149275D485}"/>
              </a:ext>
            </a:extLst>
          </p:cNvPr>
          <p:cNvSpPr txBox="1"/>
          <p:nvPr/>
        </p:nvSpPr>
        <p:spPr>
          <a:xfrm>
            <a:off x="6340839" y="3847475"/>
            <a:ext cx="379750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Health promotion</a:t>
            </a:r>
          </a:p>
          <a:p>
            <a:pPr marL="342900" indent="-342900">
              <a:buFont typeface="Arial" panose="020B0604020202020204" pitchFamily="34" charset="0"/>
              <a:buChar char="•"/>
            </a:pPr>
            <a:r>
              <a:rPr lang="en-US" sz="2400" dirty="0"/>
              <a:t>Specific Protection</a:t>
            </a:r>
            <a:endParaRPr lang="en-NG" sz="2400" dirty="0"/>
          </a:p>
        </p:txBody>
      </p:sp>
      <p:cxnSp>
        <p:nvCxnSpPr>
          <p:cNvPr id="23" name="Straight Connector 22">
            <a:extLst>
              <a:ext uri="{FF2B5EF4-FFF2-40B4-BE49-F238E27FC236}">
                <a16:creationId xmlns:a16="http://schemas.microsoft.com/office/drawing/2014/main" id="{D8CE68C6-65F2-DEBF-2791-627FE71D9082}"/>
              </a:ext>
            </a:extLst>
          </p:cNvPr>
          <p:cNvCxnSpPr>
            <a:cxnSpLocks/>
          </p:cNvCxnSpPr>
          <p:nvPr/>
        </p:nvCxnSpPr>
        <p:spPr>
          <a:xfrm flipV="1">
            <a:off x="4419601" y="5876144"/>
            <a:ext cx="6755567" cy="133116"/>
          </a:xfrm>
          <a:prstGeom prst="line">
            <a:avLst/>
          </a:prstGeom>
          <a:ln w="28575">
            <a:solidFill>
              <a:schemeClr val="accent6">
                <a:lumMod val="50000"/>
              </a:schemeClr>
            </a:solidFill>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B5659875-2085-B234-05FB-450E8A3864B1}"/>
              </a:ext>
            </a:extLst>
          </p:cNvPr>
          <p:cNvSpPr txBox="1"/>
          <p:nvPr/>
        </p:nvSpPr>
        <p:spPr>
          <a:xfrm>
            <a:off x="6219045" y="4836826"/>
            <a:ext cx="4956123" cy="830997"/>
          </a:xfrm>
          <a:prstGeom prst="rect">
            <a:avLst/>
          </a:prstGeom>
          <a:noFill/>
        </p:spPr>
        <p:txBody>
          <a:bodyPr wrap="square" rtlCol="0">
            <a:spAutoFit/>
          </a:bodyPr>
          <a:lstStyle/>
          <a:p>
            <a:r>
              <a:rPr lang="en-US" sz="2400" dirty="0"/>
              <a:t>Alter societal structures &amp; thereby address </a:t>
            </a:r>
            <a:r>
              <a:rPr lang="en-US" sz="2400" dirty="0" err="1"/>
              <a:t>sytemic</a:t>
            </a:r>
            <a:r>
              <a:rPr lang="en-US" sz="2400" dirty="0"/>
              <a:t> level determinants</a:t>
            </a:r>
            <a:endParaRPr lang="en-NG" sz="2400" dirty="0"/>
          </a:p>
        </p:txBody>
      </p:sp>
    </p:spTree>
    <p:extLst>
      <p:ext uri="{BB962C8B-B14F-4D97-AF65-F5344CB8AC3E}">
        <p14:creationId xmlns:p14="http://schemas.microsoft.com/office/powerpoint/2010/main" val="1509609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2AB6-34D5-781F-4C2A-EF1FAAF5C323}"/>
              </a:ext>
            </a:extLst>
          </p:cNvPr>
          <p:cNvSpPr>
            <a:spLocks noGrp="1"/>
          </p:cNvSpPr>
          <p:nvPr>
            <p:ph type="title"/>
          </p:nvPr>
        </p:nvSpPr>
        <p:spPr/>
        <p:txBody>
          <a:bodyPr/>
          <a:lstStyle/>
          <a:p>
            <a:r>
              <a:rPr lang="en-US" dirty="0"/>
              <a:t>Strategic Intervention Pillars</a:t>
            </a:r>
            <a:endParaRPr lang="en-NG" dirty="0"/>
          </a:p>
        </p:txBody>
      </p:sp>
      <p:graphicFrame>
        <p:nvGraphicFramePr>
          <p:cNvPr id="4" name="Content Placeholder 3">
            <a:extLst>
              <a:ext uri="{FF2B5EF4-FFF2-40B4-BE49-F238E27FC236}">
                <a16:creationId xmlns:a16="http://schemas.microsoft.com/office/drawing/2014/main" id="{A1A750EB-A134-7807-3901-10C9892A4EB1}"/>
              </a:ext>
            </a:extLst>
          </p:cNvPr>
          <p:cNvGraphicFramePr>
            <a:graphicFrameLocks noGrp="1"/>
          </p:cNvGraphicFramePr>
          <p:nvPr>
            <p:ph idx="1"/>
            <p:extLst>
              <p:ext uri="{D42A27DB-BD31-4B8C-83A1-F6EECF244321}">
                <p14:modId xmlns:p14="http://schemas.microsoft.com/office/powerpoint/2010/main" val="2852680552"/>
              </p:ext>
            </p:extLst>
          </p:nvPr>
        </p:nvGraphicFramePr>
        <p:xfrm>
          <a:off x="838200" y="1623934"/>
          <a:ext cx="10649262" cy="4553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24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6A004-1F1C-4DCF-883E-E89DC45CD882}"/>
              </a:ext>
            </a:extLst>
          </p:cNvPr>
          <p:cNvSpPr>
            <a:spLocks noGrp="1"/>
          </p:cNvSpPr>
          <p:nvPr>
            <p:ph idx="1"/>
          </p:nvPr>
        </p:nvSpPr>
        <p:spPr>
          <a:xfrm>
            <a:off x="1067550" y="1707885"/>
            <a:ext cx="10349311" cy="4357172"/>
          </a:xfrm>
        </p:spPr>
        <p:txBody>
          <a:bodyPr>
            <a:normAutofit/>
          </a:bodyPr>
          <a:lstStyle/>
          <a:p>
            <a:pPr marL="0" indent="0">
              <a:lnSpc>
                <a:spcPct val="107000"/>
              </a:lnSpc>
              <a:spcAft>
                <a:spcPts val="800"/>
              </a:spcAft>
              <a:buNone/>
            </a:pPr>
            <a:r>
              <a:rPr lang="en-US" dirty="0"/>
              <a:t>By the end of this module, participants will be able to:</a:t>
            </a:r>
            <a:endParaRPr lang="x-none" dirty="0"/>
          </a:p>
          <a:p>
            <a:pPr marL="342900" lvl="0" indent="-342900">
              <a:spcAft>
                <a:spcPts val="750"/>
              </a:spcAft>
              <a:buFont typeface="Symbol" panose="05050102010706020507" pitchFamily="18" charset="2"/>
              <a:buChar char=""/>
            </a:pPr>
            <a:r>
              <a:rPr lang="en-US" sz="2600" dirty="0"/>
              <a:t>explain the current classifications of abortion by safety</a:t>
            </a:r>
            <a:endParaRPr lang="x-none" sz="2600" dirty="0"/>
          </a:p>
          <a:p>
            <a:pPr marL="342900" lvl="0" indent="-342900">
              <a:spcAft>
                <a:spcPts val="750"/>
              </a:spcAft>
              <a:buFont typeface="Symbol" panose="05050102010706020507" pitchFamily="18" charset="2"/>
              <a:buChar char=""/>
            </a:pPr>
            <a:r>
              <a:rPr lang="x-none" sz="2600" dirty="0"/>
              <a:t>compare and contrast </a:t>
            </a:r>
            <a:r>
              <a:rPr lang="en-US" sz="2600" dirty="0"/>
              <a:t>the “cost” of safe and unsafe abortion abortions for population health and the health system</a:t>
            </a:r>
            <a:endParaRPr lang="x-none" sz="2600" dirty="0"/>
          </a:p>
          <a:p>
            <a:pPr marL="342900" lvl="0" indent="-342900">
              <a:spcAft>
                <a:spcPts val="750"/>
              </a:spcAft>
              <a:buFont typeface="Symbol" panose="05050102010706020507" pitchFamily="18" charset="2"/>
              <a:buChar char=""/>
            </a:pPr>
            <a:r>
              <a:rPr lang="en-US" sz="2600" dirty="0"/>
              <a:t>discuss the burden of unsafe abortion globally and nationally</a:t>
            </a:r>
            <a:endParaRPr lang="x-none" sz="2600" dirty="0"/>
          </a:p>
          <a:p>
            <a:pPr marL="342900" lvl="0" indent="-342900">
              <a:spcAft>
                <a:spcPts val="750"/>
              </a:spcAft>
              <a:buFont typeface="Symbol" panose="05050102010706020507" pitchFamily="18" charset="2"/>
              <a:buChar char=""/>
            </a:pPr>
            <a:r>
              <a:rPr lang="en-US" sz="2600" dirty="0" err="1"/>
              <a:t>analyse</a:t>
            </a:r>
            <a:r>
              <a:rPr lang="en-US" sz="2600" dirty="0"/>
              <a:t> factors associated with the magnitude &amp; cost of unsafe abortion in Nigeria</a:t>
            </a:r>
            <a:endParaRPr lang="x-none" sz="2600" dirty="0"/>
          </a:p>
          <a:p>
            <a:pPr marL="342900" lvl="0" indent="-342900">
              <a:spcAft>
                <a:spcPts val="750"/>
              </a:spcAft>
              <a:buFont typeface="Symbol" panose="05050102010706020507" pitchFamily="18" charset="2"/>
              <a:buChar char=""/>
            </a:pPr>
            <a:r>
              <a:rPr lang="en-US" sz="2600" dirty="0"/>
              <a:t>discuss approaches for the prevention and reduction of unsafe abortion</a:t>
            </a:r>
            <a:endParaRPr lang="x-none" sz="2600" dirty="0"/>
          </a:p>
          <a:p>
            <a:endParaRPr lang="x-none" dirty="0"/>
          </a:p>
        </p:txBody>
      </p:sp>
      <p:sp>
        <p:nvSpPr>
          <p:cNvPr id="4" name="Title 1">
            <a:extLst>
              <a:ext uri="{FF2B5EF4-FFF2-40B4-BE49-F238E27FC236}">
                <a16:creationId xmlns:a16="http://schemas.microsoft.com/office/drawing/2014/main" id="{3839F4D7-A001-4039-A96B-FABEB122E9DD}"/>
              </a:ext>
            </a:extLst>
          </p:cNvPr>
          <p:cNvSpPr txBox="1">
            <a:spLocks/>
          </p:cNvSpPr>
          <p:nvPr/>
        </p:nvSpPr>
        <p:spPr>
          <a:xfrm>
            <a:off x="968828" y="1003035"/>
            <a:ext cx="3011487" cy="70485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a:solidFill>
                  <a:srgbClr val="FFC000"/>
                </a:solidFill>
                <a:latin typeface="Garamond" panose="02020404030301010803" pitchFamily="18" charset="0"/>
              </a:rPr>
              <a:t>Learning Objectives</a:t>
            </a:r>
          </a:p>
        </p:txBody>
      </p:sp>
    </p:spTree>
    <p:extLst>
      <p:ext uri="{BB962C8B-B14F-4D97-AF65-F5344CB8AC3E}">
        <p14:creationId xmlns:p14="http://schemas.microsoft.com/office/powerpoint/2010/main" val="1037671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8DB-8414-44FC-91BF-D1C9700D289F}"/>
              </a:ext>
            </a:extLst>
          </p:cNvPr>
          <p:cNvSpPr>
            <a:spLocks noGrp="1"/>
          </p:cNvSpPr>
          <p:nvPr>
            <p:ph type="title"/>
          </p:nvPr>
        </p:nvSpPr>
        <p:spPr/>
        <p:txBody>
          <a:bodyPr/>
          <a:lstStyle/>
          <a:p>
            <a:r>
              <a:rPr lang="en-US" dirty="0"/>
              <a:t>Strategic Intervention Pillars &amp; Key Actions….</a:t>
            </a:r>
            <a:endParaRPr lang="en-NG" dirty="0"/>
          </a:p>
        </p:txBody>
      </p:sp>
      <p:sp>
        <p:nvSpPr>
          <p:cNvPr id="3" name="Content Placeholder 2">
            <a:extLst>
              <a:ext uri="{FF2B5EF4-FFF2-40B4-BE49-F238E27FC236}">
                <a16:creationId xmlns:a16="http://schemas.microsoft.com/office/drawing/2014/main" id="{6ADC227B-6F17-42DD-9569-04AC06E8090D}"/>
              </a:ext>
            </a:extLst>
          </p:cNvPr>
          <p:cNvSpPr>
            <a:spLocks noGrp="1"/>
          </p:cNvSpPr>
          <p:nvPr>
            <p:ph idx="1"/>
          </p:nvPr>
        </p:nvSpPr>
        <p:spPr>
          <a:xfrm>
            <a:off x="876863" y="1583371"/>
            <a:ext cx="10515600" cy="4351338"/>
          </a:xfrm>
        </p:spPr>
        <p:txBody>
          <a:bodyPr>
            <a:normAutofit/>
          </a:bodyPr>
          <a:lstStyle/>
          <a:p>
            <a:pPr marL="514350" indent="-514350">
              <a:buFont typeface="+mj-lt"/>
              <a:buAutoNum type="arabicPeriod"/>
            </a:pPr>
            <a:r>
              <a:rPr lang="en-US" sz="3200" b="1" dirty="0">
                <a:solidFill>
                  <a:srgbClr val="FF0000"/>
                </a:solidFill>
              </a:rPr>
              <a:t>Actions to reduce incidence of abortion</a:t>
            </a:r>
          </a:p>
          <a:p>
            <a:pPr lvl="1"/>
            <a:r>
              <a:rPr lang="en-US" sz="2800" dirty="0"/>
              <a:t>Improved knowledge of key groups (e.g. Young people) </a:t>
            </a:r>
          </a:p>
          <a:p>
            <a:pPr lvl="1"/>
            <a:r>
              <a:rPr lang="en-US" sz="2800" dirty="0"/>
              <a:t>Improved contraceptive </a:t>
            </a:r>
            <a:r>
              <a:rPr lang="en-US" sz="2800" dirty="0" err="1"/>
              <a:t>behaviour</a:t>
            </a:r>
            <a:endParaRPr lang="en-US" sz="2800" dirty="0"/>
          </a:p>
          <a:p>
            <a:pPr lvl="1"/>
            <a:r>
              <a:rPr lang="en-US" sz="2800" dirty="0"/>
              <a:t>Improved access to modern contraceptives</a:t>
            </a:r>
          </a:p>
        </p:txBody>
      </p:sp>
    </p:spTree>
    <p:extLst>
      <p:ext uri="{BB962C8B-B14F-4D97-AF65-F5344CB8AC3E}">
        <p14:creationId xmlns:p14="http://schemas.microsoft.com/office/powerpoint/2010/main" val="2640532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8DB-8414-44FC-91BF-D1C9700D289F}"/>
              </a:ext>
            </a:extLst>
          </p:cNvPr>
          <p:cNvSpPr>
            <a:spLocks noGrp="1"/>
          </p:cNvSpPr>
          <p:nvPr>
            <p:ph type="title"/>
          </p:nvPr>
        </p:nvSpPr>
        <p:spPr/>
        <p:txBody>
          <a:bodyPr/>
          <a:lstStyle/>
          <a:p>
            <a:r>
              <a:rPr lang="en-US" dirty="0"/>
              <a:t>Strategic Intervention Pillars &amp; Key Actions…</a:t>
            </a:r>
            <a:endParaRPr lang="en-NG" dirty="0"/>
          </a:p>
        </p:txBody>
      </p:sp>
      <p:sp>
        <p:nvSpPr>
          <p:cNvPr id="3" name="Content Placeholder 2">
            <a:extLst>
              <a:ext uri="{FF2B5EF4-FFF2-40B4-BE49-F238E27FC236}">
                <a16:creationId xmlns:a16="http://schemas.microsoft.com/office/drawing/2014/main" id="{6ADC227B-6F17-42DD-9569-04AC06E8090D}"/>
              </a:ext>
            </a:extLst>
          </p:cNvPr>
          <p:cNvSpPr>
            <a:spLocks noGrp="1"/>
          </p:cNvSpPr>
          <p:nvPr>
            <p:ph idx="1"/>
          </p:nvPr>
        </p:nvSpPr>
        <p:spPr>
          <a:xfrm>
            <a:off x="838200" y="1690688"/>
            <a:ext cx="10515600" cy="4351338"/>
          </a:xfrm>
        </p:spPr>
        <p:txBody>
          <a:bodyPr>
            <a:normAutofit/>
          </a:bodyPr>
          <a:lstStyle/>
          <a:p>
            <a:pPr marL="0" indent="0">
              <a:buNone/>
            </a:pPr>
            <a:r>
              <a:rPr lang="en-US" sz="3200" b="1" dirty="0">
                <a:solidFill>
                  <a:srgbClr val="FF0000"/>
                </a:solidFill>
              </a:rPr>
              <a:t>2. Actions to increase access to safe abortion care</a:t>
            </a:r>
          </a:p>
          <a:p>
            <a:pPr lvl="1"/>
            <a:r>
              <a:rPr lang="en-US" sz="2800" dirty="0"/>
              <a:t>Improved knowledge of safe abortion care</a:t>
            </a:r>
          </a:p>
          <a:p>
            <a:pPr lvl="1"/>
            <a:r>
              <a:rPr lang="en-US" sz="2800" dirty="0"/>
              <a:t>Reduction of barriers to access </a:t>
            </a:r>
          </a:p>
          <a:p>
            <a:pPr lvl="2">
              <a:buFont typeface="Wingdings" panose="05000000000000000000" pitchFamily="2" charset="2"/>
              <a:buChar char="ü"/>
            </a:pPr>
            <a:r>
              <a:rPr lang="en-US" sz="2400" dirty="0"/>
              <a:t>Stigma</a:t>
            </a:r>
          </a:p>
          <a:p>
            <a:pPr lvl="2">
              <a:buFont typeface="Wingdings" panose="05000000000000000000" pitchFamily="2" charset="2"/>
              <a:buChar char="ü"/>
            </a:pPr>
            <a:r>
              <a:rPr lang="en-US" sz="2400" dirty="0"/>
              <a:t>Policy &amp; legal issues</a:t>
            </a:r>
          </a:p>
          <a:p>
            <a:pPr lvl="2">
              <a:buFont typeface="Wingdings" panose="05000000000000000000" pitchFamily="2" charset="2"/>
              <a:buChar char="ü"/>
            </a:pPr>
            <a:r>
              <a:rPr lang="en-US" sz="2400" dirty="0"/>
              <a:t>Others</a:t>
            </a:r>
          </a:p>
          <a:p>
            <a:pPr lvl="1"/>
            <a:r>
              <a:rPr lang="en-US" sz="2800" dirty="0"/>
              <a:t>Improved access to care </a:t>
            </a:r>
          </a:p>
          <a:p>
            <a:pPr lvl="2">
              <a:buFont typeface="Wingdings" panose="05000000000000000000" pitchFamily="2" charset="2"/>
              <a:buChar char="ü"/>
            </a:pPr>
            <a:r>
              <a:rPr lang="en-US" sz="2400" dirty="0"/>
              <a:t>Health workers dimension</a:t>
            </a:r>
          </a:p>
          <a:p>
            <a:pPr lvl="2">
              <a:buFont typeface="Wingdings" panose="05000000000000000000" pitchFamily="2" charset="2"/>
              <a:buChar char="ü"/>
            </a:pPr>
            <a:r>
              <a:rPr lang="en-US" sz="2400" dirty="0"/>
              <a:t>Facility dimension</a:t>
            </a:r>
          </a:p>
          <a:p>
            <a:pPr lvl="2">
              <a:buFont typeface="Wingdings" panose="05000000000000000000" pitchFamily="2" charset="2"/>
              <a:buChar char="ü"/>
            </a:pPr>
            <a:r>
              <a:rPr lang="en-US" sz="2400" dirty="0"/>
              <a:t>Client dimension</a:t>
            </a:r>
          </a:p>
          <a:p>
            <a:pPr lvl="1"/>
            <a:endParaRPr lang="en-US" sz="2800" dirty="0"/>
          </a:p>
        </p:txBody>
      </p:sp>
    </p:spTree>
    <p:extLst>
      <p:ext uri="{BB962C8B-B14F-4D97-AF65-F5344CB8AC3E}">
        <p14:creationId xmlns:p14="http://schemas.microsoft.com/office/powerpoint/2010/main" val="224574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8DB-8414-44FC-91BF-D1C9700D289F}"/>
              </a:ext>
            </a:extLst>
          </p:cNvPr>
          <p:cNvSpPr>
            <a:spLocks noGrp="1"/>
          </p:cNvSpPr>
          <p:nvPr>
            <p:ph type="title"/>
          </p:nvPr>
        </p:nvSpPr>
        <p:spPr/>
        <p:txBody>
          <a:bodyPr/>
          <a:lstStyle/>
          <a:p>
            <a:r>
              <a:rPr lang="en-US" dirty="0"/>
              <a:t>Strategic Intervention Pillars &amp; Key Actions</a:t>
            </a:r>
            <a:endParaRPr lang="en-NG" dirty="0"/>
          </a:p>
        </p:txBody>
      </p:sp>
      <p:sp>
        <p:nvSpPr>
          <p:cNvPr id="3" name="Content Placeholder 2">
            <a:extLst>
              <a:ext uri="{FF2B5EF4-FFF2-40B4-BE49-F238E27FC236}">
                <a16:creationId xmlns:a16="http://schemas.microsoft.com/office/drawing/2014/main" id="{6ADC227B-6F17-42DD-9569-04AC06E8090D}"/>
              </a:ext>
            </a:extLst>
          </p:cNvPr>
          <p:cNvSpPr>
            <a:spLocks noGrp="1"/>
          </p:cNvSpPr>
          <p:nvPr>
            <p:ph idx="1"/>
          </p:nvPr>
        </p:nvSpPr>
        <p:spPr>
          <a:xfrm>
            <a:off x="876863" y="1573377"/>
            <a:ext cx="10515600" cy="4351338"/>
          </a:xfrm>
        </p:spPr>
        <p:txBody>
          <a:bodyPr>
            <a:normAutofit/>
          </a:bodyPr>
          <a:lstStyle/>
          <a:p>
            <a:pPr marL="0" indent="0">
              <a:buNone/>
            </a:pPr>
            <a:r>
              <a:rPr lang="en-US" sz="3200" b="1" dirty="0">
                <a:solidFill>
                  <a:srgbClr val="FF0000"/>
                </a:solidFill>
              </a:rPr>
              <a:t>3. Actions to reduce negative impact of unsafe abortion </a:t>
            </a:r>
          </a:p>
          <a:p>
            <a:pPr lvl="1"/>
            <a:r>
              <a:rPr lang="en-US" sz="2800" dirty="0"/>
              <a:t>Improved access to quality post-abortion care (PAC)</a:t>
            </a:r>
          </a:p>
          <a:p>
            <a:pPr lvl="2">
              <a:buFont typeface="Wingdings" panose="05000000000000000000" pitchFamily="2" charset="2"/>
              <a:buChar char="ü"/>
            </a:pPr>
            <a:r>
              <a:rPr lang="en-US" sz="2400" dirty="0"/>
              <a:t>Increased knowledge of PAC at community level</a:t>
            </a:r>
          </a:p>
          <a:p>
            <a:pPr lvl="2">
              <a:buFont typeface="Wingdings" panose="05000000000000000000" pitchFamily="2" charset="2"/>
              <a:buChar char="ü"/>
            </a:pPr>
            <a:r>
              <a:rPr lang="en-US" sz="2400" dirty="0"/>
              <a:t>Increase in number of facilities  providing PAC services (health workers, service infrastructure </a:t>
            </a:r>
            <a:r>
              <a:rPr lang="en-US" sz="2400" dirty="0" err="1"/>
              <a:t>etc</a:t>
            </a:r>
            <a:r>
              <a:rPr lang="en-US" sz="2400" dirty="0"/>
              <a:t>)</a:t>
            </a:r>
          </a:p>
          <a:p>
            <a:pPr lvl="2">
              <a:buFont typeface="Wingdings" panose="05000000000000000000" pitchFamily="2" charset="2"/>
              <a:buChar char="ü"/>
            </a:pPr>
            <a:r>
              <a:rPr lang="en-US" sz="2400" dirty="0"/>
              <a:t>Quality assurance of PAC services</a:t>
            </a:r>
          </a:p>
          <a:p>
            <a:pPr lvl="2">
              <a:buFont typeface="Wingdings" panose="05000000000000000000" pitchFamily="2" charset="2"/>
              <a:buChar char="ü"/>
            </a:pPr>
            <a:r>
              <a:rPr lang="en-US" sz="2400" dirty="0"/>
              <a:t>Reduced stigma regarding post-abortion care</a:t>
            </a:r>
          </a:p>
          <a:p>
            <a:pPr lvl="2"/>
            <a:endParaRPr lang="en-NG" sz="2400" dirty="0"/>
          </a:p>
        </p:txBody>
      </p:sp>
    </p:spTree>
    <p:extLst>
      <p:ext uri="{BB962C8B-B14F-4D97-AF65-F5344CB8AC3E}">
        <p14:creationId xmlns:p14="http://schemas.microsoft.com/office/powerpoint/2010/main" val="1787848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18C8C-460F-E01D-96CE-E4F2440E29AF}"/>
              </a:ext>
            </a:extLst>
          </p:cNvPr>
          <p:cNvSpPr>
            <a:spLocks noGrp="1"/>
          </p:cNvSpPr>
          <p:nvPr>
            <p:ph type="title"/>
          </p:nvPr>
        </p:nvSpPr>
        <p:spPr>
          <a:solidFill>
            <a:schemeClr val="accent2">
              <a:lumMod val="20000"/>
              <a:lumOff val="80000"/>
            </a:schemeClr>
          </a:solidFill>
        </p:spPr>
        <p:txBody>
          <a:bodyPr/>
          <a:lstStyle/>
          <a:p>
            <a:r>
              <a:rPr lang="en-US" dirty="0"/>
              <a:t>Last Words</a:t>
            </a:r>
            <a:br>
              <a:rPr lang="en-US" dirty="0"/>
            </a:br>
            <a:endParaRPr lang="en-NG" dirty="0"/>
          </a:p>
        </p:txBody>
      </p:sp>
      <p:sp>
        <p:nvSpPr>
          <p:cNvPr id="5" name="Text Placeholder 4">
            <a:extLst>
              <a:ext uri="{FF2B5EF4-FFF2-40B4-BE49-F238E27FC236}">
                <a16:creationId xmlns:a16="http://schemas.microsoft.com/office/drawing/2014/main" id="{CD179E62-1EDE-2787-CBB2-7754C0BA3C1C}"/>
              </a:ext>
            </a:extLst>
          </p:cNvPr>
          <p:cNvSpPr>
            <a:spLocks noGrp="1"/>
          </p:cNvSpPr>
          <p:nvPr>
            <p:ph type="body" idx="1"/>
          </p:nvPr>
        </p:nvSpPr>
        <p:spPr/>
        <p:txBody>
          <a:bodyPr/>
          <a:lstStyle/>
          <a:p>
            <a:endParaRPr lang="en-NG"/>
          </a:p>
        </p:txBody>
      </p:sp>
    </p:spTree>
    <p:extLst>
      <p:ext uri="{BB962C8B-B14F-4D97-AF65-F5344CB8AC3E}">
        <p14:creationId xmlns:p14="http://schemas.microsoft.com/office/powerpoint/2010/main" val="4282081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8B45-6F44-47A6-8E8C-D30CA7F189E1}"/>
              </a:ext>
            </a:extLst>
          </p:cNvPr>
          <p:cNvSpPr>
            <a:spLocks noGrp="1"/>
          </p:cNvSpPr>
          <p:nvPr>
            <p:ph type="title"/>
          </p:nvPr>
        </p:nvSpPr>
        <p:spPr>
          <a:xfrm>
            <a:off x="413485" y="309897"/>
            <a:ext cx="10204313" cy="1325563"/>
          </a:xfrm>
        </p:spPr>
        <p:txBody>
          <a:bodyPr>
            <a:normAutofit/>
          </a:bodyPr>
          <a:lstStyle/>
          <a:p>
            <a:pPr algn="ctr"/>
            <a:r>
              <a:rPr lang="en-US" b="1" dirty="0"/>
              <a:t>Last Words:</a:t>
            </a:r>
            <a:br>
              <a:rPr lang="en-US" b="1" dirty="0"/>
            </a:br>
            <a:r>
              <a:rPr lang="en-US" b="1" dirty="0"/>
              <a:t>From Research to Actions:  Some Reflections</a:t>
            </a:r>
            <a:endParaRPr lang="en-NG" b="1" dirty="0"/>
          </a:p>
        </p:txBody>
      </p:sp>
      <p:sp>
        <p:nvSpPr>
          <p:cNvPr id="3" name="Content Placeholder 2">
            <a:extLst>
              <a:ext uri="{FF2B5EF4-FFF2-40B4-BE49-F238E27FC236}">
                <a16:creationId xmlns:a16="http://schemas.microsoft.com/office/drawing/2014/main" id="{929475AB-C4BA-4016-97ED-DF1652D8B0C3}"/>
              </a:ext>
            </a:extLst>
          </p:cNvPr>
          <p:cNvSpPr>
            <a:spLocks noGrp="1"/>
          </p:cNvSpPr>
          <p:nvPr>
            <p:ph idx="1"/>
          </p:nvPr>
        </p:nvSpPr>
        <p:spPr>
          <a:xfrm>
            <a:off x="718595" y="1909780"/>
            <a:ext cx="10515600" cy="4351338"/>
          </a:xfrm>
        </p:spPr>
        <p:txBody>
          <a:bodyPr/>
          <a:lstStyle/>
          <a:p>
            <a:r>
              <a:rPr lang="en-US" dirty="0"/>
              <a:t>What gaps exist in our knowledge of abortion incidence? </a:t>
            </a:r>
          </a:p>
          <a:p>
            <a:pPr lvl="1">
              <a:buFont typeface="Wingdings" panose="05000000000000000000" pitchFamily="2" charset="2"/>
              <a:buChar char="ü"/>
            </a:pPr>
            <a:r>
              <a:rPr lang="en-US" dirty="0"/>
              <a:t>Consider the public health framing of “</a:t>
            </a:r>
            <a:r>
              <a:rPr lang="en-US" i="1" dirty="0"/>
              <a:t>what, where, when, who, why, how</a:t>
            </a:r>
            <a:r>
              <a:rPr lang="en-US" dirty="0"/>
              <a:t>?”</a:t>
            </a:r>
          </a:p>
          <a:p>
            <a:r>
              <a:rPr lang="en-US" dirty="0"/>
              <a:t>How can we close that gap in terms of research:</a:t>
            </a:r>
          </a:p>
          <a:p>
            <a:pPr lvl="1">
              <a:buFont typeface="Wingdings" panose="05000000000000000000" pitchFamily="2" charset="2"/>
              <a:buChar char="ü"/>
            </a:pPr>
            <a:r>
              <a:rPr lang="en-US" dirty="0"/>
              <a:t>Think prevention (primordial, primary, secondary, tertiary)</a:t>
            </a:r>
          </a:p>
          <a:p>
            <a:pPr lvl="1">
              <a:buFont typeface="Wingdings" panose="05000000000000000000" pitchFamily="2" charset="2"/>
              <a:buChar char="ü"/>
            </a:pPr>
            <a:r>
              <a:rPr lang="en-US" dirty="0"/>
              <a:t>Consider different sectors, inter-</a:t>
            </a:r>
            <a:r>
              <a:rPr lang="en-US" dirty="0" err="1"/>
              <a:t>sectorally</a:t>
            </a:r>
            <a:r>
              <a:rPr lang="en-US" dirty="0"/>
              <a:t> and multi-sectoral</a:t>
            </a:r>
          </a:p>
          <a:p>
            <a:r>
              <a:rPr lang="en-US" dirty="0"/>
              <a:t> How can we effectively use the evidence we are able to generate:</a:t>
            </a:r>
          </a:p>
          <a:p>
            <a:pPr lvl="1">
              <a:buFont typeface="Wingdings" panose="05000000000000000000" pitchFamily="2" charset="2"/>
              <a:buChar char="ü"/>
            </a:pPr>
            <a:r>
              <a:rPr lang="en-US" dirty="0"/>
              <a:t>Academic engagements and forums</a:t>
            </a:r>
          </a:p>
          <a:p>
            <a:pPr lvl="1">
              <a:buFont typeface="Wingdings" panose="05000000000000000000" pitchFamily="2" charset="2"/>
              <a:buChar char="ü"/>
            </a:pPr>
            <a:r>
              <a:rPr lang="en-US" dirty="0"/>
              <a:t>Policy engagements</a:t>
            </a:r>
            <a:endParaRPr lang="en-NG" dirty="0"/>
          </a:p>
        </p:txBody>
      </p:sp>
    </p:spTree>
    <p:extLst>
      <p:ext uri="{BB962C8B-B14F-4D97-AF65-F5344CB8AC3E}">
        <p14:creationId xmlns:p14="http://schemas.microsoft.com/office/powerpoint/2010/main" val="1582316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737AD2-FE0A-43B4-A30F-8614E7643A8A}"/>
              </a:ext>
            </a:extLst>
          </p:cNvPr>
          <p:cNvSpPr>
            <a:spLocks noGrp="1"/>
          </p:cNvSpPr>
          <p:nvPr>
            <p:ph idx="1"/>
          </p:nvPr>
        </p:nvSpPr>
        <p:spPr>
          <a:xfrm>
            <a:off x="693295" y="1590016"/>
            <a:ext cx="10515600" cy="4341092"/>
          </a:xfrm>
        </p:spPr>
        <p:txBody>
          <a:bodyPr>
            <a:noAutofit/>
          </a:bodyPr>
          <a:lstStyle/>
          <a:p>
            <a:r>
              <a:rPr lang="en-US" sz="2200" dirty="0">
                <a:solidFill>
                  <a:srgbClr val="212121"/>
                </a:solidFill>
                <a:cs typeface="Arial" panose="020B0604020202020204" pitchFamily="34" charset="0"/>
              </a:rPr>
              <a:t>Bankole A, </a:t>
            </a:r>
            <a:r>
              <a:rPr lang="en-US" sz="2200" dirty="0" err="1">
                <a:solidFill>
                  <a:srgbClr val="212121"/>
                </a:solidFill>
                <a:cs typeface="Arial" panose="020B0604020202020204" pitchFamily="34" charset="0"/>
              </a:rPr>
              <a:t>Adewole</a:t>
            </a:r>
            <a:r>
              <a:rPr lang="en-US" sz="2200" dirty="0">
                <a:solidFill>
                  <a:srgbClr val="212121"/>
                </a:solidFill>
                <a:cs typeface="Arial" panose="020B0604020202020204" pitchFamily="34" charset="0"/>
              </a:rPr>
              <a:t> IF, Hussain R et al. The Incidence of Abortion in Nigeria. Int </a:t>
            </a:r>
            <a:r>
              <a:rPr lang="en-US" sz="2200" dirty="0" err="1">
                <a:solidFill>
                  <a:srgbClr val="212121"/>
                </a:solidFill>
                <a:cs typeface="Arial" panose="020B0604020202020204" pitchFamily="34" charset="0"/>
              </a:rPr>
              <a:t>Perspect</a:t>
            </a:r>
            <a:r>
              <a:rPr lang="en-US" sz="2200" dirty="0">
                <a:solidFill>
                  <a:srgbClr val="212121"/>
                </a:solidFill>
                <a:cs typeface="Arial" panose="020B0604020202020204" pitchFamily="34" charset="0"/>
              </a:rPr>
              <a:t> Sex </a:t>
            </a:r>
            <a:r>
              <a:rPr lang="en-US" sz="2200" dirty="0" err="1">
                <a:solidFill>
                  <a:srgbClr val="212121"/>
                </a:solidFill>
                <a:cs typeface="Arial" panose="020B0604020202020204" pitchFamily="34" charset="0"/>
              </a:rPr>
              <a:t>Reprod</a:t>
            </a:r>
            <a:r>
              <a:rPr lang="en-US" sz="2200" dirty="0">
                <a:solidFill>
                  <a:srgbClr val="212121"/>
                </a:solidFill>
                <a:cs typeface="Arial" panose="020B0604020202020204" pitchFamily="34" charset="0"/>
              </a:rPr>
              <a:t> Health. 2015 Dec;41(4):170-81. </a:t>
            </a:r>
            <a:r>
              <a:rPr lang="en-US" sz="2200" dirty="0" err="1">
                <a:solidFill>
                  <a:srgbClr val="212121"/>
                </a:solidFill>
                <a:cs typeface="Arial" panose="020B0604020202020204" pitchFamily="34" charset="0"/>
              </a:rPr>
              <a:t>doi</a:t>
            </a:r>
            <a:r>
              <a:rPr lang="en-US" sz="2200" dirty="0">
                <a:solidFill>
                  <a:srgbClr val="212121"/>
                </a:solidFill>
                <a:cs typeface="Arial" panose="020B0604020202020204" pitchFamily="34" charset="0"/>
              </a:rPr>
              <a:t>: 10.1363/4117015.</a:t>
            </a:r>
          </a:p>
          <a:p>
            <a:r>
              <a:rPr lang="en-US" sz="2200" b="0" i="0" dirty="0">
                <a:solidFill>
                  <a:srgbClr val="212121"/>
                </a:solidFill>
                <a:effectLst/>
                <a:cs typeface="Arial" panose="020B0604020202020204" pitchFamily="34" charset="0"/>
              </a:rPr>
              <a:t>Bell SO, </a:t>
            </a:r>
            <a:r>
              <a:rPr lang="en-US" sz="2200" b="0" i="0" dirty="0" err="1">
                <a:solidFill>
                  <a:srgbClr val="212121"/>
                </a:solidFill>
                <a:effectLst/>
                <a:cs typeface="Arial" panose="020B0604020202020204" pitchFamily="34" charset="0"/>
              </a:rPr>
              <a:t>Omoluabi</a:t>
            </a:r>
            <a:r>
              <a:rPr lang="en-US" sz="2200" b="0" i="0" dirty="0">
                <a:solidFill>
                  <a:srgbClr val="212121"/>
                </a:solidFill>
                <a:effectLst/>
                <a:cs typeface="Arial" panose="020B0604020202020204" pitchFamily="34" charset="0"/>
              </a:rPr>
              <a:t> E, </a:t>
            </a:r>
            <a:r>
              <a:rPr lang="en-US" sz="2200" b="0" i="0" dirty="0" err="1">
                <a:solidFill>
                  <a:srgbClr val="212121"/>
                </a:solidFill>
                <a:effectLst/>
                <a:cs typeface="Arial" panose="020B0604020202020204" pitchFamily="34" charset="0"/>
              </a:rPr>
              <a:t>OlaOlorun</a:t>
            </a:r>
            <a:r>
              <a:rPr lang="en-US" sz="2200" b="0" i="0" dirty="0">
                <a:solidFill>
                  <a:srgbClr val="212121"/>
                </a:solidFill>
                <a:effectLst/>
                <a:cs typeface="Arial" panose="020B0604020202020204" pitchFamily="34" charset="0"/>
              </a:rPr>
              <a:t> F et al. Inequities in the incidence and safety of abortion in Nigeria. BMJ Glob Health. 2020 Jan 7;5(1):e001814. </a:t>
            </a:r>
            <a:r>
              <a:rPr lang="en-US" sz="2200" b="0" i="0" dirty="0" err="1">
                <a:solidFill>
                  <a:srgbClr val="212121"/>
                </a:solidFill>
                <a:effectLst/>
                <a:cs typeface="Arial" panose="020B0604020202020204" pitchFamily="34" charset="0"/>
              </a:rPr>
              <a:t>doi</a:t>
            </a:r>
            <a:r>
              <a:rPr lang="en-US" sz="2200" b="0" i="0" dirty="0">
                <a:solidFill>
                  <a:srgbClr val="212121"/>
                </a:solidFill>
                <a:effectLst/>
                <a:cs typeface="Arial" panose="020B0604020202020204" pitchFamily="34" charset="0"/>
              </a:rPr>
              <a:t>: 10.1136/bmjgh-2019-001814. </a:t>
            </a:r>
            <a:endParaRPr lang="en-US" sz="2200" dirty="0">
              <a:solidFill>
                <a:srgbClr val="212121"/>
              </a:solidFill>
              <a:cs typeface="Arial" panose="020B0604020202020204" pitchFamily="34" charset="0"/>
            </a:endParaRPr>
          </a:p>
          <a:p>
            <a:r>
              <a:rPr lang="en-US" sz="2200" b="0" i="0" dirty="0" err="1">
                <a:solidFill>
                  <a:srgbClr val="212121"/>
                </a:solidFill>
                <a:effectLst/>
                <a:cs typeface="Arial" panose="020B0604020202020204" pitchFamily="34" charset="0"/>
              </a:rPr>
              <a:t>Bearak</a:t>
            </a:r>
            <a:r>
              <a:rPr lang="en-US" sz="2200" b="0" i="0" dirty="0">
                <a:solidFill>
                  <a:srgbClr val="212121"/>
                </a:solidFill>
                <a:effectLst/>
                <a:cs typeface="Arial" panose="020B0604020202020204" pitchFamily="34" charset="0"/>
              </a:rPr>
              <a:t> JM, </a:t>
            </a:r>
            <a:r>
              <a:rPr lang="en-US" sz="2200" b="0" i="0" dirty="0" err="1">
                <a:solidFill>
                  <a:srgbClr val="212121"/>
                </a:solidFill>
                <a:effectLst/>
                <a:cs typeface="Arial" panose="020B0604020202020204" pitchFamily="34" charset="0"/>
              </a:rPr>
              <a:t>Popinchalk</a:t>
            </a:r>
            <a:r>
              <a:rPr lang="en-US" sz="2200" b="0" i="0" dirty="0">
                <a:solidFill>
                  <a:srgbClr val="212121"/>
                </a:solidFill>
                <a:effectLst/>
                <a:cs typeface="Arial" panose="020B0604020202020204" pitchFamily="34" charset="0"/>
              </a:rPr>
              <a:t> A, </a:t>
            </a:r>
            <a:r>
              <a:rPr lang="en-US" sz="2200" b="0" i="0" dirty="0" err="1">
                <a:solidFill>
                  <a:srgbClr val="212121"/>
                </a:solidFill>
                <a:effectLst/>
                <a:cs typeface="Arial" panose="020B0604020202020204" pitchFamily="34" charset="0"/>
              </a:rPr>
              <a:t>Beavin</a:t>
            </a:r>
            <a:r>
              <a:rPr lang="en-US" sz="2200" b="0" i="0" dirty="0">
                <a:solidFill>
                  <a:srgbClr val="212121"/>
                </a:solidFill>
                <a:effectLst/>
                <a:cs typeface="Arial" panose="020B0604020202020204" pitchFamily="34" charset="0"/>
              </a:rPr>
              <a:t> C et al. Country-specific estimates of unintended pregnancy and abortion incidence: a global comparative analysis of levels in 2015-2019. BMJ Glob Health. 2022 Mar;7(3):e007151. </a:t>
            </a:r>
            <a:r>
              <a:rPr lang="en-US" sz="2200" b="0" i="0" dirty="0" err="1">
                <a:solidFill>
                  <a:srgbClr val="212121"/>
                </a:solidFill>
                <a:effectLst/>
                <a:cs typeface="Arial" panose="020B0604020202020204" pitchFamily="34" charset="0"/>
              </a:rPr>
              <a:t>doi</a:t>
            </a:r>
            <a:r>
              <a:rPr lang="en-US" sz="2200" b="0" i="0" dirty="0">
                <a:solidFill>
                  <a:srgbClr val="212121"/>
                </a:solidFill>
                <a:effectLst/>
                <a:cs typeface="Arial" panose="020B0604020202020204" pitchFamily="34" charset="0"/>
              </a:rPr>
              <a:t>: 10.1136/bmjgh-2021-007151. </a:t>
            </a:r>
          </a:p>
          <a:p>
            <a:r>
              <a:rPr lang="en-US" sz="2200" dirty="0" err="1">
                <a:solidFill>
                  <a:srgbClr val="212121"/>
                </a:solidFill>
                <a:cs typeface="Arial" panose="020B0604020202020204" pitchFamily="34" charset="0"/>
              </a:rPr>
              <a:t>Fathalla</a:t>
            </a:r>
            <a:r>
              <a:rPr lang="en-US" sz="2200" dirty="0">
                <a:solidFill>
                  <a:srgbClr val="212121"/>
                </a:solidFill>
                <a:cs typeface="Arial" panose="020B0604020202020204" pitchFamily="34" charset="0"/>
              </a:rPr>
              <a:t> MF. Safe abortion: The public health rationale. Best </a:t>
            </a:r>
            <a:r>
              <a:rPr lang="en-US" sz="2200" dirty="0" err="1">
                <a:solidFill>
                  <a:srgbClr val="212121"/>
                </a:solidFill>
                <a:cs typeface="Arial" panose="020B0604020202020204" pitchFamily="34" charset="0"/>
              </a:rPr>
              <a:t>Pract</a:t>
            </a:r>
            <a:r>
              <a:rPr lang="en-US" sz="2200" dirty="0">
                <a:solidFill>
                  <a:srgbClr val="212121"/>
                </a:solidFill>
                <a:cs typeface="Arial" panose="020B0604020202020204" pitchFamily="34" charset="0"/>
              </a:rPr>
              <a:t> Res Clin </a:t>
            </a:r>
            <a:r>
              <a:rPr lang="en-US" sz="2200" dirty="0" err="1">
                <a:solidFill>
                  <a:srgbClr val="212121"/>
                </a:solidFill>
                <a:cs typeface="Arial" panose="020B0604020202020204" pitchFamily="34" charset="0"/>
              </a:rPr>
              <a:t>Obstet</a:t>
            </a:r>
            <a:r>
              <a:rPr lang="en-US" sz="2200" dirty="0">
                <a:solidFill>
                  <a:srgbClr val="212121"/>
                </a:solidFill>
                <a:cs typeface="Arial" panose="020B0604020202020204" pitchFamily="34" charset="0"/>
              </a:rPr>
              <a:t> </a:t>
            </a:r>
            <a:r>
              <a:rPr lang="en-US" sz="2200" dirty="0" err="1">
                <a:solidFill>
                  <a:srgbClr val="212121"/>
                </a:solidFill>
                <a:cs typeface="Arial" panose="020B0604020202020204" pitchFamily="34" charset="0"/>
              </a:rPr>
              <a:t>Gynaecol</a:t>
            </a:r>
            <a:r>
              <a:rPr lang="en-US" sz="2200" dirty="0">
                <a:solidFill>
                  <a:srgbClr val="212121"/>
                </a:solidFill>
                <a:cs typeface="Arial" panose="020B0604020202020204" pitchFamily="34" charset="0"/>
              </a:rPr>
              <a:t>. 2020 Feb;63:2-12. </a:t>
            </a:r>
            <a:r>
              <a:rPr lang="en-US" sz="2200" dirty="0" err="1">
                <a:solidFill>
                  <a:srgbClr val="212121"/>
                </a:solidFill>
                <a:cs typeface="Arial" panose="020B0604020202020204" pitchFamily="34" charset="0"/>
              </a:rPr>
              <a:t>doi</a:t>
            </a:r>
            <a:r>
              <a:rPr lang="en-US" sz="2200" dirty="0">
                <a:solidFill>
                  <a:srgbClr val="212121"/>
                </a:solidFill>
                <a:cs typeface="Arial" panose="020B0604020202020204" pitchFamily="34" charset="0"/>
              </a:rPr>
              <a:t>: 10.1016/j.bpobgyn.2019.03.010. </a:t>
            </a:r>
            <a:endParaRPr lang="en-US" sz="2200" b="0" i="0" dirty="0">
              <a:solidFill>
                <a:srgbClr val="212121"/>
              </a:solidFill>
              <a:effectLst/>
              <a:cs typeface="Arial" panose="020B0604020202020204" pitchFamily="34" charset="0"/>
            </a:endParaRPr>
          </a:p>
          <a:p>
            <a:r>
              <a:rPr lang="en-US" sz="2200" b="0" i="0" dirty="0">
                <a:solidFill>
                  <a:srgbClr val="212121"/>
                </a:solidFill>
                <a:effectLst/>
              </a:rPr>
              <a:t>Stillman M, Owolabi O, Fatusi AO, Akinyemi AI et al. Women's self-reported experiences using misoprostol obtained from drug sellers: a prospective cohort study in Lagos State, Nigeria. BMJ Open. 2020 May 5;10(5):e034670. </a:t>
            </a:r>
            <a:r>
              <a:rPr lang="en-US" sz="2200" b="0" i="0" dirty="0" err="1">
                <a:solidFill>
                  <a:srgbClr val="212121"/>
                </a:solidFill>
                <a:effectLst/>
              </a:rPr>
              <a:t>doi</a:t>
            </a:r>
            <a:r>
              <a:rPr lang="en-US" sz="2200" b="0" i="0" dirty="0">
                <a:solidFill>
                  <a:srgbClr val="212121"/>
                </a:solidFill>
                <a:effectLst/>
              </a:rPr>
              <a:t>: 10.1136/bmjopen-2019-034670.</a:t>
            </a:r>
            <a:endParaRPr lang="x-none" sz="2200" dirty="0">
              <a:cs typeface="Arial" panose="020B0604020202020204" pitchFamily="34" charset="0"/>
            </a:endParaRPr>
          </a:p>
        </p:txBody>
      </p:sp>
      <p:sp>
        <p:nvSpPr>
          <p:cNvPr id="4" name="Title 1">
            <a:extLst>
              <a:ext uri="{FF2B5EF4-FFF2-40B4-BE49-F238E27FC236}">
                <a16:creationId xmlns:a16="http://schemas.microsoft.com/office/drawing/2014/main" id="{BBE98E6B-F88F-46B2-A6CA-AA4ACAC818AB}"/>
              </a:ext>
            </a:extLst>
          </p:cNvPr>
          <p:cNvSpPr txBox="1">
            <a:spLocks/>
          </p:cNvSpPr>
          <p:nvPr/>
        </p:nvSpPr>
        <p:spPr>
          <a:xfrm>
            <a:off x="649823" y="885166"/>
            <a:ext cx="7324726" cy="704850"/>
          </a:xfrm>
          <a:prstGeom prst="rect">
            <a:avLst/>
          </a:prstGeom>
          <a:solidFill>
            <a:schemeClr val="tx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dirty="0">
                <a:solidFill>
                  <a:srgbClr val="FFC000"/>
                </a:solidFill>
                <a:latin typeface="Garamond" panose="02020404030301010803" pitchFamily="18" charset="0"/>
              </a:rPr>
              <a:t>Study Materials/References/Further Reading</a:t>
            </a:r>
          </a:p>
        </p:txBody>
      </p:sp>
    </p:spTree>
    <p:extLst>
      <p:ext uri="{BB962C8B-B14F-4D97-AF65-F5344CB8AC3E}">
        <p14:creationId xmlns:p14="http://schemas.microsoft.com/office/powerpoint/2010/main" val="482829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3E6DF9-E27B-4CBC-990A-A18401577074}"/>
              </a:ext>
            </a:extLst>
          </p:cNvPr>
          <p:cNvPicPr>
            <a:picLocks noChangeAspect="1"/>
          </p:cNvPicPr>
          <p:nvPr/>
        </p:nvPicPr>
        <p:blipFill>
          <a:blip r:embed="rId2"/>
          <a:stretch>
            <a:fillRect/>
          </a:stretch>
        </p:blipFill>
        <p:spPr>
          <a:xfrm>
            <a:off x="3209593" y="945875"/>
            <a:ext cx="4137286" cy="4137286"/>
          </a:xfrm>
          <a:prstGeom prst="rect">
            <a:avLst/>
          </a:prstGeom>
        </p:spPr>
      </p:pic>
    </p:spTree>
    <p:extLst>
      <p:ext uri="{BB962C8B-B14F-4D97-AF65-F5344CB8AC3E}">
        <p14:creationId xmlns:p14="http://schemas.microsoft.com/office/powerpoint/2010/main" val="3521171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BC501B-3EC3-4334-8442-853CC512325E}"/>
              </a:ext>
            </a:extLst>
          </p:cNvPr>
          <p:cNvSpPr txBox="1">
            <a:spLocks/>
          </p:cNvSpPr>
          <p:nvPr/>
        </p:nvSpPr>
        <p:spPr>
          <a:xfrm>
            <a:off x="838200" y="1641475"/>
            <a:ext cx="3295650" cy="70485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a:solidFill>
                  <a:srgbClr val="FFC000"/>
                </a:solidFill>
                <a:latin typeface="Garamond" panose="02020404030301010803" pitchFamily="18" charset="0"/>
              </a:rPr>
              <a:t>Questions Time</a:t>
            </a:r>
            <a:endParaRPr lang="en-US" altLang="en-US" sz="3000" b="1" dirty="0">
              <a:solidFill>
                <a:srgbClr val="FFC000"/>
              </a:solidFill>
              <a:latin typeface="Garamond" panose="02020404030301010803" pitchFamily="18" charset="0"/>
            </a:endParaRPr>
          </a:p>
        </p:txBody>
      </p:sp>
      <p:pic>
        <p:nvPicPr>
          <p:cNvPr id="10" name="Content Placeholder 9" descr="3D black question marks with one yellow question mark">
            <a:extLst>
              <a:ext uri="{FF2B5EF4-FFF2-40B4-BE49-F238E27FC236}">
                <a16:creationId xmlns:a16="http://schemas.microsoft.com/office/drawing/2014/main" id="{382060CF-16EA-4DD4-96B5-BEBBF5D2C8E9}"/>
              </a:ext>
            </a:extLst>
          </p:cNvPr>
          <p:cNvPicPr>
            <a:picLocks noGrp="1" noChangeAspect="1"/>
          </p:cNvPicPr>
          <p:nvPr>
            <p:ph idx="1"/>
          </p:nvPr>
        </p:nvPicPr>
        <p:blipFill rotWithShape="1">
          <a:blip r:embed="rId2"/>
          <a:srcRect t="3466" r="1" b="7952"/>
          <a:stretch/>
        </p:blipFill>
        <p:spPr>
          <a:xfrm>
            <a:off x="838200" y="2346325"/>
            <a:ext cx="10815263" cy="3499117"/>
          </a:xfrm>
          <a:prstGeom prst="rect">
            <a:avLst/>
          </a:prstGeom>
        </p:spPr>
      </p:pic>
    </p:spTree>
    <p:extLst>
      <p:ext uri="{BB962C8B-B14F-4D97-AF65-F5344CB8AC3E}">
        <p14:creationId xmlns:p14="http://schemas.microsoft.com/office/powerpoint/2010/main" val="54561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838200" y="2318809"/>
            <a:ext cx="10634133" cy="3748088"/>
          </a:xfrm>
        </p:spPr>
        <p:txBody>
          <a:bodyPr>
            <a:normAutofit/>
          </a:bodyPr>
          <a:lstStyle/>
          <a:p>
            <a:pPr>
              <a:lnSpc>
                <a:spcPct val="107000"/>
              </a:lnSpc>
              <a:spcAft>
                <a:spcPts val="800"/>
              </a:spcAft>
            </a:pPr>
            <a:r>
              <a:rPr lang="en-US" dirty="0"/>
              <a:t>In 1967</a:t>
            </a:r>
            <a:r>
              <a:rPr lang="en-US" baseline="30000" dirty="0"/>
              <a:t>1</a:t>
            </a:r>
            <a:r>
              <a:rPr lang="en-US" dirty="0"/>
              <a:t>, the </a:t>
            </a:r>
            <a:r>
              <a:rPr lang="x-none" dirty="0"/>
              <a:t>World Health Assembly</a:t>
            </a:r>
            <a:r>
              <a:rPr lang="en-US" dirty="0"/>
              <a:t> </a:t>
            </a:r>
            <a:r>
              <a:rPr lang="x-none" dirty="0"/>
              <a:t>recognized abortion as a </a:t>
            </a:r>
            <a:r>
              <a:rPr lang="en-US" dirty="0"/>
              <a:t>“</a:t>
            </a:r>
            <a:r>
              <a:rPr lang="x-none" dirty="0"/>
              <a:t>serious public health problem</a:t>
            </a:r>
            <a:r>
              <a:rPr lang="en-US" dirty="0"/>
              <a:t>”: More than 50 years after, unsafe abortion remains a global challenge, particularly in low-and-middle-income countries  (LMICs)</a:t>
            </a:r>
          </a:p>
          <a:p>
            <a:pPr>
              <a:lnSpc>
                <a:spcPct val="107000"/>
              </a:lnSpc>
              <a:spcAft>
                <a:spcPts val="800"/>
              </a:spcAft>
            </a:pPr>
            <a:r>
              <a:rPr lang="en-US" dirty="0"/>
              <a:t>Abortion is a leading cause of maternal mortality and morbidity in Nigeria &amp; negatively impacts the health &amp; social development landscape significantly: thus, a priority area for more research &amp; action</a:t>
            </a:r>
            <a:endParaRPr lang="x-none" dirty="0"/>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892253" y="1210520"/>
            <a:ext cx="2284412" cy="70485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dirty="0">
                <a:solidFill>
                  <a:srgbClr val="FFC000"/>
                </a:solidFill>
                <a:latin typeface="Garamond" panose="02020404030301010803" pitchFamily="18" charset="0"/>
              </a:rPr>
              <a:t>Introduction</a:t>
            </a:r>
          </a:p>
        </p:txBody>
      </p:sp>
      <p:sp>
        <p:nvSpPr>
          <p:cNvPr id="2" name="TextBox 1">
            <a:extLst>
              <a:ext uri="{FF2B5EF4-FFF2-40B4-BE49-F238E27FC236}">
                <a16:creationId xmlns:a16="http://schemas.microsoft.com/office/drawing/2014/main" id="{99FA74D6-10BF-4B9E-8BFD-33011435D391}"/>
              </a:ext>
            </a:extLst>
          </p:cNvPr>
          <p:cNvSpPr txBox="1"/>
          <p:nvPr/>
        </p:nvSpPr>
        <p:spPr>
          <a:xfrm>
            <a:off x="6176433" y="6218767"/>
            <a:ext cx="2357967" cy="523220"/>
          </a:xfrm>
          <a:prstGeom prst="rect">
            <a:avLst/>
          </a:prstGeom>
          <a:noFill/>
        </p:spPr>
        <p:txBody>
          <a:bodyPr wrap="square" rtlCol="0">
            <a:spAutoFit/>
          </a:bodyPr>
          <a:lstStyle/>
          <a:p>
            <a:r>
              <a:rPr lang="en-US" sz="1400" baseline="30000" dirty="0"/>
              <a:t>1</a:t>
            </a:r>
            <a:r>
              <a:rPr lang="en-US" sz="1400" dirty="0"/>
              <a:t>WHO, 1967: 20</a:t>
            </a:r>
            <a:r>
              <a:rPr lang="en-US" sz="1400" baseline="30000" dirty="0"/>
              <a:t>th</a:t>
            </a:r>
            <a:r>
              <a:rPr lang="en-US" sz="1400" dirty="0"/>
              <a:t> WHA resolution 20;14</a:t>
            </a:r>
            <a:endParaRPr lang="x-none" sz="1400" dirty="0"/>
          </a:p>
        </p:txBody>
      </p:sp>
    </p:spTree>
    <p:extLst>
      <p:ext uri="{BB962C8B-B14F-4D97-AF65-F5344CB8AC3E}">
        <p14:creationId xmlns:p14="http://schemas.microsoft.com/office/powerpoint/2010/main" val="192835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448A5-E384-4F96-ACC2-4B16957E5901}"/>
              </a:ext>
            </a:extLst>
          </p:cNvPr>
          <p:cNvSpPr>
            <a:spLocks noGrp="1"/>
          </p:cNvSpPr>
          <p:nvPr>
            <p:ph idx="1"/>
          </p:nvPr>
        </p:nvSpPr>
        <p:spPr>
          <a:xfrm>
            <a:off x="838200" y="1774747"/>
            <a:ext cx="10515600" cy="4402216"/>
          </a:xfrm>
        </p:spPr>
        <p:txBody>
          <a:bodyPr>
            <a:normAutofit lnSpcReduction="10000"/>
          </a:bodyPr>
          <a:lstStyle/>
          <a:p>
            <a:pPr marL="342900" lvl="0" indent="-342900">
              <a:lnSpc>
                <a:spcPct val="107000"/>
              </a:lnSpc>
              <a:buFont typeface="+mj-lt"/>
              <a:buAutoNum type="arabicPeriod"/>
            </a:pPr>
            <a:r>
              <a:rPr lang="en-US" sz="2400" b="1" dirty="0">
                <a:effectLst/>
                <a:latin typeface="Garamond" panose="02020404030301010803" pitchFamily="18" charset="0"/>
                <a:ea typeface="Calibri" panose="020F0502020204030204" pitchFamily="34" charset="0"/>
                <a:cs typeface="Times New Roman" panose="02020603050405020304" pitchFamily="18" charset="0"/>
              </a:rPr>
              <a:t>Abortion: Terminologies and Themes</a:t>
            </a:r>
            <a:r>
              <a:rPr lang="en-US" sz="2400" dirty="0">
                <a:effectLst/>
                <a:latin typeface="Garamond" panose="02020404030301010803" pitchFamily="18" charset="0"/>
                <a:ea typeface="Calibri" panose="020F0502020204030204" pitchFamily="34" charset="0"/>
                <a:cs typeface="Times New Roman" panose="02020603050405020304" pitchFamily="18" charset="0"/>
              </a:rPr>
              <a:t>: Definition of abortion, classification of abortions: by intention, including safety (safe vs unsafe, sub-classification of unsafe into “less safe” &amp; “least safe”) </a:t>
            </a:r>
            <a:endParaRPr lang="x-none" sz="2000" dirty="0">
              <a:effectLst/>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2400" b="1" dirty="0">
                <a:effectLst/>
                <a:latin typeface="Garamond" panose="02020404030301010803" pitchFamily="18" charset="0"/>
                <a:ea typeface="Calibri" panose="020F0502020204030204" pitchFamily="34" charset="0"/>
                <a:cs typeface="Times New Roman" panose="02020603050405020304" pitchFamily="18" charset="0"/>
              </a:rPr>
              <a:t>The Abortion Landscape and Scope: </a:t>
            </a:r>
            <a:r>
              <a:rPr lang="en-US" sz="2400" dirty="0">
                <a:latin typeface="Garamond" panose="02020404030301010803" pitchFamily="18" charset="0"/>
                <a:ea typeface="Calibri" panose="020F0502020204030204" pitchFamily="34" charset="0"/>
                <a:cs typeface="Times New Roman" panose="02020603050405020304" pitchFamily="18" charset="0"/>
              </a:rPr>
              <a:t>International &amp; national </a:t>
            </a:r>
            <a:endParaRPr lang="x-none" sz="2000" dirty="0">
              <a:effectLst/>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2400" b="1" dirty="0">
                <a:effectLst/>
                <a:latin typeface="Garamond" panose="02020404030301010803" pitchFamily="18" charset="0"/>
                <a:ea typeface="Calibri" panose="020F0502020204030204" pitchFamily="34" charset="0"/>
                <a:cs typeface="Times New Roman" panose="02020603050405020304" pitchFamily="18" charset="0"/>
              </a:rPr>
              <a:t>Implications &amp; “Costs” of Unsafe abortion: Health &amp; Health Systems Cost</a:t>
            </a:r>
            <a:r>
              <a:rPr lang="en-US" sz="2400" dirty="0">
                <a:effectLst/>
                <a:latin typeface="Garamond" panose="02020404030301010803" pitchFamily="18" charset="0"/>
                <a:ea typeface="Calibri" panose="020F0502020204030204" pitchFamily="34" charset="0"/>
                <a:cs typeface="Times New Roman" panose="02020603050405020304" pitchFamily="18" charset="0"/>
              </a:rPr>
              <a:t> </a:t>
            </a:r>
            <a:endParaRPr lang="x-none" sz="2000" dirty="0">
              <a:effectLst/>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2400" b="1" dirty="0">
                <a:effectLst/>
                <a:latin typeface="Garamond" panose="02020404030301010803" pitchFamily="18" charset="0"/>
                <a:ea typeface="Calibri" panose="020F0502020204030204" pitchFamily="34" charset="0"/>
                <a:cs typeface="Times New Roman" panose="02020603050405020304" pitchFamily="18" charset="0"/>
              </a:rPr>
              <a:t>Pathway to Unsafe Abortion in Nigeria: </a:t>
            </a:r>
            <a:r>
              <a:rPr lang="en-US" sz="2400" dirty="0">
                <a:effectLst/>
                <a:latin typeface="Garamond" panose="02020404030301010803" pitchFamily="18" charset="0"/>
                <a:ea typeface="Calibri" panose="020F0502020204030204" pitchFamily="34" charset="0"/>
                <a:cs typeface="Times New Roman" panose="02020603050405020304" pitchFamily="18" charset="0"/>
              </a:rPr>
              <a:t>The underlying and associated factors</a:t>
            </a:r>
            <a:endParaRPr lang="x-none" sz="2000" dirty="0">
              <a:effectLst/>
              <a:latin typeface="Garamond" panose="02020404030301010803" pitchFamily="18"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lphaLcPeriod"/>
            </a:pPr>
            <a:r>
              <a:rPr lang="en-US" dirty="0">
                <a:effectLst/>
                <a:latin typeface="Garamond" panose="02020404030301010803" pitchFamily="18" charset="0"/>
                <a:ea typeface="Calibri" panose="020F0502020204030204" pitchFamily="34" charset="0"/>
                <a:cs typeface="Times New Roman" panose="02020603050405020304" pitchFamily="18" charset="0"/>
              </a:rPr>
              <a:t>Unintended and unwanted pregnancies as the key underlying factors</a:t>
            </a:r>
          </a:p>
          <a:p>
            <a:pPr marL="742950" lvl="1" indent="-285750" algn="just">
              <a:lnSpc>
                <a:spcPct val="107000"/>
              </a:lnSpc>
              <a:buFont typeface="+mj-lt"/>
              <a:buAutoNum type="alphaLcPeriod"/>
            </a:pPr>
            <a:r>
              <a:rPr lang="en-US" dirty="0">
                <a:effectLst/>
                <a:latin typeface="Garamond" panose="02020404030301010803" pitchFamily="18" charset="0"/>
                <a:ea typeface="Calibri" panose="020F0502020204030204" pitchFamily="34" charset="0"/>
                <a:cs typeface="Times New Roman" panose="02020603050405020304" pitchFamily="18" charset="0"/>
              </a:rPr>
              <a:t>Poor access to safe abortion care </a:t>
            </a:r>
            <a:endParaRPr lang="x-none" sz="2000" dirty="0">
              <a:effectLst/>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2400" b="1" dirty="0">
                <a:effectLst/>
                <a:latin typeface="Garamond" panose="02020404030301010803" pitchFamily="18" charset="0"/>
                <a:ea typeface="Calibri" panose="020F0502020204030204" pitchFamily="34" charset="0"/>
                <a:cs typeface="Times New Roman" panose="02020603050405020304" pitchFamily="18" charset="0"/>
              </a:rPr>
              <a:t>Addressing the Challenge of Unsafe Abortions</a:t>
            </a:r>
            <a:r>
              <a:rPr lang="en-US" sz="2400" dirty="0">
                <a:effectLst/>
                <a:latin typeface="Garamond" panose="02020404030301010803" pitchFamily="18" charset="0"/>
                <a:ea typeface="Calibri" panose="020F0502020204030204" pitchFamily="34" charset="0"/>
                <a:cs typeface="Times New Roman" panose="02020603050405020304" pitchFamily="18" charset="0"/>
              </a:rPr>
              <a:t>: Prevention and control potentials</a:t>
            </a:r>
            <a:endParaRPr lang="x-none" sz="2000" dirty="0">
              <a:effectLst/>
              <a:latin typeface="Garamond" panose="02020404030301010803" pitchFamily="18" charset="0"/>
              <a:ea typeface="Calibri" panose="020F0502020204030204" pitchFamily="34" charset="0"/>
              <a:cs typeface="Times New Roman" panose="02020603050405020304" pitchFamily="18" charset="0"/>
            </a:endParaRPr>
          </a:p>
          <a:p>
            <a:endParaRPr lang="x-none" sz="3200" dirty="0"/>
          </a:p>
        </p:txBody>
      </p:sp>
      <p:sp>
        <p:nvSpPr>
          <p:cNvPr id="4" name="Title 1">
            <a:extLst>
              <a:ext uri="{FF2B5EF4-FFF2-40B4-BE49-F238E27FC236}">
                <a16:creationId xmlns:a16="http://schemas.microsoft.com/office/drawing/2014/main" id="{E2D9F6FF-150D-482F-B288-C81F2890B2ED}"/>
              </a:ext>
            </a:extLst>
          </p:cNvPr>
          <p:cNvSpPr txBox="1">
            <a:spLocks/>
          </p:cNvSpPr>
          <p:nvPr/>
        </p:nvSpPr>
        <p:spPr>
          <a:xfrm>
            <a:off x="892254" y="929775"/>
            <a:ext cx="2762250" cy="704850"/>
          </a:xfrm>
          <a:prstGeom prst="rect">
            <a:avLst/>
          </a:prstGeom>
          <a:solidFill>
            <a:schemeClr val="tx2"/>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dirty="0">
                <a:solidFill>
                  <a:srgbClr val="FFC000"/>
                </a:solidFill>
                <a:latin typeface="Garamond" panose="02020404030301010803" pitchFamily="18" charset="0"/>
              </a:rPr>
              <a:t>Key Components</a:t>
            </a:r>
          </a:p>
        </p:txBody>
      </p:sp>
    </p:spTree>
    <p:extLst>
      <p:ext uri="{BB962C8B-B14F-4D97-AF65-F5344CB8AC3E}">
        <p14:creationId xmlns:p14="http://schemas.microsoft.com/office/powerpoint/2010/main" val="51811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16F80-4D0C-44A7-8727-D144CE503997}"/>
              </a:ext>
            </a:extLst>
          </p:cNvPr>
          <p:cNvSpPr>
            <a:spLocks noGrp="1"/>
          </p:cNvSpPr>
          <p:nvPr>
            <p:ph type="title"/>
          </p:nvPr>
        </p:nvSpPr>
        <p:spPr>
          <a:solidFill>
            <a:schemeClr val="accent2">
              <a:lumMod val="20000"/>
              <a:lumOff val="80000"/>
            </a:schemeClr>
          </a:solidFill>
        </p:spPr>
        <p:txBody>
          <a:bodyPr/>
          <a:lstStyle/>
          <a:p>
            <a:r>
              <a:rPr lang="en-US" dirty="0"/>
              <a:t> </a:t>
            </a:r>
            <a:r>
              <a:rPr lang="en-US" sz="4800" dirty="0">
                <a:effectLst/>
                <a:latin typeface="Garamond" panose="02020404030301010803" pitchFamily="18" charset="0"/>
                <a:ea typeface="Calibri" panose="020F0502020204030204" pitchFamily="34" charset="0"/>
                <a:cs typeface="Times New Roman" panose="02020603050405020304" pitchFamily="18" charset="0"/>
              </a:rPr>
              <a:t>Abortion: Terminologies &amp; Themes</a:t>
            </a:r>
            <a:br>
              <a:rPr lang="en-US" sz="4800" dirty="0">
                <a:effectLst/>
                <a:latin typeface="Garamond" panose="02020404030301010803" pitchFamily="18" charset="0"/>
                <a:ea typeface="Calibri" panose="020F0502020204030204" pitchFamily="34" charset="0"/>
                <a:cs typeface="Times New Roman" panose="02020603050405020304" pitchFamily="18" charset="0"/>
              </a:rPr>
            </a:br>
            <a:endParaRPr lang="x-none" dirty="0"/>
          </a:p>
        </p:txBody>
      </p:sp>
      <p:sp>
        <p:nvSpPr>
          <p:cNvPr id="5" name="Text Placeholder 4">
            <a:extLst>
              <a:ext uri="{FF2B5EF4-FFF2-40B4-BE49-F238E27FC236}">
                <a16:creationId xmlns:a16="http://schemas.microsoft.com/office/drawing/2014/main" id="{F977211C-0D53-4069-B95F-04B737B7F961}"/>
              </a:ext>
            </a:extLst>
          </p:cNvPr>
          <p:cNvSpPr>
            <a:spLocks noGrp="1"/>
          </p:cNvSpPr>
          <p:nvPr>
            <p:ph type="body" idx="1"/>
          </p:nvPr>
        </p:nvSpPr>
        <p:spPr/>
        <p:txBody>
          <a:bodyPr/>
          <a:lstStyle/>
          <a:p>
            <a:endParaRPr lang="x-none"/>
          </a:p>
        </p:txBody>
      </p:sp>
    </p:spTree>
    <p:extLst>
      <p:ext uri="{BB962C8B-B14F-4D97-AF65-F5344CB8AC3E}">
        <p14:creationId xmlns:p14="http://schemas.microsoft.com/office/powerpoint/2010/main" val="414364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34EE9AD-035B-43B3-8817-45A3B555C346}"/>
              </a:ext>
            </a:extLst>
          </p:cNvPr>
          <p:cNvSpPr>
            <a:spLocks noGrp="1"/>
          </p:cNvSpPr>
          <p:nvPr>
            <p:ph type="title"/>
          </p:nvPr>
        </p:nvSpPr>
        <p:spPr/>
        <p:txBody>
          <a:bodyPr/>
          <a:lstStyle/>
          <a:p>
            <a:r>
              <a:rPr lang="en-US" dirty="0"/>
              <a:t>Abortion: “Types”/Classification</a:t>
            </a:r>
            <a:endParaRPr lang="x-none" dirty="0"/>
          </a:p>
        </p:txBody>
      </p:sp>
      <p:sp>
        <p:nvSpPr>
          <p:cNvPr id="10" name="Content Placeholder 9">
            <a:extLst>
              <a:ext uri="{FF2B5EF4-FFF2-40B4-BE49-F238E27FC236}">
                <a16:creationId xmlns:a16="http://schemas.microsoft.com/office/drawing/2014/main" id="{1ACCDB7B-DF83-4AC2-9C4B-5E24EC74CB60}"/>
              </a:ext>
            </a:extLst>
          </p:cNvPr>
          <p:cNvSpPr>
            <a:spLocks noGrp="1"/>
          </p:cNvSpPr>
          <p:nvPr>
            <p:ph idx="1"/>
          </p:nvPr>
        </p:nvSpPr>
        <p:spPr/>
        <p:txBody>
          <a:bodyPr/>
          <a:lstStyle/>
          <a:p>
            <a:r>
              <a:rPr lang="en-US" dirty="0"/>
              <a:t>Induced vs. Spontaneous abortion</a:t>
            </a:r>
          </a:p>
          <a:p>
            <a:endParaRPr lang="en-US" dirty="0"/>
          </a:p>
          <a:p>
            <a:r>
              <a:rPr lang="en-US" dirty="0"/>
              <a:t>Complete vs. Incomplete abortion</a:t>
            </a:r>
          </a:p>
          <a:p>
            <a:endParaRPr lang="en-US" dirty="0"/>
          </a:p>
          <a:p>
            <a:r>
              <a:rPr lang="en-US" dirty="0"/>
              <a:t>Medical vs. Surgical abortion</a:t>
            </a:r>
          </a:p>
          <a:p>
            <a:endParaRPr lang="en-US" dirty="0"/>
          </a:p>
          <a:p>
            <a:r>
              <a:rPr lang="en-US" dirty="0"/>
              <a:t>Safe vs. Unsafe abortion</a:t>
            </a:r>
          </a:p>
        </p:txBody>
      </p:sp>
    </p:spTree>
    <p:extLst>
      <p:ext uri="{BB962C8B-B14F-4D97-AF65-F5344CB8AC3E}">
        <p14:creationId xmlns:p14="http://schemas.microsoft.com/office/powerpoint/2010/main" val="42064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B040-76BF-4C83-B2C7-BC2826B58BB6}"/>
              </a:ext>
            </a:extLst>
          </p:cNvPr>
          <p:cNvSpPr>
            <a:spLocks noGrp="1"/>
          </p:cNvSpPr>
          <p:nvPr>
            <p:ph type="title"/>
          </p:nvPr>
        </p:nvSpPr>
        <p:spPr>
          <a:xfrm>
            <a:off x="223695" y="93866"/>
            <a:ext cx="10566400" cy="1109124"/>
          </a:xfrm>
        </p:spPr>
        <p:txBody>
          <a:bodyPr/>
          <a:lstStyle/>
          <a:p>
            <a:r>
              <a:rPr lang="en-US" dirty="0">
                <a:solidFill>
                  <a:srgbClr val="FF0000"/>
                </a:solidFill>
              </a:rPr>
              <a:t>Safe Abortion vs. Unsafe Abortion</a:t>
            </a:r>
            <a:endParaRPr lang="x-none" dirty="0">
              <a:solidFill>
                <a:srgbClr val="FF0000"/>
              </a:solidFill>
            </a:endParaRPr>
          </a:p>
        </p:txBody>
      </p:sp>
      <p:sp>
        <p:nvSpPr>
          <p:cNvPr id="4" name="TextBox 3">
            <a:extLst>
              <a:ext uri="{FF2B5EF4-FFF2-40B4-BE49-F238E27FC236}">
                <a16:creationId xmlns:a16="http://schemas.microsoft.com/office/drawing/2014/main" id="{85F5E2D3-A675-4614-BDEE-5CACA943A758}"/>
              </a:ext>
            </a:extLst>
          </p:cNvPr>
          <p:cNvSpPr txBox="1"/>
          <p:nvPr/>
        </p:nvSpPr>
        <p:spPr>
          <a:xfrm>
            <a:off x="479685" y="2104279"/>
            <a:ext cx="2918086" cy="3416320"/>
          </a:xfrm>
          <a:prstGeom prst="rect">
            <a:avLst/>
          </a:prstGeom>
          <a:solidFill>
            <a:srgbClr val="EFFFEF"/>
          </a:solidFill>
          <a:ln w="28575">
            <a:solidFill>
              <a:schemeClr val="tx1"/>
            </a:solidFill>
          </a:ln>
        </p:spPr>
        <p:txBody>
          <a:bodyPr wrap="square" rtlCol="0">
            <a:spAutoFit/>
          </a:bodyPr>
          <a:lstStyle/>
          <a:p>
            <a:r>
              <a:rPr lang="en-US" sz="2400" b="1" dirty="0"/>
              <a:t>Safe Abortion</a:t>
            </a:r>
          </a:p>
          <a:p>
            <a:r>
              <a:rPr lang="en-US" sz="2400" b="0" i="0" u="none" strike="noStrike" baseline="0" dirty="0">
                <a:solidFill>
                  <a:srgbClr val="000000"/>
                </a:solidFill>
                <a:latin typeface="Gotham Narrow Book"/>
              </a:rPr>
              <a:t>Abortions carried out using a WHO-recommended method appropriate to the pregnancy duration and done by a trained provider</a:t>
            </a:r>
            <a:endParaRPr lang="x-none" sz="2400" dirty="0"/>
          </a:p>
        </p:txBody>
      </p:sp>
      <p:sp>
        <p:nvSpPr>
          <p:cNvPr id="5" name="TextBox 4">
            <a:extLst>
              <a:ext uri="{FF2B5EF4-FFF2-40B4-BE49-F238E27FC236}">
                <a16:creationId xmlns:a16="http://schemas.microsoft.com/office/drawing/2014/main" id="{B53B2B41-38FB-44C9-92F7-71C62B8D443A}"/>
              </a:ext>
            </a:extLst>
          </p:cNvPr>
          <p:cNvSpPr txBox="1"/>
          <p:nvPr/>
        </p:nvSpPr>
        <p:spPr>
          <a:xfrm>
            <a:off x="5031698" y="2226044"/>
            <a:ext cx="6340839" cy="1938992"/>
          </a:xfrm>
          <a:prstGeom prst="rect">
            <a:avLst/>
          </a:prstGeom>
          <a:solidFill>
            <a:srgbClr val="FFDDDD"/>
          </a:solidFill>
          <a:ln w="28575">
            <a:solidFill>
              <a:schemeClr val="tx1"/>
            </a:solidFill>
          </a:ln>
        </p:spPr>
        <p:txBody>
          <a:bodyPr wrap="square" rtlCol="0">
            <a:spAutoFit/>
          </a:bodyPr>
          <a:lstStyle/>
          <a:p>
            <a:r>
              <a:rPr lang="en-US" sz="2400" b="1" dirty="0"/>
              <a:t>Unsafe Abortion</a:t>
            </a:r>
          </a:p>
          <a:p>
            <a:pPr algn="l"/>
            <a:r>
              <a:rPr lang="en-US" dirty="0"/>
              <a:t>A</a:t>
            </a:r>
            <a:r>
              <a:rPr lang="en-US" sz="2400" b="0" i="0" dirty="0">
                <a:solidFill>
                  <a:srgbClr val="333333"/>
                </a:solidFill>
                <a:effectLst/>
                <a:latin typeface="Georgia" panose="02040502050405020303" pitchFamily="18" charset="0"/>
              </a:rPr>
              <a:t> procedure of pregnancy termination either by persons lacking the necessary skills or in an environment that does not conform to minimal medical standards or both</a:t>
            </a:r>
            <a:endParaRPr lang="x-none" sz="2400" dirty="0"/>
          </a:p>
        </p:txBody>
      </p:sp>
      <p:sp>
        <p:nvSpPr>
          <p:cNvPr id="6" name="TextBox 5">
            <a:extLst>
              <a:ext uri="{FF2B5EF4-FFF2-40B4-BE49-F238E27FC236}">
                <a16:creationId xmlns:a16="http://schemas.microsoft.com/office/drawing/2014/main" id="{FCE67A42-CD10-41C5-A686-3854B21E69DE}"/>
              </a:ext>
            </a:extLst>
          </p:cNvPr>
          <p:cNvSpPr txBox="1"/>
          <p:nvPr/>
        </p:nvSpPr>
        <p:spPr>
          <a:xfrm>
            <a:off x="3567511" y="4546540"/>
            <a:ext cx="4787478" cy="1138773"/>
          </a:xfrm>
          <a:prstGeom prst="rect">
            <a:avLst/>
          </a:prstGeom>
          <a:noFill/>
          <a:ln w="38100">
            <a:solidFill>
              <a:srgbClr val="FF0000"/>
            </a:solidFill>
          </a:ln>
        </p:spPr>
        <p:txBody>
          <a:bodyPr wrap="square" rtlCol="0">
            <a:spAutoFit/>
          </a:bodyPr>
          <a:lstStyle/>
          <a:p>
            <a:pPr algn="l"/>
            <a:r>
              <a:rPr lang="en-US" sz="2400" b="1" dirty="0"/>
              <a:t>Less safe</a:t>
            </a:r>
          </a:p>
          <a:p>
            <a:r>
              <a:rPr lang="en-US" sz="2200" b="0" i="0" u="none" strike="noStrike" baseline="0" dirty="0">
                <a:solidFill>
                  <a:srgbClr val="000000"/>
                </a:solidFill>
                <a:latin typeface="Myriad Pro"/>
              </a:rPr>
              <a:t>done by either an untrained person or with a non-recommended method </a:t>
            </a:r>
          </a:p>
        </p:txBody>
      </p:sp>
      <p:sp>
        <p:nvSpPr>
          <p:cNvPr id="7" name="TextBox 6">
            <a:extLst>
              <a:ext uri="{FF2B5EF4-FFF2-40B4-BE49-F238E27FC236}">
                <a16:creationId xmlns:a16="http://schemas.microsoft.com/office/drawing/2014/main" id="{5348015D-B439-4E10-9263-CF22618ADC35}"/>
              </a:ext>
            </a:extLst>
          </p:cNvPr>
          <p:cNvSpPr txBox="1"/>
          <p:nvPr/>
        </p:nvSpPr>
        <p:spPr>
          <a:xfrm>
            <a:off x="8697618" y="4469595"/>
            <a:ext cx="3001184" cy="1292662"/>
          </a:xfrm>
          <a:prstGeom prst="rect">
            <a:avLst/>
          </a:prstGeom>
          <a:noFill/>
          <a:ln w="57150">
            <a:solidFill>
              <a:srgbClr val="FF0000"/>
            </a:solidFill>
          </a:ln>
        </p:spPr>
        <p:txBody>
          <a:bodyPr wrap="square" rtlCol="0">
            <a:spAutoFit/>
          </a:bodyPr>
          <a:lstStyle/>
          <a:p>
            <a:pPr algn="l"/>
            <a:r>
              <a:rPr lang="en-US" sz="2400" b="1" dirty="0"/>
              <a:t>Least safe</a:t>
            </a:r>
          </a:p>
          <a:p>
            <a:r>
              <a:rPr lang="en-US" sz="1800" b="0" i="0" u="none" strike="noStrike" baseline="0" dirty="0">
                <a:solidFill>
                  <a:srgbClr val="000000"/>
                </a:solidFill>
                <a:latin typeface="Myriad Pro"/>
              </a:rPr>
              <a:t>done by an untrained person using a non-recommended method </a:t>
            </a:r>
          </a:p>
        </p:txBody>
      </p:sp>
      <p:sp>
        <p:nvSpPr>
          <p:cNvPr id="8" name="TextBox 7">
            <a:extLst>
              <a:ext uri="{FF2B5EF4-FFF2-40B4-BE49-F238E27FC236}">
                <a16:creationId xmlns:a16="http://schemas.microsoft.com/office/drawing/2014/main" id="{C773AA25-BAE6-4BD4-A06A-348F0E0683CA}"/>
              </a:ext>
            </a:extLst>
          </p:cNvPr>
          <p:cNvSpPr txBox="1"/>
          <p:nvPr/>
        </p:nvSpPr>
        <p:spPr>
          <a:xfrm>
            <a:off x="624590" y="6300866"/>
            <a:ext cx="2198558" cy="338554"/>
          </a:xfrm>
          <a:prstGeom prst="rect">
            <a:avLst/>
          </a:prstGeom>
          <a:noFill/>
        </p:spPr>
        <p:txBody>
          <a:bodyPr wrap="square" rtlCol="0">
            <a:spAutoFit/>
          </a:bodyPr>
          <a:lstStyle/>
          <a:p>
            <a:r>
              <a:rPr lang="en-US" sz="1600" dirty="0"/>
              <a:t>Ganatra et al, 2017</a:t>
            </a:r>
            <a:endParaRPr lang="x-none" sz="1600" dirty="0"/>
          </a:p>
        </p:txBody>
      </p:sp>
      <p:sp>
        <p:nvSpPr>
          <p:cNvPr id="9" name="TextBox 8">
            <a:extLst>
              <a:ext uri="{FF2B5EF4-FFF2-40B4-BE49-F238E27FC236}">
                <a16:creationId xmlns:a16="http://schemas.microsoft.com/office/drawing/2014/main" id="{68CC7E6D-EA42-4671-BF47-80D68BAAF318}"/>
              </a:ext>
            </a:extLst>
          </p:cNvPr>
          <p:cNvSpPr txBox="1"/>
          <p:nvPr/>
        </p:nvSpPr>
        <p:spPr>
          <a:xfrm>
            <a:off x="2823148" y="1277160"/>
            <a:ext cx="3897443" cy="523220"/>
          </a:xfrm>
          <a:prstGeom prst="rect">
            <a:avLst/>
          </a:prstGeom>
          <a:noFill/>
          <a:ln>
            <a:solidFill>
              <a:srgbClr val="FF0000"/>
            </a:solidFill>
          </a:ln>
          <a:effectLst>
            <a:glow rad="63500">
              <a:schemeClr val="accent1">
                <a:satMod val="175000"/>
                <a:alpha val="40000"/>
              </a:schemeClr>
            </a:glow>
          </a:effectLst>
        </p:spPr>
        <p:txBody>
          <a:bodyPr wrap="square" rtlCol="0">
            <a:spAutoFit/>
          </a:bodyPr>
          <a:lstStyle/>
          <a:p>
            <a:pPr algn="ctr"/>
            <a:r>
              <a:rPr lang="en-US" sz="2800" b="1" cap="small" dirty="0"/>
              <a:t>Abortion</a:t>
            </a:r>
            <a:endParaRPr lang="x-none" sz="2800" b="1" cap="small" dirty="0"/>
          </a:p>
        </p:txBody>
      </p:sp>
      <p:cxnSp>
        <p:nvCxnSpPr>
          <p:cNvPr id="11" name="Straight Arrow Connector 10">
            <a:extLst>
              <a:ext uri="{FF2B5EF4-FFF2-40B4-BE49-F238E27FC236}">
                <a16:creationId xmlns:a16="http://schemas.microsoft.com/office/drawing/2014/main" id="{A72AC7A8-70F4-4182-9213-7D624A78B858}"/>
              </a:ext>
            </a:extLst>
          </p:cNvPr>
          <p:cNvCxnSpPr/>
          <p:nvPr/>
        </p:nvCxnSpPr>
        <p:spPr bwMode="auto">
          <a:xfrm flipH="1">
            <a:off x="3532682" y="1948721"/>
            <a:ext cx="764498" cy="57962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6F3A3ACE-714C-4FF6-B2D1-A44665EC8850}"/>
              </a:ext>
            </a:extLst>
          </p:cNvPr>
          <p:cNvCxnSpPr>
            <a:cxnSpLocks/>
          </p:cNvCxnSpPr>
          <p:nvPr/>
        </p:nvCxnSpPr>
        <p:spPr bwMode="auto">
          <a:xfrm>
            <a:off x="4363387" y="1981204"/>
            <a:ext cx="602104" cy="62331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4" name="Arrow: Down 13">
            <a:extLst>
              <a:ext uri="{FF2B5EF4-FFF2-40B4-BE49-F238E27FC236}">
                <a16:creationId xmlns:a16="http://schemas.microsoft.com/office/drawing/2014/main" id="{415D9C45-3D66-4EEC-B528-7F701D578F95}"/>
              </a:ext>
            </a:extLst>
          </p:cNvPr>
          <p:cNvSpPr/>
          <p:nvPr/>
        </p:nvSpPr>
        <p:spPr bwMode="auto">
          <a:xfrm rot="3219013">
            <a:off x="7182225" y="4118499"/>
            <a:ext cx="185005" cy="494740"/>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New Roman" pitchFamily="18" charset="0"/>
            </a:endParaRPr>
          </a:p>
        </p:txBody>
      </p:sp>
      <p:sp>
        <p:nvSpPr>
          <p:cNvPr id="15" name="Arrow: Down 14">
            <a:extLst>
              <a:ext uri="{FF2B5EF4-FFF2-40B4-BE49-F238E27FC236}">
                <a16:creationId xmlns:a16="http://schemas.microsoft.com/office/drawing/2014/main" id="{967CDBD6-D25C-4F99-8255-EA9296E2D467}"/>
              </a:ext>
            </a:extLst>
          </p:cNvPr>
          <p:cNvSpPr/>
          <p:nvPr/>
        </p:nvSpPr>
        <p:spPr bwMode="auto">
          <a:xfrm rot="19256899">
            <a:off x="8745089" y="4102120"/>
            <a:ext cx="187201" cy="507338"/>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84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A342-7EA3-4966-80C8-A8ECF6DEDC29}"/>
              </a:ext>
            </a:extLst>
          </p:cNvPr>
          <p:cNvSpPr>
            <a:spLocks noGrp="1"/>
          </p:cNvSpPr>
          <p:nvPr>
            <p:ph type="title"/>
          </p:nvPr>
        </p:nvSpPr>
        <p:spPr>
          <a:xfrm>
            <a:off x="838200" y="365125"/>
            <a:ext cx="7197436" cy="1325563"/>
          </a:xfrm>
        </p:spPr>
        <p:txBody>
          <a:bodyPr/>
          <a:lstStyle/>
          <a:p>
            <a:r>
              <a:rPr lang="en-US" b="1" dirty="0">
                <a:solidFill>
                  <a:srgbClr val="FF0000"/>
                </a:solidFill>
              </a:rPr>
              <a:t>Unsafe abortion has huge cost but preventable</a:t>
            </a:r>
            <a:endParaRPr lang="x-none" b="1" dirty="0">
              <a:solidFill>
                <a:srgbClr val="FF0000"/>
              </a:solidFill>
            </a:endParaRPr>
          </a:p>
        </p:txBody>
      </p:sp>
      <p:sp>
        <p:nvSpPr>
          <p:cNvPr id="3" name="Content Placeholder 2">
            <a:extLst>
              <a:ext uri="{FF2B5EF4-FFF2-40B4-BE49-F238E27FC236}">
                <a16:creationId xmlns:a16="http://schemas.microsoft.com/office/drawing/2014/main" id="{E941E125-0BD3-48AE-8F50-BCF3FB95F4CA}"/>
              </a:ext>
            </a:extLst>
          </p:cNvPr>
          <p:cNvSpPr>
            <a:spLocks noGrp="1"/>
          </p:cNvSpPr>
          <p:nvPr>
            <p:ph idx="1"/>
          </p:nvPr>
        </p:nvSpPr>
        <p:spPr>
          <a:xfrm>
            <a:off x="1173019" y="1942475"/>
            <a:ext cx="10330872" cy="4236652"/>
          </a:xfrm>
        </p:spPr>
        <p:txBody>
          <a:bodyPr>
            <a:normAutofit/>
          </a:bodyPr>
          <a:lstStyle/>
          <a:p>
            <a:pPr marL="342900" indent="-342900">
              <a:buFont typeface="Wingdings" panose="05000000000000000000" pitchFamily="2" charset="2"/>
              <a:buChar char="§"/>
            </a:pPr>
            <a:r>
              <a:rPr lang="en-US" dirty="0">
                <a:solidFill>
                  <a:srgbClr val="3C4245"/>
                </a:solidFill>
                <a:latin typeface="ArialMT"/>
              </a:rPr>
              <a:t>Abortions are generally safe with appropriate  method (as recommended by WHO) &amp; appropriately skilled person</a:t>
            </a:r>
          </a:p>
          <a:p>
            <a:pPr marL="342900" indent="-342900">
              <a:buFont typeface="Wingdings" panose="05000000000000000000" pitchFamily="2" charset="2"/>
              <a:buChar char="§"/>
            </a:pPr>
            <a:r>
              <a:rPr lang="en-US" dirty="0">
                <a:solidFill>
                  <a:srgbClr val="3C4245"/>
                </a:solidFill>
                <a:latin typeface="ArialMT"/>
              </a:rPr>
              <a:t>Unsafe abortion is a leading cause of maternal morbidity</a:t>
            </a:r>
          </a:p>
          <a:p>
            <a:pPr marL="342900" indent="-342900">
              <a:buFont typeface="Wingdings" panose="05000000000000000000" pitchFamily="2" charset="2"/>
              <a:buChar char="§"/>
            </a:pPr>
            <a:r>
              <a:rPr lang="en-US" dirty="0">
                <a:solidFill>
                  <a:srgbClr val="3C4245"/>
                </a:solidFill>
                <a:latin typeface="ArialMT"/>
              </a:rPr>
              <a:t>Unsafe abortion: 4</a:t>
            </a:r>
            <a:r>
              <a:rPr lang="en-US" baseline="30000" dirty="0">
                <a:solidFill>
                  <a:srgbClr val="3C4245"/>
                </a:solidFill>
                <a:latin typeface="ArialMT"/>
              </a:rPr>
              <a:t>th</a:t>
            </a:r>
            <a:r>
              <a:rPr lang="en-US" dirty="0">
                <a:solidFill>
                  <a:srgbClr val="3C4245"/>
                </a:solidFill>
                <a:latin typeface="ArialMT"/>
              </a:rPr>
              <a:t> leading cause of maternal death globally</a:t>
            </a:r>
          </a:p>
          <a:p>
            <a:pPr marL="342900" indent="-342900">
              <a:buFont typeface="Wingdings" panose="05000000000000000000" pitchFamily="2" charset="2"/>
              <a:buChar char="§"/>
            </a:pPr>
            <a:r>
              <a:rPr lang="en-US" dirty="0">
                <a:solidFill>
                  <a:srgbClr val="3C4245"/>
                </a:solidFill>
                <a:latin typeface="ArialMT"/>
              </a:rPr>
              <a:t>The risk of dying from an unsafe abortion is highest in Africa</a:t>
            </a:r>
          </a:p>
          <a:p>
            <a:pPr marL="342900" indent="-342900">
              <a:buFont typeface="Wingdings" panose="05000000000000000000" pitchFamily="2" charset="2"/>
              <a:buChar char="§"/>
            </a:pPr>
            <a:r>
              <a:rPr lang="en-US" dirty="0">
                <a:solidFill>
                  <a:srgbClr val="3C4245"/>
                </a:solidFill>
                <a:latin typeface="ArialMT"/>
              </a:rPr>
              <a:t>Unsafe abortion has significant costs to the health system</a:t>
            </a:r>
          </a:p>
          <a:p>
            <a:pPr marL="342900" indent="-342900">
              <a:buFont typeface="Wingdings" panose="05000000000000000000" pitchFamily="2" charset="2"/>
              <a:buChar char="§"/>
            </a:pPr>
            <a:r>
              <a:rPr lang="en-US" dirty="0">
                <a:solidFill>
                  <a:srgbClr val="3C4245"/>
                </a:solidFill>
                <a:latin typeface="ArialMT"/>
              </a:rPr>
              <a:t>Unsafe abortion is preventable</a:t>
            </a:r>
            <a:endParaRPr lang="x-none" dirty="0">
              <a:solidFill>
                <a:srgbClr val="3C4245"/>
              </a:solidFill>
              <a:latin typeface="ArialMT"/>
            </a:endParaRPr>
          </a:p>
        </p:txBody>
      </p:sp>
    </p:spTree>
    <p:extLst>
      <p:ext uri="{BB962C8B-B14F-4D97-AF65-F5344CB8AC3E}">
        <p14:creationId xmlns:p14="http://schemas.microsoft.com/office/powerpoint/2010/main" val="2170807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3D4684EBEF71428482A2ACE64A4231" ma:contentTypeVersion="0" ma:contentTypeDescription="Create a new document." ma:contentTypeScope="" ma:versionID="9acc99509964c72e2aca01ad760a2b6b">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B48109-E33C-4772-AC32-05E87B8EFC64}"/>
</file>

<file path=customXml/itemProps2.xml><?xml version="1.0" encoding="utf-8"?>
<ds:datastoreItem xmlns:ds="http://schemas.openxmlformats.org/officeDocument/2006/customXml" ds:itemID="{70F75AAA-D680-4A59-B144-69AFF4662516}"/>
</file>

<file path=customXml/itemProps3.xml><?xml version="1.0" encoding="utf-8"?>
<ds:datastoreItem xmlns:ds="http://schemas.openxmlformats.org/officeDocument/2006/customXml" ds:itemID="{71140FBC-0FB9-46A6-A699-0D9469A4FF66}"/>
</file>

<file path=docProps/app.xml><?xml version="1.0" encoding="utf-8"?>
<Properties xmlns="http://schemas.openxmlformats.org/officeDocument/2006/extended-properties" xmlns:vt="http://schemas.openxmlformats.org/officeDocument/2006/docPropsVTypes">
  <TotalTime>1294</TotalTime>
  <Words>3825</Words>
  <Application>Microsoft Office PowerPoint</Application>
  <PresentationFormat>Widescreen</PresentationFormat>
  <Paragraphs>330</Paragraphs>
  <Slides>37</Slides>
  <Notes>16</Notes>
  <HiddenSlides>0</HiddenSlides>
  <MMClips>0</MMClips>
  <ScaleCrop>false</ScaleCrop>
  <HeadingPairs>
    <vt:vector size="6" baseType="variant">
      <vt:variant>
        <vt:lpstr>Fonts Used</vt:lpstr>
      </vt:variant>
      <vt:variant>
        <vt:i4>29</vt:i4>
      </vt:variant>
      <vt:variant>
        <vt:lpstr>Theme</vt:lpstr>
      </vt:variant>
      <vt:variant>
        <vt:i4>1</vt:i4>
      </vt:variant>
      <vt:variant>
        <vt:lpstr>Slide Titles</vt:lpstr>
      </vt:variant>
      <vt:variant>
        <vt:i4>37</vt:i4>
      </vt:variant>
    </vt:vector>
  </HeadingPairs>
  <TitlesOfParts>
    <vt:vector size="67" baseType="lpstr">
      <vt:lpstr>Agency FB</vt:lpstr>
      <vt:lpstr>arial</vt:lpstr>
      <vt:lpstr>arial</vt:lpstr>
      <vt:lpstr>Arial,Bold</vt:lpstr>
      <vt:lpstr>Arial,BoldItalic</vt:lpstr>
      <vt:lpstr>Arial-ItalicMT</vt:lpstr>
      <vt:lpstr>ArialMT</vt:lpstr>
      <vt:lpstr>BlinkMacSystemFont</vt:lpstr>
      <vt:lpstr>Calibri</vt:lpstr>
      <vt:lpstr>Calibri Light</vt:lpstr>
      <vt:lpstr>Cambria</vt:lpstr>
      <vt:lpstr>Garamond</vt:lpstr>
      <vt:lpstr>Georgia</vt:lpstr>
      <vt:lpstr>Gotham Narrow Book</vt:lpstr>
      <vt:lpstr>HelveticaNeueLTStd-BdCn</vt:lpstr>
      <vt:lpstr>HelveticaNeueLTStd-Cn</vt:lpstr>
      <vt:lpstr>HelveticaNeueLTStd-CnO</vt:lpstr>
      <vt:lpstr>HelveticaNeue-Roman</vt:lpstr>
      <vt:lpstr>Myriad Pro</vt:lpstr>
      <vt:lpstr>NewBaskerville-Roman</vt:lpstr>
      <vt:lpstr>Pragmatica-Book</vt:lpstr>
      <vt:lpstr>QkhctvAdvTTb5929f4c</vt:lpstr>
      <vt:lpstr>QrxfbhAdvTTb5929f4c+20</vt:lpstr>
      <vt:lpstr>ScalaLancetPro</vt:lpstr>
      <vt:lpstr>Shaker 2 Lancet</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 Abortion: Terminologies &amp; Themes </vt:lpstr>
      <vt:lpstr>Abortion: “Types”/Classification</vt:lpstr>
      <vt:lpstr>Safe Abortion vs. Unsafe Abortion</vt:lpstr>
      <vt:lpstr>Unsafe abortion has huge cost but preventable</vt:lpstr>
      <vt:lpstr> The Abortion Landscape &amp; Scope: Global </vt:lpstr>
      <vt:lpstr>Magnitude of Abortion: Global</vt:lpstr>
      <vt:lpstr>Globally, Africa (esp. Sub-Saharan Africa) has the highest proportion of unsafe abortion</vt:lpstr>
      <vt:lpstr>The proportion of abortions that are unsafe is much higher in countries where laws are more restrictive</vt:lpstr>
      <vt:lpstr>South Africa, where abortion is broadly legal, is the only SSA country in which safe abortion occur more than unsafe abortion</vt:lpstr>
      <vt:lpstr> The Abortion Landscape &amp; Scope: National </vt:lpstr>
      <vt:lpstr>PowerPoint Presentation</vt:lpstr>
      <vt:lpstr>PowerPoint Presentation</vt:lpstr>
      <vt:lpstr>PowerPoint Presentation</vt:lpstr>
      <vt:lpstr>PowerPoint Presentation</vt:lpstr>
      <vt:lpstr>PowerPoint Presentation</vt:lpstr>
      <vt:lpstr>Lack of Acess to Safe Abortion Options May  Cause  Women to Seek Unsafe Approaches</vt:lpstr>
      <vt:lpstr>Implications of Nigeria’s high burden of unsafe abortion </vt:lpstr>
      <vt:lpstr>Unsafe abortion results in high level of maternal deaths</vt:lpstr>
      <vt:lpstr>What is the Relative Cost of Abortion in sub-Saharan Africa?</vt:lpstr>
      <vt:lpstr>Abortion has huge cost for the Nigerian health system</vt:lpstr>
      <vt:lpstr>Reducing the Burden &amp; Impact of  Unsafe Abortion in Nigeria:  What are the Ways Forward?</vt:lpstr>
      <vt:lpstr>Discussion</vt:lpstr>
      <vt:lpstr>A Public Health Framework for Interventions</vt:lpstr>
      <vt:lpstr>Strategic Intervention Pillars</vt:lpstr>
      <vt:lpstr>Strategic Intervention Pillars &amp; Key Actions….</vt:lpstr>
      <vt:lpstr>Strategic Intervention Pillars &amp; Key Actions…</vt:lpstr>
      <vt:lpstr>Strategic Intervention Pillars &amp; Key Actions</vt:lpstr>
      <vt:lpstr>Last Words </vt:lpstr>
      <vt:lpstr>Last Words: From Research to Actions:  Some Reflections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Oladimeji Ogunoye</dc:creator>
  <cp:lastModifiedBy>Adesegun Fatusi</cp:lastModifiedBy>
  <cp:revision>35</cp:revision>
  <dcterms:created xsi:type="dcterms:W3CDTF">2022-04-20T14:14:54Z</dcterms:created>
  <dcterms:modified xsi:type="dcterms:W3CDTF">2022-06-24T16:02:01Z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0x010100E33D4684EBEF71428482A2ACE64A4231</vt:lpwstr>
  </property>
  <property fmtid="{D5CDD505-2E9C-101B-9397-08002B2CF9AE}" pid="3" name="Order">
    <vt:r8>29200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