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omments/modernComment_10B_5A1D4912.xml" ContentType="application/vnd.ms-powerpoint.comments+xml"/>
  <Override PartName="/ppt/comments/modernComment_103_72F05A35.xml" ContentType="application/vnd.ms-powerpoint.comments+xml"/>
  <Override PartName="/ppt/comments/modernComment_10C_CCA938E3.xml" ContentType="application/vnd.ms-powerpoint.comments+xml"/>
  <Override PartName="/ppt/comments/modernComment_10D_4FCA2551.xml" ContentType="application/vnd.ms-powerpoint.comments+xml"/>
  <Override PartName="/ppt/comments/modernComment_107_99A8706F.xml" ContentType="application/vnd.ms-powerpoint.comments+xml"/>
  <Override PartName="/ppt/comments/modernComment_108_FB61E012.xml" ContentType="application/vnd.ms-powerpoint.comments+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17_89890436.xml" ContentType="application/vnd.ms-powerpoint.comments+xml"/>
  <Override PartName="/ppt/comments/modernComment_109_94F7C6A5.xml" ContentType="application/vnd.ms-powerpoint.comments+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66" r:id="rId5"/>
    <p:sldId id="267" r:id="rId6"/>
    <p:sldId id="259" r:id="rId7"/>
    <p:sldId id="268" r:id="rId8"/>
    <p:sldId id="269" r:id="rId9"/>
    <p:sldId id="263" r:id="rId10"/>
    <p:sldId id="264" r:id="rId11"/>
    <p:sldId id="275" r:id="rId12"/>
    <p:sldId id="271" r:id="rId13"/>
    <p:sldId id="272" r:id="rId14"/>
    <p:sldId id="274" r:id="rId15"/>
    <p:sldId id="279" r:id="rId16"/>
    <p:sldId id="260" r:id="rId17"/>
    <p:sldId id="265" r:id="rId18"/>
    <p:sldId id="277" r:id="rId19"/>
    <p:sldId id="278" r:id="rId20"/>
    <p:sldId id="261" r:id="rId21"/>
    <p:sldId id="262" r:id="rId22"/>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F866909-DDA9-37E2-71C2-CFF20EF9D750}" name="Akin Bankole" initials="AB" userId="S::abankole@guttmacher.org::f3310352-1227-4b4f-9eb1-2b64951d65dc" providerId="AD"/>
  <p188:author id="{C3F3177D-894F-9775-0782-0B805C5CBAC9}" name="Melissa Stillman" initials="MS" userId="S::mstillman@guttmacher.org::3c370a36-1ea4-4174-a992-90db6a3712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3" d="100"/>
          <a:sy n="43" d="100"/>
        </p:scale>
        <p:origin x="52"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omments/modernComment_103_72F05A35.xml><?xml version="1.0" encoding="utf-8"?>
<p188:cmLst xmlns:a="http://schemas.openxmlformats.org/drawingml/2006/main" xmlns:r="http://schemas.openxmlformats.org/officeDocument/2006/relationships" xmlns:p188="http://schemas.microsoft.com/office/powerpoint/2018/8/main">
  <p188:cm id="{42E0FC66-4D98-4409-A9C3-922CB2AF7A3D}" authorId="{C3F3177D-894F-9775-0782-0B805C5CBAC9}" created="2022-06-17T16:51:16.776">
    <ac:txMkLst xmlns:ac="http://schemas.microsoft.com/office/drawing/2013/main/command">
      <pc:docMk xmlns:pc="http://schemas.microsoft.com/office/powerpoint/2013/main/command"/>
      <pc:sldMk xmlns:pc="http://schemas.microsoft.com/office/powerpoint/2013/main/command" cId="1928354357" sldId="259"/>
      <ac:spMk id="3" creationId="{62039980-4F96-4632-AA25-5166E896616F}"/>
      <ac:txMk cp="21" len="6">
        <ac:context len="566" hash="1025509823"/>
      </ac:txMk>
    </ac:txMkLst>
    <p188:pos x="4447389" y="246677"/>
    <p188:txBody>
      <a:bodyPr/>
      <a:lstStyle/>
      <a:p>
        <a:r>
          <a:rPr lang="en-US"/>
          <a:t>Will there be a similar exercise about Aisha? On that note, Zahrah's and Aisha's stories are very similar - it might be better to keep Zahrah's story as it is but change Aisha's story to be a success story (i.e. she was able to get an abortion, was promoted at her job, had children later when she was ready and her children ended up becoming doctors or astronauts or some great job). Or, if Aisha still dies maybe her pregnancy could be due to something other than rape because that's what happened to Zahrah.</a:t>
        </a:r>
      </a:p>
    </p188:txBody>
  </p188:cm>
  <p188:cm id="{29F721DC-5729-4035-9DB1-698FAEB828DD}" authorId="{C3F3177D-894F-9775-0782-0B805C5CBAC9}" created="2022-06-17T17:00:07.002">
    <ac:txMkLst xmlns:ac="http://schemas.microsoft.com/office/drawing/2013/main/command">
      <pc:docMk xmlns:pc="http://schemas.microsoft.com/office/powerpoint/2013/main/command"/>
      <pc:sldMk xmlns:pc="http://schemas.microsoft.com/office/powerpoint/2013/main/command" cId="1928354357" sldId="259"/>
      <ac:spMk id="4" creationId="{082A43ED-0801-4D41-A3F9-A77801E8537D}"/>
      <ac:txMk cp="17" len="15">
        <ac:context len="34" hash="3579259296"/>
      </ac:txMk>
    </ac:txMkLst>
    <p188:pos x="4804124" y="375857"/>
    <p188:txBody>
      <a:bodyPr/>
      <a:lstStyle/>
      <a:p>
        <a:r>
          <a:rPr lang="en-US"/>
          <a:t>I think it could be a good/useful/interesting exercise to split the group in half and have one half be "pro-choice" and the other be "pro-life". They would first gather in a breakout session to discuss and organize their thoughts and come back as a larger group to do a sort of debate about whether or not abortion should be allowed and why/why not. Just a thought, as it is an engaging exercise and in line with what is mentioned in the  module's word doc/plan.</a:t>
        </a:r>
      </a:p>
    </p188:txBody>
  </p188:cm>
</p188:cmLst>
</file>

<file path=ppt/comments/modernComment_107_99A8706F.xml><?xml version="1.0" encoding="utf-8"?>
<p188:cmLst xmlns:a="http://schemas.openxmlformats.org/drawingml/2006/main" xmlns:r="http://schemas.openxmlformats.org/officeDocument/2006/relationships" xmlns:p188="http://schemas.microsoft.com/office/powerpoint/2018/8/main">
  <p188:cm id="{BFCDFDD9-BCF1-4B5F-B43C-3F148E04FCF9}" authorId="{EF866909-DDA9-37E2-71C2-CFF20EF9D750}" created="2022-06-18T02:37:16.720">
    <ac:txMkLst xmlns:ac="http://schemas.microsoft.com/office/drawing/2013/main/command">
      <pc:docMk xmlns:pc="http://schemas.microsoft.com/office/powerpoint/2013/main/command"/>
      <pc:sldMk xmlns:pc="http://schemas.microsoft.com/office/powerpoint/2013/main/command" cId="2577952879" sldId="263"/>
      <ac:graphicFrameMk id="7" creationId="{8789A44F-4093-75F2-8AF5-00B49BB4532C}"/>
      <ac:tblMk/>
      <ac:tcMk rowId="1246865126" colId="3865571069"/>
      <ac:txMk cp="73" len="7">
        <ac:context len="99" hash="195360276"/>
      </ac:txMk>
    </ac:txMkLst>
    <p188:pos x="6214452" y="2049098"/>
    <p188:txBody>
      <a:bodyPr/>
      <a:lstStyle/>
      <a:p>
        <a:r>
          <a:rPr lang="en-US"/>
          <a:t>I think we can delete this if we accept to change #2 to medical sciences.</a:t>
        </a:r>
      </a:p>
    </p188:txBody>
  </p188:cm>
  <p188:cm id="{EA752A74-63F2-4FA6-BCDB-37D932D8D3C1}" authorId="{EF866909-DDA9-37E2-71C2-CFF20EF9D750}" created="2022-06-18T02:39:35.948">
    <ac:txMkLst xmlns:ac="http://schemas.microsoft.com/office/drawing/2013/main/command">
      <pc:docMk xmlns:pc="http://schemas.microsoft.com/office/powerpoint/2013/main/command"/>
      <pc:sldMk xmlns:pc="http://schemas.microsoft.com/office/powerpoint/2013/main/command" cId="2577952879" sldId="263"/>
      <ac:graphicFrameMk id="7" creationId="{8789A44F-4093-75F2-8AF5-00B49BB4532C}"/>
      <ac:tblMk/>
      <ac:tcMk rowId="1246865126" colId="3865571069"/>
      <ac:txMk cp="0" len="23">
        <ac:context len="99" hash="195360276"/>
      </ac:txMk>
    </ac:txMkLst>
    <p188:pos x="7922672" y="280588"/>
    <p188:txBody>
      <a:bodyPr/>
      <a:lstStyle/>
      <a:p>
        <a:r>
          <a:rPr lang="en-US"/>
          <a:t>Do we mean "Relevant disciplines"? </a:t>
        </a:r>
      </a:p>
    </p188:txBody>
  </p188:cm>
</p188:cmLst>
</file>

<file path=ppt/comments/modernComment_108_FB61E012.xml><?xml version="1.0" encoding="utf-8"?>
<p188:cmLst xmlns:a="http://schemas.openxmlformats.org/drawingml/2006/main" xmlns:r="http://schemas.openxmlformats.org/officeDocument/2006/relationships" xmlns:p188="http://schemas.microsoft.com/office/powerpoint/2018/8/main">
  <p188:cm id="{0FB0528F-73EF-4FBC-A8E6-8A65241FDA73}" authorId="{C3F3177D-894F-9775-0782-0B805C5CBAC9}" created="2022-06-17T16:37:36.259">
    <ac:txMkLst xmlns:ac="http://schemas.microsoft.com/office/drawing/2013/main/command">
      <pc:docMk xmlns:pc="http://schemas.microsoft.com/office/powerpoint/2013/main/command"/>
      <pc:sldMk xmlns:pc="http://schemas.microsoft.com/office/powerpoint/2013/main/command" cId="4217495570" sldId="264"/>
      <ac:spMk id="3" creationId="{62039980-4F96-4632-AA25-5166E896616F}"/>
      <ac:txMk cp="304">
        <ac:context len="353" hash="3167665550"/>
      </ac:txMk>
    </ac:txMkLst>
    <p188:pos x="2811911" y="2664024"/>
    <p188:txBody>
      <a:bodyPr/>
      <a:lstStyle/>
      <a:p>
        <a:r>
          <a:rPr lang="en-US"/>
          <a:t>Is this supposed to say spontaneous?</a:t>
        </a:r>
      </a:p>
    </p188:txBody>
  </p188:cm>
  <p188:cm id="{917BEDCD-8DFB-43D1-BEAC-CA08B2309338}" authorId="{EF866909-DDA9-37E2-71C2-CFF20EF9D750}" created="2022-06-18T02:47:27.659">
    <ac:deMkLst xmlns:ac="http://schemas.microsoft.com/office/drawing/2013/main/command">
      <pc:docMk xmlns:pc="http://schemas.microsoft.com/office/powerpoint/2013/main/command"/>
      <pc:sldMk xmlns:pc="http://schemas.microsoft.com/office/powerpoint/2013/main/command" cId="4217495570" sldId="264"/>
      <ac:spMk id="3" creationId="{62039980-4F96-4632-AA25-5166E896616F}"/>
    </ac:deMkLst>
    <p188:txBody>
      <a:bodyPr/>
      <a:lstStyle/>
      <a:p>
        <a:r>
          <a:rPr lang="en-US"/>
          <a:t>I edited the contents of this slide. </a:t>
        </a:r>
      </a:p>
    </p188:txBody>
  </p188:cm>
</p188:cmLst>
</file>

<file path=ppt/comments/modernComment_109_94F7C6A5.xml><?xml version="1.0" encoding="utf-8"?>
<p188:cmLst xmlns:a="http://schemas.openxmlformats.org/drawingml/2006/main" xmlns:r="http://schemas.openxmlformats.org/officeDocument/2006/relationships" xmlns:p188="http://schemas.microsoft.com/office/powerpoint/2018/8/main">
  <p188:cm id="{C599C871-33D3-4CA0-8500-C5BFD5C2620C}" authorId="{C3F3177D-894F-9775-0782-0B805C5CBAC9}" created="2022-06-17T16:52:39.812">
    <ac:txMkLst xmlns:ac="http://schemas.microsoft.com/office/drawing/2013/main/command">
      <pc:docMk xmlns:pc="http://schemas.microsoft.com/office/powerpoint/2013/main/command"/>
      <pc:sldMk xmlns:pc="http://schemas.microsoft.com/office/powerpoint/2013/main/command" cId="2499266213" sldId="265"/>
      <ac:graphicFrameMk id="2" creationId="{00000000-0000-0000-0000-000000000000}"/>
      <ac:tblMk/>
      <ac:tcMk rowId="1227687992" colId="2047707901"/>
      <ac:txMk cp="40" len="2">
        <ac:context len="44" hash="3453670204"/>
      </ac:txMk>
    </ac:txMkLst>
    <p188:pos x="9530593" y="2183734"/>
    <p188:txBody>
      <a:bodyPr/>
      <a:lstStyle/>
      <a:p>
        <a:r>
          <a:rPr lang="en-US"/>
          <a:t>Only MA? Couldn't MA also be a part of clandestine practices?</a:t>
        </a:r>
      </a:p>
    </p188:txBody>
  </p188:cm>
</p188:cmLst>
</file>

<file path=ppt/comments/modernComment_10B_5A1D4912.xml><?xml version="1.0" encoding="utf-8"?>
<p188:cmLst xmlns:a="http://schemas.openxmlformats.org/drawingml/2006/main" xmlns:r="http://schemas.openxmlformats.org/officeDocument/2006/relationships" xmlns:p188="http://schemas.microsoft.com/office/powerpoint/2018/8/main">
  <p188:cm id="{079C9910-822C-49F8-94CE-D39EF6B83FF9}" authorId="{EF866909-DDA9-37E2-71C2-CFF20EF9D750}" created="2022-06-18T00:34:33.570">
    <pc:sldMkLst xmlns:pc="http://schemas.microsoft.com/office/powerpoint/2013/main/command">
      <pc:docMk/>
      <pc:sldMk cId="1511868690" sldId="267"/>
    </pc:sldMkLst>
    <p188:txBody>
      <a:bodyPr/>
      <a:lstStyle/>
      <a:p>
        <a:r>
          <a:rPr lang="en-US"/>
          <a:t>It seems to me that the contents of this slide needs more clarity. 
With respect to bullet #1, is the presenter going to talk from a note about what is meant by values and value systems?
I have suggested some revision to the remaining contents of this slide to clearly indicate that this is where we are defining or explaining what we mean by values clarification and why VC is important.
 </a:t>
        </a:r>
      </a:p>
    </p188:txBody>
  </p188:cm>
</p188:cmLst>
</file>

<file path=ppt/comments/modernComment_10C_CCA938E3.xml><?xml version="1.0" encoding="utf-8"?>
<p188:cmLst xmlns:a="http://schemas.openxmlformats.org/drawingml/2006/main" xmlns:r="http://schemas.openxmlformats.org/officeDocument/2006/relationships" xmlns:p188="http://schemas.microsoft.com/office/powerpoint/2018/8/main">
  <p188:cm id="{3973A93E-45DC-4F1B-88C5-E240ACC6A6AF}" authorId="{C3F3177D-894F-9775-0782-0B805C5CBAC9}" created="2022-06-17T16:33:37.502">
    <ac:txMkLst xmlns:ac="http://schemas.microsoft.com/office/drawing/2013/main/command">
      <pc:docMk xmlns:pc="http://schemas.microsoft.com/office/powerpoint/2013/main/command"/>
      <pc:sldMk xmlns:pc="http://schemas.microsoft.com/office/powerpoint/2013/main/command" cId="3433642211" sldId="268"/>
      <ac:spMk id="3" creationId="{62039980-4F96-4632-AA25-5166E896616F}"/>
      <ac:txMk cp="270">
        <ac:context len="507" hash="1505842456"/>
      </ac:txMk>
    </ac:txMkLst>
    <p188:pos x="9590767" y="0"/>
    <p188:txBody>
      <a:bodyPr/>
      <a:lstStyle/>
      <a:p>
        <a:r>
          <a:rPr lang="en-US"/>
          <a:t>Cite? Is this also from the Bell et al paper?</a:t>
        </a:r>
      </a:p>
    </p188:txBody>
  </p188:cm>
  <p188:cm id="{0F06FA22-C2B7-47F0-A932-AC0C1FC5571B}" authorId="{C3F3177D-894F-9775-0782-0B805C5CBAC9}" created="2022-06-17T16:40:18.179">
    <ac:txMkLst xmlns:ac="http://schemas.microsoft.com/office/drawing/2013/main/command">
      <pc:docMk xmlns:pc="http://schemas.microsoft.com/office/powerpoint/2013/main/command"/>
      <pc:sldMk xmlns:pc="http://schemas.microsoft.com/office/powerpoint/2013/main/command" cId="3433642211" sldId="268"/>
      <ac:spMk id="4" creationId="{082A43ED-0801-4D41-A3F9-A77801E8537D}"/>
      <ac:txMk cp="0" len="12">
        <ac:context len="45" hash="2340105076"/>
      </ac:txMk>
    </ac:txMkLst>
    <p188:pos x="2253871" y="345672"/>
    <p188:replyLst>
      <p188:reply id="{DF0FD41E-BB7F-4939-A79E-BD6DAD77D394}" authorId="{EF866909-DDA9-37E2-71C2-CFF20EF9D750}" created="2022-06-18T02:20:28.037">
        <p188:txBody>
          <a:bodyPr/>
          <a:lstStyle/>
          <a:p>
            <a:r>
              <a:rPr lang="en-US"/>
              <a:t>I think we should keep the current order.</a:t>
            </a:r>
          </a:p>
        </p188:txBody>
      </p188:reply>
    </p188:replyLst>
    <p188:txBody>
      <a:bodyPr/>
      <a:lstStyle/>
      <a:p>
        <a:r>
          <a:rPr lang="en-US"/>
          <a:t>I would suggest discussing the context and the multidisciplinary issues first before reading Zahrah's story. Unless the point is to see where the mentees are in their thinking about abortion prior to understanding the context of abortion in nigeria?</a:t>
        </a:r>
      </a:p>
    </p188:txBody>
  </p188:cm>
  <p188:cm id="{300A86F7-EFD1-4F69-B111-48B3564192EE}" authorId="{EF866909-DDA9-37E2-71C2-CFF20EF9D750}" created="2022-06-18T02:18:37.018">
    <ac:txMkLst xmlns:ac="http://schemas.microsoft.com/office/drawing/2013/main/command">
      <pc:docMk xmlns:pc="http://schemas.microsoft.com/office/powerpoint/2013/main/command"/>
      <pc:sldMk xmlns:pc="http://schemas.microsoft.com/office/powerpoint/2013/main/command" cId="3433642211" sldId="268"/>
      <ac:spMk id="3" creationId="{62039980-4F96-4632-AA25-5166E896616F}"/>
      <ac:txMk cp="427" len="78">
        <ac:context len="507" hash="1505842456"/>
      </ac:txMk>
    </ac:txMkLst>
    <p188:pos x="9904324" y="3395679"/>
    <p188:txBody>
      <a:bodyPr/>
      <a:lstStyle/>
      <a:p>
        <a:r>
          <a:rPr lang="en-US"/>
          <a:t>I moved this to the end of the slide. Melissa's first comment above relates to the 6,000 in thid bullet.</a:t>
        </a:r>
      </a:p>
    </p188:txBody>
  </p188:cm>
</p188:cmLst>
</file>

<file path=ppt/comments/modernComment_10D_4FCA2551.xml><?xml version="1.0" encoding="utf-8"?>
<p188:cmLst xmlns:a="http://schemas.openxmlformats.org/drawingml/2006/main" xmlns:r="http://schemas.openxmlformats.org/officeDocument/2006/relationships" xmlns:p188="http://schemas.microsoft.com/office/powerpoint/2018/8/main">
  <p188:cm id="{5A638E54-31D5-453F-94E0-2840B804EEF0}" authorId="{EF866909-DDA9-37E2-71C2-CFF20EF9D750}" created="2022-06-18T02:30:02.636">
    <pc:sldMkLst xmlns:pc="http://schemas.microsoft.com/office/powerpoint/2013/main/command">
      <pc:docMk/>
      <pc:sldMk cId="1338647889" sldId="269"/>
    </pc:sldMkLst>
    <p188:txBody>
      <a:bodyPr/>
      <a:lstStyle/>
      <a:p>
        <a:r>
          <a:rPr lang="en-US"/>
          <a:t>I edited some contents of this slide slightly.</a:t>
        </a:r>
      </a:p>
    </p188:txBody>
  </p188:cm>
</p188:cmLst>
</file>

<file path=ppt/comments/modernComment_117_89890436.xml><?xml version="1.0" encoding="utf-8"?>
<p188:cmLst xmlns:a="http://schemas.openxmlformats.org/drawingml/2006/main" xmlns:r="http://schemas.openxmlformats.org/officeDocument/2006/relationships" xmlns:p188="http://schemas.microsoft.com/office/powerpoint/2018/8/main">
  <p188:cm id="{33A0F44E-ED82-4F97-A197-ACCE779F5004}" authorId="{C3F3177D-894F-9775-0782-0B805C5CBAC9}" created="2022-06-17T16:43:58.117">
    <ac:txMkLst xmlns:ac="http://schemas.microsoft.com/office/drawing/2013/main/command">
      <pc:docMk xmlns:pc="http://schemas.microsoft.com/office/powerpoint/2013/main/command"/>
      <pc:sldMk xmlns:pc="http://schemas.microsoft.com/office/powerpoint/2013/main/command" cId="2307458102" sldId="279"/>
      <ac:spMk id="15" creationId="{082A43ED-0801-4D41-A3F9-A77801E8537D}"/>
      <ac:txMk cp="33" len="3">
        <ac:context len="58" hash="2436853793"/>
      </ac:txMk>
    </ac:txMkLst>
    <p188:pos x="5605444" y="350828"/>
    <p188:txBody>
      <a:bodyPr/>
      <a:lstStyle/>
      <a:p>
        <a:r>
          <a:rPr lang="en-US"/>
          <a:t>Should this say "skills" instead of RCA?</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6FE2F-1852-4E57-98DC-C4D01209236A}" type="doc">
      <dgm:prSet loTypeId="urn:microsoft.com/office/officeart/2005/8/layout/chevron1" loCatId="process" qsTypeId="urn:microsoft.com/office/officeart/2005/8/quickstyle/simple1" qsCatId="simple" csTypeId="urn:microsoft.com/office/officeart/2005/8/colors/accent0_3" csCatId="mainScheme" phldr="1"/>
      <dgm:spPr/>
    </dgm:pt>
    <dgm:pt modelId="{569EB71A-133D-40A8-B8D9-72FF69EAF4AE}">
      <dgm:prSet phldrT="[Text]"/>
      <dgm:spPr>
        <a:solidFill>
          <a:schemeClr val="accent1"/>
        </a:solidFill>
      </dgm:spPr>
      <dgm:t>
        <a:bodyPr/>
        <a:lstStyle/>
        <a:p>
          <a:r>
            <a:rPr lang="en-US" dirty="0">
              <a:solidFill>
                <a:schemeClr val="tx1">
                  <a:lumMod val="50000"/>
                </a:schemeClr>
              </a:solidFill>
            </a:rPr>
            <a:t>Root causes </a:t>
          </a:r>
        </a:p>
      </dgm:t>
    </dgm:pt>
    <dgm:pt modelId="{CBD549CC-B3BB-4D3D-B5A6-D0A12A1476EA}" type="parTrans" cxnId="{EB27737D-2F31-455E-8AEF-FE45D6D37E11}">
      <dgm:prSet/>
      <dgm:spPr/>
      <dgm:t>
        <a:bodyPr/>
        <a:lstStyle/>
        <a:p>
          <a:endParaRPr lang="en-US"/>
        </a:p>
      </dgm:t>
    </dgm:pt>
    <dgm:pt modelId="{E38A8C94-94AE-413F-82F9-0F36F00F2C72}" type="sibTrans" cxnId="{EB27737D-2F31-455E-8AEF-FE45D6D37E11}">
      <dgm:prSet/>
      <dgm:spPr/>
      <dgm:t>
        <a:bodyPr/>
        <a:lstStyle/>
        <a:p>
          <a:endParaRPr lang="en-US"/>
        </a:p>
      </dgm:t>
    </dgm:pt>
    <dgm:pt modelId="{0260DEE8-8290-46BC-A048-D51ED012A08F}">
      <dgm:prSet phldrT="[Text]"/>
      <dgm:spPr>
        <a:solidFill>
          <a:schemeClr val="accent2"/>
        </a:solidFill>
      </dgm:spPr>
      <dgm:t>
        <a:bodyPr/>
        <a:lstStyle/>
        <a:p>
          <a:r>
            <a:rPr lang="en-US" dirty="0">
              <a:solidFill>
                <a:schemeClr val="tx1">
                  <a:lumMod val="50000"/>
                </a:schemeClr>
              </a:solidFill>
            </a:rPr>
            <a:t>Causal factors</a:t>
          </a:r>
        </a:p>
      </dgm:t>
    </dgm:pt>
    <dgm:pt modelId="{60ABFE35-BE69-423D-A56E-3CE8DEAB0A3A}" type="parTrans" cxnId="{8E35845D-7C4F-4187-9C43-A7EF43901641}">
      <dgm:prSet/>
      <dgm:spPr/>
      <dgm:t>
        <a:bodyPr/>
        <a:lstStyle/>
        <a:p>
          <a:endParaRPr lang="en-US"/>
        </a:p>
      </dgm:t>
    </dgm:pt>
    <dgm:pt modelId="{BB339426-32F3-415E-A745-4B1FFB1F8DBF}" type="sibTrans" cxnId="{8E35845D-7C4F-4187-9C43-A7EF43901641}">
      <dgm:prSet/>
      <dgm:spPr/>
      <dgm:t>
        <a:bodyPr/>
        <a:lstStyle/>
        <a:p>
          <a:endParaRPr lang="en-US"/>
        </a:p>
      </dgm:t>
    </dgm:pt>
    <dgm:pt modelId="{0954361D-DECA-47D4-8A17-27B8F34A6BBE}">
      <dgm:prSet phldrT="[Text]"/>
      <dgm:spPr>
        <a:solidFill>
          <a:schemeClr val="accent5"/>
        </a:solidFill>
      </dgm:spPr>
      <dgm:t>
        <a:bodyPr/>
        <a:lstStyle/>
        <a:p>
          <a:r>
            <a:rPr lang="en-US" dirty="0">
              <a:solidFill>
                <a:schemeClr val="tx1">
                  <a:lumMod val="50000"/>
                </a:schemeClr>
              </a:solidFill>
            </a:rPr>
            <a:t>Key Challenge</a:t>
          </a:r>
        </a:p>
      </dgm:t>
    </dgm:pt>
    <dgm:pt modelId="{8CCA02C5-D6C7-4C59-983F-F047034CA565}" type="parTrans" cxnId="{53A91E6E-3073-4C2C-987F-A9840D873161}">
      <dgm:prSet/>
      <dgm:spPr/>
      <dgm:t>
        <a:bodyPr/>
        <a:lstStyle/>
        <a:p>
          <a:endParaRPr lang="en-US"/>
        </a:p>
      </dgm:t>
    </dgm:pt>
    <dgm:pt modelId="{ACA074CB-3785-4D73-8B55-43C0F4B600F3}" type="sibTrans" cxnId="{53A91E6E-3073-4C2C-987F-A9840D873161}">
      <dgm:prSet/>
      <dgm:spPr/>
      <dgm:t>
        <a:bodyPr/>
        <a:lstStyle/>
        <a:p>
          <a:endParaRPr lang="en-US"/>
        </a:p>
      </dgm:t>
    </dgm:pt>
    <dgm:pt modelId="{0E206DE4-8A3B-4E6B-8CA4-7E2FE8E5F040}">
      <dgm:prSet phldrT="[Text]"/>
      <dgm:spPr>
        <a:solidFill>
          <a:schemeClr val="accent2"/>
        </a:solidFill>
      </dgm:spPr>
      <dgm:t>
        <a:bodyPr/>
        <a:lstStyle/>
        <a:p>
          <a:r>
            <a:rPr lang="en-US" dirty="0">
              <a:solidFill>
                <a:schemeClr val="tx1">
                  <a:lumMod val="50000"/>
                </a:schemeClr>
              </a:solidFill>
            </a:rPr>
            <a:t>Causal factors</a:t>
          </a:r>
        </a:p>
      </dgm:t>
    </dgm:pt>
    <dgm:pt modelId="{A248EC04-3ACF-47C8-AEF7-5453D2AD1767}" type="parTrans" cxnId="{AC287D24-E2F0-47CB-9ACC-056D4300DEDE}">
      <dgm:prSet/>
      <dgm:spPr/>
      <dgm:t>
        <a:bodyPr/>
        <a:lstStyle/>
        <a:p>
          <a:endParaRPr lang="en-US"/>
        </a:p>
      </dgm:t>
    </dgm:pt>
    <dgm:pt modelId="{2925ECFA-676F-4D63-86D9-EB3B32B222CE}" type="sibTrans" cxnId="{AC287D24-E2F0-47CB-9ACC-056D4300DEDE}">
      <dgm:prSet/>
      <dgm:spPr/>
      <dgm:t>
        <a:bodyPr/>
        <a:lstStyle/>
        <a:p>
          <a:endParaRPr lang="en-US"/>
        </a:p>
      </dgm:t>
    </dgm:pt>
    <dgm:pt modelId="{D7792079-2F0C-413D-AA93-6B6884B79C01}" type="pres">
      <dgm:prSet presAssocID="{2F96FE2F-1852-4E57-98DC-C4D01209236A}" presName="Name0" presStyleCnt="0">
        <dgm:presLayoutVars>
          <dgm:dir/>
          <dgm:animLvl val="lvl"/>
          <dgm:resizeHandles val="exact"/>
        </dgm:presLayoutVars>
      </dgm:prSet>
      <dgm:spPr/>
    </dgm:pt>
    <dgm:pt modelId="{4DA12886-5868-4C39-93B5-C936E6F57949}" type="pres">
      <dgm:prSet presAssocID="{569EB71A-133D-40A8-B8D9-72FF69EAF4AE}" presName="parTxOnly" presStyleLbl="node1" presStyleIdx="0" presStyleCnt="4">
        <dgm:presLayoutVars>
          <dgm:chMax val="0"/>
          <dgm:chPref val="0"/>
          <dgm:bulletEnabled val="1"/>
        </dgm:presLayoutVars>
      </dgm:prSet>
      <dgm:spPr/>
    </dgm:pt>
    <dgm:pt modelId="{C6ADB32F-03D9-4937-A3E8-0DEE0AC42F73}" type="pres">
      <dgm:prSet presAssocID="{E38A8C94-94AE-413F-82F9-0F36F00F2C72}" presName="parTxOnlySpace" presStyleCnt="0"/>
      <dgm:spPr/>
    </dgm:pt>
    <dgm:pt modelId="{824666F2-F24A-456B-B88E-F26B76C6473D}" type="pres">
      <dgm:prSet presAssocID="{0260DEE8-8290-46BC-A048-D51ED012A08F}" presName="parTxOnly" presStyleLbl="node1" presStyleIdx="1" presStyleCnt="4">
        <dgm:presLayoutVars>
          <dgm:chMax val="0"/>
          <dgm:chPref val="0"/>
          <dgm:bulletEnabled val="1"/>
        </dgm:presLayoutVars>
      </dgm:prSet>
      <dgm:spPr/>
    </dgm:pt>
    <dgm:pt modelId="{9D71E309-3770-4F60-84EA-5EF48D8919BE}" type="pres">
      <dgm:prSet presAssocID="{BB339426-32F3-415E-A745-4B1FFB1F8DBF}" presName="parTxOnlySpace" presStyleCnt="0"/>
      <dgm:spPr/>
    </dgm:pt>
    <dgm:pt modelId="{7F95F888-E64B-417C-9D9F-622228255DE6}" type="pres">
      <dgm:prSet presAssocID="{0E206DE4-8A3B-4E6B-8CA4-7E2FE8E5F040}" presName="parTxOnly" presStyleLbl="node1" presStyleIdx="2" presStyleCnt="4">
        <dgm:presLayoutVars>
          <dgm:chMax val="0"/>
          <dgm:chPref val="0"/>
          <dgm:bulletEnabled val="1"/>
        </dgm:presLayoutVars>
      </dgm:prSet>
      <dgm:spPr/>
    </dgm:pt>
    <dgm:pt modelId="{FB5DDB7B-9565-432B-87E3-4BE71D7EF7B9}" type="pres">
      <dgm:prSet presAssocID="{2925ECFA-676F-4D63-86D9-EB3B32B222CE}" presName="parTxOnlySpace" presStyleCnt="0"/>
      <dgm:spPr/>
    </dgm:pt>
    <dgm:pt modelId="{CA07C88F-1D0B-410C-A243-A5A3E321EF14}" type="pres">
      <dgm:prSet presAssocID="{0954361D-DECA-47D4-8A17-27B8F34A6BBE}" presName="parTxOnly" presStyleLbl="node1" presStyleIdx="3" presStyleCnt="4">
        <dgm:presLayoutVars>
          <dgm:chMax val="0"/>
          <dgm:chPref val="0"/>
          <dgm:bulletEnabled val="1"/>
        </dgm:presLayoutVars>
      </dgm:prSet>
      <dgm:spPr/>
    </dgm:pt>
  </dgm:ptLst>
  <dgm:cxnLst>
    <dgm:cxn modelId="{AC287D24-E2F0-47CB-9ACC-056D4300DEDE}" srcId="{2F96FE2F-1852-4E57-98DC-C4D01209236A}" destId="{0E206DE4-8A3B-4E6B-8CA4-7E2FE8E5F040}" srcOrd="2" destOrd="0" parTransId="{A248EC04-3ACF-47C8-AEF7-5453D2AD1767}" sibTransId="{2925ECFA-676F-4D63-86D9-EB3B32B222CE}"/>
    <dgm:cxn modelId="{D67E6E27-6CC3-41BD-8453-65FA91A57F39}" type="presOf" srcId="{569EB71A-133D-40A8-B8D9-72FF69EAF4AE}" destId="{4DA12886-5868-4C39-93B5-C936E6F57949}" srcOrd="0" destOrd="0" presId="urn:microsoft.com/office/officeart/2005/8/layout/chevron1"/>
    <dgm:cxn modelId="{1E5BCF27-E778-4C76-BE47-EB24E59E699E}" type="presOf" srcId="{0E206DE4-8A3B-4E6B-8CA4-7E2FE8E5F040}" destId="{7F95F888-E64B-417C-9D9F-622228255DE6}" srcOrd="0" destOrd="0" presId="urn:microsoft.com/office/officeart/2005/8/layout/chevron1"/>
    <dgm:cxn modelId="{8E35845D-7C4F-4187-9C43-A7EF43901641}" srcId="{2F96FE2F-1852-4E57-98DC-C4D01209236A}" destId="{0260DEE8-8290-46BC-A048-D51ED012A08F}" srcOrd="1" destOrd="0" parTransId="{60ABFE35-BE69-423D-A56E-3CE8DEAB0A3A}" sibTransId="{BB339426-32F3-415E-A745-4B1FFB1F8DBF}"/>
    <dgm:cxn modelId="{5401764D-B215-48DC-8310-E864126ACB54}" type="presOf" srcId="{2F96FE2F-1852-4E57-98DC-C4D01209236A}" destId="{D7792079-2F0C-413D-AA93-6B6884B79C01}" srcOrd="0" destOrd="0" presId="urn:microsoft.com/office/officeart/2005/8/layout/chevron1"/>
    <dgm:cxn modelId="{53A91E6E-3073-4C2C-987F-A9840D873161}" srcId="{2F96FE2F-1852-4E57-98DC-C4D01209236A}" destId="{0954361D-DECA-47D4-8A17-27B8F34A6BBE}" srcOrd="3" destOrd="0" parTransId="{8CCA02C5-D6C7-4C59-983F-F047034CA565}" sibTransId="{ACA074CB-3785-4D73-8B55-43C0F4B600F3}"/>
    <dgm:cxn modelId="{A195D54F-AEBD-4ADF-8FF6-F3227F1856FE}" type="presOf" srcId="{0954361D-DECA-47D4-8A17-27B8F34A6BBE}" destId="{CA07C88F-1D0B-410C-A243-A5A3E321EF14}" srcOrd="0" destOrd="0" presId="urn:microsoft.com/office/officeart/2005/8/layout/chevron1"/>
    <dgm:cxn modelId="{EB27737D-2F31-455E-8AEF-FE45D6D37E11}" srcId="{2F96FE2F-1852-4E57-98DC-C4D01209236A}" destId="{569EB71A-133D-40A8-B8D9-72FF69EAF4AE}" srcOrd="0" destOrd="0" parTransId="{CBD549CC-B3BB-4D3D-B5A6-D0A12A1476EA}" sibTransId="{E38A8C94-94AE-413F-82F9-0F36F00F2C72}"/>
    <dgm:cxn modelId="{9B5473BF-C34C-40BA-AA55-1391541796B1}" type="presOf" srcId="{0260DEE8-8290-46BC-A048-D51ED012A08F}" destId="{824666F2-F24A-456B-B88E-F26B76C6473D}" srcOrd="0" destOrd="0" presId="urn:microsoft.com/office/officeart/2005/8/layout/chevron1"/>
    <dgm:cxn modelId="{8E2FC575-60D4-4C81-970C-F8211149B6E0}" type="presParOf" srcId="{D7792079-2F0C-413D-AA93-6B6884B79C01}" destId="{4DA12886-5868-4C39-93B5-C936E6F57949}" srcOrd="0" destOrd="0" presId="urn:microsoft.com/office/officeart/2005/8/layout/chevron1"/>
    <dgm:cxn modelId="{FAE74F66-06B7-466D-A508-42B569355901}" type="presParOf" srcId="{D7792079-2F0C-413D-AA93-6B6884B79C01}" destId="{C6ADB32F-03D9-4937-A3E8-0DEE0AC42F73}" srcOrd="1" destOrd="0" presId="urn:microsoft.com/office/officeart/2005/8/layout/chevron1"/>
    <dgm:cxn modelId="{8A3F0291-BA02-4710-B287-9EAFA3D9E37E}" type="presParOf" srcId="{D7792079-2F0C-413D-AA93-6B6884B79C01}" destId="{824666F2-F24A-456B-B88E-F26B76C6473D}" srcOrd="2" destOrd="0" presId="urn:microsoft.com/office/officeart/2005/8/layout/chevron1"/>
    <dgm:cxn modelId="{807E9169-F3CC-48A6-8ADF-5BC5C2973E35}" type="presParOf" srcId="{D7792079-2F0C-413D-AA93-6B6884B79C01}" destId="{9D71E309-3770-4F60-84EA-5EF48D8919BE}" srcOrd="3" destOrd="0" presId="urn:microsoft.com/office/officeart/2005/8/layout/chevron1"/>
    <dgm:cxn modelId="{5985DBD6-177D-44CE-B653-EF23C95008B0}" type="presParOf" srcId="{D7792079-2F0C-413D-AA93-6B6884B79C01}" destId="{7F95F888-E64B-417C-9D9F-622228255DE6}" srcOrd="4" destOrd="0" presId="urn:microsoft.com/office/officeart/2005/8/layout/chevron1"/>
    <dgm:cxn modelId="{E45D6D82-3FEA-4F7A-B8E3-44834934F96B}" type="presParOf" srcId="{D7792079-2F0C-413D-AA93-6B6884B79C01}" destId="{FB5DDB7B-9565-432B-87E3-4BE71D7EF7B9}" srcOrd="5" destOrd="0" presId="urn:microsoft.com/office/officeart/2005/8/layout/chevron1"/>
    <dgm:cxn modelId="{495BE59C-3172-42FE-84CA-B6D9D4EE2046}" type="presParOf" srcId="{D7792079-2F0C-413D-AA93-6B6884B79C01}" destId="{CA07C88F-1D0B-410C-A243-A5A3E321EF1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A12886-5868-4C39-93B5-C936E6F57949}">
      <dsp:nvSpPr>
        <dsp:cNvPr id="0" name=""/>
        <dsp:cNvSpPr/>
      </dsp:nvSpPr>
      <dsp:spPr>
        <a:xfrm>
          <a:off x="3770" y="643688"/>
          <a:ext cx="2194718" cy="877887"/>
        </a:xfrm>
        <a:prstGeom prst="chevron">
          <a:avLst/>
        </a:prstGeom>
        <a:solidFill>
          <a:schemeClr val="accent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50000"/>
                </a:schemeClr>
              </a:solidFill>
            </a:rPr>
            <a:t>Root causes </a:t>
          </a:r>
        </a:p>
      </dsp:txBody>
      <dsp:txXfrm>
        <a:off x="442714" y="643688"/>
        <a:ext cx="1316831" cy="877887"/>
      </dsp:txXfrm>
    </dsp:sp>
    <dsp:sp modelId="{824666F2-F24A-456B-B88E-F26B76C6473D}">
      <dsp:nvSpPr>
        <dsp:cNvPr id="0" name=""/>
        <dsp:cNvSpPr/>
      </dsp:nvSpPr>
      <dsp:spPr>
        <a:xfrm>
          <a:off x="1979017" y="643688"/>
          <a:ext cx="2194718" cy="877887"/>
        </a:xfrm>
        <a:prstGeom prst="chevron">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50000"/>
                </a:schemeClr>
              </a:solidFill>
            </a:rPr>
            <a:t>Causal factors</a:t>
          </a:r>
        </a:p>
      </dsp:txBody>
      <dsp:txXfrm>
        <a:off x="2417961" y="643688"/>
        <a:ext cx="1316831" cy="877887"/>
      </dsp:txXfrm>
    </dsp:sp>
    <dsp:sp modelId="{7F95F888-E64B-417C-9D9F-622228255DE6}">
      <dsp:nvSpPr>
        <dsp:cNvPr id="0" name=""/>
        <dsp:cNvSpPr/>
      </dsp:nvSpPr>
      <dsp:spPr>
        <a:xfrm>
          <a:off x="3954264" y="643688"/>
          <a:ext cx="2194718" cy="877887"/>
        </a:xfrm>
        <a:prstGeom prst="chevron">
          <a:avLst/>
        </a:prstGeom>
        <a:solidFill>
          <a:schemeClr val="accent2"/>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50000"/>
                </a:schemeClr>
              </a:solidFill>
            </a:rPr>
            <a:t>Causal factors</a:t>
          </a:r>
        </a:p>
      </dsp:txBody>
      <dsp:txXfrm>
        <a:off x="4393208" y="643688"/>
        <a:ext cx="1316831" cy="877887"/>
      </dsp:txXfrm>
    </dsp:sp>
    <dsp:sp modelId="{CA07C88F-1D0B-410C-A243-A5A3E321EF14}">
      <dsp:nvSpPr>
        <dsp:cNvPr id="0" name=""/>
        <dsp:cNvSpPr/>
      </dsp:nvSpPr>
      <dsp:spPr>
        <a:xfrm>
          <a:off x="5929510" y="643688"/>
          <a:ext cx="2194718" cy="877887"/>
        </a:xfrm>
        <a:prstGeom prst="chevron">
          <a:avLst/>
        </a:prstGeom>
        <a:solidFill>
          <a:schemeClr val="accent5"/>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50000"/>
                </a:schemeClr>
              </a:solidFill>
            </a:rPr>
            <a:t>Key Challenge</a:t>
          </a:r>
        </a:p>
      </dsp:txBody>
      <dsp:txXfrm>
        <a:off x="6368454" y="643688"/>
        <a:ext cx="1316831" cy="8778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07B15-5F46-4A07-B9CB-7D366FB8DA81}" type="datetimeFigureOut">
              <a:rPr lang="en-NG" smtClean="0"/>
              <a:t>11/03/2022</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89421-B65A-4472-9EDD-460E3885E29C}" type="slidenum">
              <a:rPr lang="en-NG" smtClean="0"/>
              <a:t>‹#›</a:t>
            </a:fld>
            <a:endParaRPr lang="en-NG"/>
          </a:p>
        </p:txBody>
      </p:sp>
    </p:spTree>
    <p:extLst>
      <p:ext uri="{BB962C8B-B14F-4D97-AF65-F5344CB8AC3E}">
        <p14:creationId xmlns:p14="http://schemas.microsoft.com/office/powerpoint/2010/main" val="1712049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agosministryofjustice.org/wp-content/themes/moj/documents/CRIMINAL_CONDUCT.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the traditional approach to values clarification, which does not posit any universal set of preferred values, abortion values clarification and attitude transformation (VCAT) process was designed with an agenda: to move participants toward support, acceptance and advocacy for comprehensive abortion care and related sexual and reproductive health care and rights. The abortion VCAT approach recognizes that values affecting attitudes and beliefs about abortion and related issues can change over time in response to new experiences and a deeper understanding of the issues and context. An abortion VCAT intervention is a process conducted in a safe environment in which individuals take responsibility to engage in honest, open-minded and critical reflection and evaluation of new or reframed information and situations.</a:t>
            </a:r>
          </a:p>
        </p:txBody>
      </p:sp>
      <p:sp>
        <p:nvSpPr>
          <p:cNvPr id="4" name="Slide Number Placeholder 3"/>
          <p:cNvSpPr>
            <a:spLocks noGrp="1"/>
          </p:cNvSpPr>
          <p:nvPr>
            <p:ph type="sldNum" sz="quarter" idx="5"/>
          </p:nvPr>
        </p:nvSpPr>
        <p:spPr/>
        <p:txBody>
          <a:bodyPr/>
          <a:lstStyle/>
          <a:p>
            <a:fld id="{24A89421-B65A-4472-9EDD-460E3885E29C}" type="slidenum">
              <a:rPr lang="en-NG" smtClean="0"/>
              <a:t>4</a:t>
            </a:fld>
            <a:endParaRPr lang="en-NG"/>
          </a:p>
        </p:txBody>
      </p:sp>
    </p:spTree>
    <p:extLst>
      <p:ext uri="{BB962C8B-B14F-4D97-AF65-F5344CB8AC3E}">
        <p14:creationId xmlns:p14="http://schemas.microsoft.com/office/powerpoint/2010/main" val="185994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the values that inform their current beliefs and attitudes about abortion and be able to describe alternative values and their consequences; • Distinguish between assumptions, myths and realities surrounding unwanted pregnancy and abortion and the women and families who experience them; • Explain correct information about abortion and the circumstances surrounding it in a concise and easily understandable manner; • Demonstrate empathy toward the women, families and health-care workers who experience abortion; • Choose and affirm values that inform their attitudes and beliefs toward the provision of comprehensive abortion care; • Distinguish and appropriately separate their personal beliefs from their professional roles and responsibilities in advocating for or providing abortion services; • State their behavioral intentions concerning advocacy for or provision of abortion care that are consistent with their chosen, affirmed values.</a:t>
            </a:r>
          </a:p>
        </p:txBody>
      </p:sp>
      <p:sp>
        <p:nvSpPr>
          <p:cNvPr id="4" name="Slide Number Placeholder 3"/>
          <p:cNvSpPr>
            <a:spLocks noGrp="1"/>
          </p:cNvSpPr>
          <p:nvPr>
            <p:ph type="sldNum" sz="quarter" idx="5"/>
          </p:nvPr>
        </p:nvSpPr>
        <p:spPr/>
        <p:txBody>
          <a:bodyPr/>
          <a:lstStyle/>
          <a:p>
            <a:fld id="{24A89421-B65A-4472-9EDD-460E3885E29C}" type="slidenum">
              <a:rPr lang="en-NG" smtClean="0"/>
              <a:t>5</a:t>
            </a:fld>
            <a:endParaRPr lang="en-NG"/>
          </a:p>
        </p:txBody>
      </p:sp>
    </p:spTree>
    <p:extLst>
      <p:ext uri="{BB962C8B-B14F-4D97-AF65-F5344CB8AC3E}">
        <p14:creationId xmlns:p14="http://schemas.microsoft.com/office/powerpoint/2010/main" val="183799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Facilitate a discussion in response to the question, “Why did she die?” You can opt to record responses on the flipchart. Suggestions for discussion questions include: • Who do you think is responsible for her death? Why? (If participants respond that the young woman is responsible for her death, challenge them to think about the people and health system that failed her and could have prevented her death if they had educated her properly and responded to her needs. Probe further on whether young people can be blamed for their ignorance and whose responsibility it is to ensure that they are educated.) • What could have been done to prevent her death? Who could have helped prevent her death? • What choices did she have? • What could have made this situation better for her? • What information or resources may have helped her avoid this situation? • Why do you think she committed suicide? • In addition to the young woman, who else was directly affected by her death? • How does this story make you feel? • What real stories or situations does this story make you think of (without revealing any identifying information)? • What does this story tell us about our responsibility to safeguard women’s health and lives? • What could you do, personally or professionally, to prevent deaths such as this one from occurring?</a:t>
            </a:r>
          </a:p>
        </p:txBody>
      </p:sp>
      <p:sp>
        <p:nvSpPr>
          <p:cNvPr id="4" name="Slide Number Placeholder 3"/>
          <p:cNvSpPr>
            <a:spLocks noGrp="1"/>
          </p:cNvSpPr>
          <p:nvPr>
            <p:ph type="sldNum" sz="quarter" idx="5"/>
          </p:nvPr>
        </p:nvSpPr>
        <p:spPr/>
        <p:txBody>
          <a:bodyPr/>
          <a:lstStyle/>
          <a:p>
            <a:fld id="{24A89421-B65A-4472-9EDD-460E3885E29C}" type="slidenum">
              <a:rPr lang="en-NG" smtClean="0"/>
              <a:t>6</a:t>
            </a:fld>
            <a:endParaRPr lang="en-NG"/>
          </a:p>
        </p:txBody>
      </p:sp>
    </p:spTree>
    <p:extLst>
      <p:ext uri="{BB962C8B-B14F-4D97-AF65-F5344CB8AC3E}">
        <p14:creationId xmlns:p14="http://schemas.microsoft.com/office/powerpoint/2010/main" val="41934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4A89421-B65A-4472-9EDD-460E3885E29C}" type="slidenum">
              <a:rPr lang="en-NG" smtClean="0"/>
              <a:t>7</a:t>
            </a:fld>
            <a:endParaRPr lang="en-NG"/>
          </a:p>
        </p:txBody>
      </p:sp>
    </p:spTree>
    <p:extLst>
      <p:ext uri="{BB962C8B-B14F-4D97-AF65-F5344CB8AC3E}">
        <p14:creationId xmlns:p14="http://schemas.microsoft.com/office/powerpoint/2010/main" val="386518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Criminal Law of Lagos State 2011 (Lagos). </a:t>
            </a:r>
            <a:r>
              <a:rPr lang="en-US" u="sng">
                <a:hlinkClick r:id="rId3"/>
              </a:rPr>
              <a:t>http://lagosministryofjustice.org/wp-content/themes/moj/documents/CRIMINAL_CONDUCT.pdf</a:t>
            </a:r>
            <a:r>
              <a:rPr lang="en-US"/>
              <a:t>.</a:t>
            </a:r>
          </a:p>
        </p:txBody>
      </p:sp>
      <p:sp>
        <p:nvSpPr>
          <p:cNvPr id="4" name="Slide Number Placeholder 3"/>
          <p:cNvSpPr>
            <a:spLocks noGrp="1"/>
          </p:cNvSpPr>
          <p:nvPr>
            <p:ph type="sldNum" sz="quarter" idx="5"/>
          </p:nvPr>
        </p:nvSpPr>
        <p:spPr/>
        <p:txBody>
          <a:bodyPr/>
          <a:lstStyle/>
          <a:p>
            <a:fld id="{24A89421-B65A-4472-9EDD-460E3885E29C}" type="slidenum">
              <a:rPr lang="en-NG" smtClean="0"/>
              <a:t>8</a:t>
            </a:fld>
            <a:endParaRPr lang="en-NG"/>
          </a:p>
        </p:txBody>
      </p:sp>
    </p:spTree>
    <p:extLst>
      <p:ext uri="{BB962C8B-B14F-4D97-AF65-F5344CB8AC3E}">
        <p14:creationId xmlns:p14="http://schemas.microsoft.com/office/powerpoint/2010/main" val="292197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Identify the values that inform their current beliefs and attitudes about abortion and be able to describe alternative values and their consequences; • Distinguish between assumptions, myths and realities surrounding unwanted pregnancy and abortion and the women and families who experience them; • Explain correct information about abortion and the circumstances surrounding it in a concise and easily understandable manner; • Demonstrate empathy toward the women, families and health-care workers who experience abortion; • Choose and affirm values that inform their attitudes and beliefs toward the provision of comprehensive abortion care; • Distinguish and appropriately separate their personal beliefs from their professional roles and responsibilities in advocating for or providing abortion services; • State their behavioral intentions concerning advocacy for or provision of abortion care that are consistent with their chosen, affirmed values.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89421-B65A-4472-9EDD-460E3885E29C}" type="slidenum">
              <a:rPr kumimoji="0" lang="en-N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1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CA38-0E6B-442B-8963-455CDE80A701}"/>
              </a:ext>
            </a:extLst>
          </p:cNvPr>
          <p:cNvSpPr>
            <a:spLocks noGrp="1"/>
          </p:cNvSpPr>
          <p:nvPr>
            <p:ph type="ctrTitle"/>
          </p:nvPr>
        </p:nvSpPr>
        <p:spPr>
          <a:xfrm>
            <a:off x="1524000" y="1122363"/>
            <a:ext cx="9144000" cy="2387600"/>
          </a:xfrm>
        </p:spPr>
        <p:txBody>
          <a:bodyPr anchor="b"/>
          <a:lstStyle>
            <a:lvl1pPr algn="ctr">
              <a:defRPr sz="4400">
                <a:latin typeface="Garamond" panose="02020404030301010803" pitchFamily="18" charset="0"/>
              </a:defRPr>
            </a:lvl1pPr>
          </a:lstStyle>
          <a:p>
            <a:endParaRPr lang="en-NG"/>
          </a:p>
        </p:txBody>
      </p:sp>
      <p:sp>
        <p:nvSpPr>
          <p:cNvPr id="3" name="Subtitle 2">
            <a:extLst>
              <a:ext uri="{FF2B5EF4-FFF2-40B4-BE49-F238E27FC236}">
                <a16:creationId xmlns:a16="http://schemas.microsoft.com/office/drawing/2014/main" id="{FA840136-4829-4B02-902B-61E0739B4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CC931365-124F-4643-8C63-2B2C55A3D34D}"/>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D8A4D879-E691-487B-9CA9-BB69D860CE6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BF7A729-0629-4711-8FA9-FADEBE981CB7}"/>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508152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39DD-2F67-487F-B943-183CCC9DCAA7}"/>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D4CE2615-F739-4778-B712-FE54D30A27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E7A29C13-7ECE-4C39-8D2C-ABC52D500EB1}"/>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DD922D08-5260-4ED4-AED6-4560A58E9A5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11925CE7-6815-4B52-817B-4829C1DD169D}"/>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410928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47EFCB-8B66-456C-ABAA-8BC5EF731A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2D478BAA-E67C-41AF-8522-E97A4EAF11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95BEE11-14F0-43CF-8CE4-789D121460F4}"/>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7BC5D6B6-3BCF-4C9C-8805-D21D3E987BF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7403AE8D-74DE-43A8-8A06-EA0AD53C083A}"/>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245008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F243-9EE5-439A-BFA6-46A143C51C41}"/>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0B22EF18-B453-44D2-B233-F190187C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0DBF432E-ACFD-4EFB-A67F-E46913BC9C84}"/>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4A7F97D4-E1F0-4BC2-BAED-8557D82FA31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DE232326-1A95-4A46-B071-787000F54EA6}"/>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42308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F7D0-6B37-47AB-B835-2983D8F6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FDEC3BA9-A05B-4EE8-B091-501B4EFF33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5F962-6E48-4D6F-BFB9-406B9C54D22A}"/>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C07758E9-A72D-40C1-9A4C-99758DF0C661}"/>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0C378FD-8768-4A4A-88C1-6C8B5B9D3659}"/>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2082898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97F91-8016-478E-997E-83A3B9D5B1BC}"/>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DA5C7A38-137E-477A-9D1F-93815F4FC6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9EC1F104-CA09-443F-8D3D-5E568192E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F930B910-C5D2-4350-8EE7-C6081057FBD8}"/>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6" name="Footer Placeholder 5">
            <a:extLst>
              <a:ext uri="{FF2B5EF4-FFF2-40B4-BE49-F238E27FC236}">
                <a16:creationId xmlns:a16="http://schemas.microsoft.com/office/drawing/2014/main" id="{E4C284A0-3B09-42E5-AA82-DD5A6319DA13}"/>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E2EDEA1-DC7C-4DFF-8AD0-512F74C66876}"/>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179055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DA07C-FC8A-4E5F-8973-BD333673FEB8}"/>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26958EB0-E9A7-4B9D-9E0B-954B1FE4E3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E22DD3-D2B7-4461-8CDA-48BEA59F6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68F06E03-B9B0-42C1-85CD-6C3E2D5FBF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E0DDA-9F0F-43A0-A14D-CA66AC4221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C4AF9E44-44E0-4B3F-A209-98506C03F4E9}"/>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8" name="Footer Placeholder 7">
            <a:extLst>
              <a:ext uri="{FF2B5EF4-FFF2-40B4-BE49-F238E27FC236}">
                <a16:creationId xmlns:a16="http://schemas.microsoft.com/office/drawing/2014/main" id="{D7E1EFE4-E392-4F1F-9E41-E7622CC653DB}"/>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2F15CE18-3140-4358-957E-47BE928D008A}"/>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390603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BEB1B-A236-4D90-9A4D-BC1A35B4EE93}"/>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5EED3FC7-E3AB-4C74-BD6B-3CD5ABD47F0E}"/>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4" name="Footer Placeholder 3">
            <a:extLst>
              <a:ext uri="{FF2B5EF4-FFF2-40B4-BE49-F238E27FC236}">
                <a16:creationId xmlns:a16="http://schemas.microsoft.com/office/drawing/2014/main" id="{797610A2-6205-4D78-8EA5-996E44B2B973}"/>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F789B34B-7465-4E11-8C6C-A88B6C7FABBA}"/>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373237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791EC-15D1-4678-99E8-CF7A1B1EF7AA}"/>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3" name="Footer Placeholder 2">
            <a:extLst>
              <a:ext uri="{FF2B5EF4-FFF2-40B4-BE49-F238E27FC236}">
                <a16:creationId xmlns:a16="http://schemas.microsoft.com/office/drawing/2014/main" id="{D3677AC9-8586-4225-AAE4-DB6AF163AAFD}"/>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FA682A80-0636-4C49-AD85-8633C98E82D2}"/>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197254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C629-46DB-4AE7-A6AE-0DC85AB9E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654415CE-49FA-4DC0-AE63-5F75DC391E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7E25B86D-AC5A-47FB-A1A4-65E9EA83ED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FCD2F-9C92-4C6F-AECF-C8278C7F359B}"/>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6" name="Footer Placeholder 5">
            <a:extLst>
              <a:ext uri="{FF2B5EF4-FFF2-40B4-BE49-F238E27FC236}">
                <a16:creationId xmlns:a16="http://schemas.microsoft.com/office/drawing/2014/main" id="{D1D0C22A-486E-49E0-A2EF-B7EE301F2F6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90C25065-5150-4AE8-9931-2A1DAA7FA556}"/>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207029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FA562-3E07-42DF-A663-11C480926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A2FEA929-5362-4907-A894-147210A96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C3573E8A-27F2-477E-800F-A9BA74EE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A903D-A644-4061-ABFE-3586A54B930E}"/>
              </a:ext>
            </a:extLst>
          </p:cNvPr>
          <p:cNvSpPr>
            <a:spLocks noGrp="1"/>
          </p:cNvSpPr>
          <p:nvPr>
            <p:ph type="dt" sz="half" idx="10"/>
          </p:nvPr>
        </p:nvSpPr>
        <p:spPr/>
        <p:txBody>
          <a:bodyPr/>
          <a:lstStyle/>
          <a:p>
            <a:fld id="{29CC832A-0B10-4E26-8D4F-EC16E5FE3CFE}" type="datetimeFigureOut">
              <a:rPr lang="en-NG" smtClean="0"/>
              <a:t>11/03/2022</a:t>
            </a:fld>
            <a:endParaRPr lang="en-NG"/>
          </a:p>
        </p:txBody>
      </p:sp>
      <p:sp>
        <p:nvSpPr>
          <p:cNvPr id="6" name="Footer Placeholder 5">
            <a:extLst>
              <a:ext uri="{FF2B5EF4-FFF2-40B4-BE49-F238E27FC236}">
                <a16:creationId xmlns:a16="http://schemas.microsoft.com/office/drawing/2014/main" id="{FD9F3B2D-911C-4DC9-B592-F20EDAB9FB90}"/>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47EDECD-CECB-4410-9555-448A8204EC5B}"/>
              </a:ext>
            </a:extLst>
          </p:cNvPr>
          <p:cNvSpPr>
            <a:spLocks noGrp="1"/>
          </p:cNvSpPr>
          <p:nvPr>
            <p:ph type="sldNum" sz="quarter" idx="12"/>
          </p:nvPr>
        </p:nvSpPr>
        <p:spPr/>
        <p:txBody>
          <a:bodyPr/>
          <a:lstStyle/>
          <a:p>
            <a:fld id="{43BCB36C-A10A-4786-9701-A64545F43A89}" type="slidenum">
              <a:rPr lang="en-NG" smtClean="0"/>
              <a:t>‹#›</a:t>
            </a:fld>
            <a:endParaRPr lang="en-NG"/>
          </a:p>
        </p:txBody>
      </p:sp>
    </p:spTree>
    <p:extLst>
      <p:ext uri="{BB962C8B-B14F-4D97-AF65-F5344CB8AC3E}">
        <p14:creationId xmlns:p14="http://schemas.microsoft.com/office/powerpoint/2010/main" val="14191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mailto:nigabortionresearch@gmail.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E2324-94B9-49DE-BEAC-B97851874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FB91E48D-9D9D-4E18-B32F-D6BA2EF5EC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9F985938-1C0E-4679-B5AA-6B87BB1656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CC832A-0B10-4E26-8D4F-EC16E5FE3CFE}" type="datetimeFigureOut">
              <a:rPr lang="en-NG" smtClean="0"/>
              <a:t>11/03/2022</a:t>
            </a:fld>
            <a:endParaRPr lang="en-NG"/>
          </a:p>
        </p:txBody>
      </p:sp>
      <p:sp>
        <p:nvSpPr>
          <p:cNvPr id="5" name="Footer Placeholder 4">
            <a:extLst>
              <a:ext uri="{FF2B5EF4-FFF2-40B4-BE49-F238E27FC236}">
                <a16:creationId xmlns:a16="http://schemas.microsoft.com/office/drawing/2014/main" id="{13550A1E-BCB7-43F6-85C2-C630CDAC19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C00073AE-D113-4BE5-823B-04F97E7CC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CB36C-A10A-4786-9701-A64545F43A89}" type="slidenum">
              <a:rPr lang="en-NG" smtClean="0"/>
              <a:t>‹#›</a:t>
            </a:fld>
            <a:endParaRPr lang="en-NG"/>
          </a:p>
        </p:txBody>
      </p:sp>
      <p:grpSp>
        <p:nvGrpSpPr>
          <p:cNvPr id="7" name="Group 6">
            <a:extLst>
              <a:ext uri="{FF2B5EF4-FFF2-40B4-BE49-F238E27FC236}">
                <a16:creationId xmlns:a16="http://schemas.microsoft.com/office/drawing/2014/main" id="{C50BBE29-9064-4B15-A4E2-FC767BD25DCF}"/>
              </a:ext>
            </a:extLst>
          </p:cNvPr>
          <p:cNvGrpSpPr>
            <a:grpSpLocks/>
          </p:cNvGrpSpPr>
          <p:nvPr userDrawn="1"/>
        </p:nvGrpSpPr>
        <p:grpSpPr bwMode="auto">
          <a:xfrm>
            <a:off x="8727844" y="202233"/>
            <a:ext cx="2971800" cy="597535"/>
            <a:chOff x="6826" y="224"/>
            <a:chExt cx="4830" cy="1349"/>
          </a:xfrm>
        </p:grpSpPr>
        <p:pic>
          <p:nvPicPr>
            <p:cNvPr id="8" name="Picture 7">
              <a:extLst>
                <a:ext uri="{FF2B5EF4-FFF2-40B4-BE49-F238E27FC236}">
                  <a16:creationId xmlns:a16="http://schemas.microsoft.com/office/drawing/2014/main" id="{068EF718-427F-4C9F-8EC5-67317DA3D3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826" y="224"/>
              <a:ext cx="3278" cy="13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3FD8A93-E0BE-4045-B8E0-55A249AB34F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886" y="284"/>
              <a:ext cx="1770"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3073" name="image3.png" descr="A picture containing text, clipart&#10;&#10;Description automatically generated">
            <a:extLst>
              <a:ext uri="{FF2B5EF4-FFF2-40B4-BE49-F238E27FC236}">
                <a16:creationId xmlns:a16="http://schemas.microsoft.com/office/drawing/2014/main" id="{F2ADC27A-798B-4A63-ABFB-FD728AB0CB1F}"/>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9087" y="178594"/>
            <a:ext cx="1979613" cy="6683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a:extLst>
              <a:ext uri="{FF2B5EF4-FFF2-40B4-BE49-F238E27FC236}">
                <a16:creationId xmlns:a16="http://schemas.microsoft.com/office/drawing/2014/main" id="{2AF49EDC-9DDD-4E3A-B842-AAD197773E59}"/>
              </a:ext>
            </a:extLst>
          </p:cNvPr>
          <p:cNvSpPr txBox="1">
            <a:spLocks noChangeArrowheads="1"/>
          </p:cNvSpPr>
          <p:nvPr userDrawn="1"/>
        </p:nvSpPr>
        <p:spPr bwMode="auto">
          <a:xfrm>
            <a:off x="1937471" y="898128"/>
            <a:ext cx="7477126"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1800" b="1" i="0" u="none" strike="noStrike" cap="none" normalizeH="0" baseline="0">
                <a:ln>
                  <a:noFill/>
                </a:ln>
                <a:solidFill>
                  <a:srgbClr val="FFC000"/>
                </a:solidFill>
                <a:effectLst/>
                <a:latin typeface="Cambria" panose="02040503050406030204" pitchFamily="18" charset="0"/>
                <a:ea typeface="Calibri" panose="020F0502020204030204" pitchFamily="34" charset="0"/>
                <a:cs typeface="Times New Roman" panose="02020603050405020304" pitchFamily="18" charset="0"/>
              </a:rPr>
              <a:t>CAPACITY STRENGTHENING FOR ABORTION RESEARCH IN NIGERIA</a:t>
            </a:r>
            <a:endParaRPr kumimoji="0" lang="en-US" altLang="en-NG"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G" sz="1800" b="0" i="0" u="none" strike="noStrike" cap="none" normalizeH="0" baseline="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44719F28-D155-407D-A82D-129F82377768}"/>
              </a:ext>
            </a:extLst>
          </p:cNvPr>
          <p:cNvSpPr txBox="1">
            <a:spLocks noChangeArrowheads="1"/>
          </p:cNvSpPr>
          <p:nvPr userDrawn="1"/>
        </p:nvSpPr>
        <p:spPr bwMode="auto">
          <a:xfrm>
            <a:off x="3961534" y="6176963"/>
            <a:ext cx="38481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900" b="0" i="0" u="none" strike="noStrike" cap="none" normalizeH="0" baseline="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Room 229, Department of Demography and Social Statistics</a:t>
            </a:r>
            <a:endParaRPr kumimoji="0" lang="en-US" altLang="en-NG"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900" b="0" i="0" u="none" strike="noStrike" cap="none" normalizeH="0" baseline="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Obafemi Awolowo University, Ile-Ife, Nigeria</a:t>
            </a:r>
            <a:endParaRPr kumimoji="0" lang="en-US" altLang="en-NG"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900" b="0" i="0" u="none" strike="noStrike" cap="none" normalizeH="0" baseline="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hlinkClick r:id="rId16"/>
              </a:rPr>
              <a:t>nigabortionresearch@gmail.com</a:t>
            </a:r>
            <a:endParaRPr kumimoji="0" lang="en-US" altLang="en-NG"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900" b="0" i="0" u="none" strike="noStrike" cap="none" normalizeH="0" baseline="0">
                <a:ln>
                  <a:noFill/>
                </a:ln>
                <a:solidFill>
                  <a:srgbClr val="C00000"/>
                </a:solidFill>
                <a:effectLst/>
                <a:latin typeface="Cambria" panose="02040503050406030204" pitchFamily="18" charset="0"/>
                <a:ea typeface="Calibri" panose="020F0502020204030204" pitchFamily="34" charset="0"/>
                <a:cs typeface="Times New Roman" panose="02020603050405020304" pitchFamily="18" charset="0"/>
              </a:rPr>
              <a:t>+234 704 387 2368 or +234 915 789 9784.</a:t>
            </a:r>
            <a:endParaRPr kumimoji="0" lang="en-US" altLang="en-NG"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G" sz="1800" b="0" i="0" u="none" strike="noStrike" cap="none" normalizeH="0" baseline="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8F679E03-8468-4289-94A1-3F59E17FC76F}"/>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3" name="Rectangle 10">
            <a:extLst>
              <a:ext uri="{FF2B5EF4-FFF2-40B4-BE49-F238E27FC236}">
                <a16:creationId xmlns:a16="http://schemas.microsoft.com/office/drawing/2014/main" id="{20447AA6-89F4-44DE-A84C-DC596124EC14}"/>
              </a:ext>
            </a:extLst>
          </p:cNvPr>
          <p:cNvSpPr>
            <a:spLocks noChangeArrowheads="1"/>
          </p:cNvSpPr>
          <p:nvPr userDrawn="1"/>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Tree>
    <p:extLst>
      <p:ext uri="{BB962C8B-B14F-4D97-AF65-F5344CB8AC3E}">
        <p14:creationId xmlns:p14="http://schemas.microsoft.com/office/powerpoint/2010/main" val="2559807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08_FB61E0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17_8989043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9_94F7C6A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hilarchive.org/archive/NOBTCA-3" TargetMode="External"/><Relationship Id="rId2" Type="http://schemas.openxmlformats.org/officeDocument/2006/relationships/hyperlink" Target="https://www.guttmacher.org/report/abortion-worldwide-2017" TargetMode="External"/><Relationship Id="rId1" Type="http://schemas.openxmlformats.org/officeDocument/2006/relationships/slideLayout" Target="../slideLayouts/slideLayout2.xml"/><Relationship Id="rId4" Type="http://schemas.openxmlformats.org/officeDocument/2006/relationships/hyperlink" Target="https://www.ipas.org/resource/abortion-attitude-transformation-a-values-clarification-toolkit-for-global-audience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5A1D491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3_72F05A3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C_CCA938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0D_4FCA255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107_99A8706F.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F94C15C5-AC81-4E7E-98ED-3D6E7F61455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0" name="Rectangle 10">
            <a:extLst>
              <a:ext uri="{FF2B5EF4-FFF2-40B4-BE49-F238E27FC236}">
                <a16:creationId xmlns:a16="http://schemas.microsoft.com/office/drawing/2014/main" id="{D47D0940-8FBB-4F5F-B708-45000B8E395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16" name="TextBox 15">
            <a:extLst>
              <a:ext uri="{FF2B5EF4-FFF2-40B4-BE49-F238E27FC236}">
                <a16:creationId xmlns:a16="http://schemas.microsoft.com/office/drawing/2014/main" id="{B1873F54-3509-4EFE-9352-479B46075AE9}"/>
              </a:ext>
            </a:extLst>
          </p:cNvPr>
          <p:cNvSpPr txBox="1"/>
          <p:nvPr/>
        </p:nvSpPr>
        <p:spPr>
          <a:xfrm>
            <a:off x="1549668" y="1990726"/>
            <a:ext cx="8299182" cy="461665"/>
          </a:xfrm>
          <a:prstGeom prst="rect">
            <a:avLst/>
          </a:prstGeom>
          <a:noFill/>
        </p:spPr>
        <p:txBody>
          <a:bodyPr wrap="square" rtlCol="0">
            <a:spAutoFit/>
          </a:bodyPr>
          <a:lstStyle/>
          <a:p>
            <a:r>
              <a:rPr lang="en-US" sz="2400" b="1" dirty="0">
                <a:solidFill>
                  <a:schemeClr val="accent2">
                    <a:lumMod val="50000"/>
                  </a:schemeClr>
                </a:solidFill>
                <a:latin typeface="Garamond" panose="02020404030301010803" pitchFamily="18" charset="0"/>
              </a:rPr>
              <a:t>Module: </a:t>
            </a:r>
            <a:r>
              <a:rPr lang="en-US" sz="2400" b="1" dirty="0"/>
              <a:t>Critical thinking with focus on abortion studies</a:t>
            </a:r>
            <a:endParaRPr lang="en-NG" sz="2400" b="1" dirty="0">
              <a:solidFill>
                <a:schemeClr val="accent4">
                  <a:lumMod val="50000"/>
                </a:schemeClr>
              </a:solidFill>
              <a:latin typeface="Garamond" panose="02020404030301010803" pitchFamily="18" charset="0"/>
            </a:endParaRPr>
          </a:p>
        </p:txBody>
      </p:sp>
      <p:graphicFrame>
        <p:nvGraphicFramePr>
          <p:cNvPr id="18" name="Table 17">
            <a:extLst>
              <a:ext uri="{FF2B5EF4-FFF2-40B4-BE49-F238E27FC236}">
                <a16:creationId xmlns:a16="http://schemas.microsoft.com/office/drawing/2014/main" id="{0BF42D1E-8123-405E-8003-305C8FEA37E9}"/>
              </a:ext>
            </a:extLst>
          </p:cNvPr>
          <p:cNvGraphicFramePr>
            <a:graphicFrameLocks noGrp="1"/>
          </p:cNvGraphicFramePr>
          <p:nvPr>
            <p:extLst>
              <p:ext uri="{D42A27DB-BD31-4B8C-83A1-F6EECF244321}">
                <p14:modId xmlns:p14="http://schemas.microsoft.com/office/powerpoint/2010/main" val="1115840252"/>
              </p:ext>
            </p:extLst>
          </p:nvPr>
        </p:nvGraphicFramePr>
        <p:xfrm>
          <a:off x="1662546" y="4228955"/>
          <a:ext cx="7827961" cy="896811"/>
        </p:xfrm>
        <a:graphic>
          <a:graphicData uri="http://schemas.openxmlformats.org/drawingml/2006/table">
            <a:tbl>
              <a:tblPr firstRow="1" firstCol="1" bandRow="1"/>
              <a:tblGrid>
                <a:gridCol w="1552917">
                  <a:extLst>
                    <a:ext uri="{9D8B030D-6E8A-4147-A177-3AD203B41FA5}">
                      <a16:colId xmlns:a16="http://schemas.microsoft.com/office/drawing/2014/main" val="20000"/>
                    </a:ext>
                  </a:extLst>
                </a:gridCol>
                <a:gridCol w="1438825">
                  <a:extLst>
                    <a:ext uri="{9D8B030D-6E8A-4147-A177-3AD203B41FA5}">
                      <a16:colId xmlns:a16="http://schemas.microsoft.com/office/drawing/2014/main" val="20001"/>
                    </a:ext>
                  </a:extLst>
                </a:gridCol>
                <a:gridCol w="1654329">
                  <a:extLst>
                    <a:ext uri="{9D8B030D-6E8A-4147-A177-3AD203B41FA5}">
                      <a16:colId xmlns:a16="http://schemas.microsoft.com/office/drawing/2014/main" val="20002"/>
                    </a:ext>
                  </a:extLst>
                </a:gridCol>
                <a:gridCol w="1590945">
                  <a:extLst>
                    <a:ext uri="{9D8B030D-6E8A-4147-A177-3AD203B41FA5}">
                      <a16:colId xmlns:a16="http://schemas.microsoft.com/office/drawing/2014/main" val="3240888730"/>
                    </a:ext>
                  </a:extLst>
                </a:gridCol>
                <a:gridCol w="1590945">
                  <a:extLst>
                    <a:ext uri="{9D8B030D-6E8A-4147-A177-3AD203B41FA5}">
                      <a16:colId xmlns:a16="http://schemas.microsoft.com/office/drawing/2014/main" val="3201096520"/>
                    </a:ext>
                  </a:extLst>
                </a:gridCol>
              </a:tblGrid>
              <a:tr h="581891">
                <a:tc>
                  <a:txBody>
                    <a:bodyPr/>
                    <a:lstStyle/>
                    <a:p>
                      <a:pPr>
                        <a:lnSpc>
                          <a:spcPct val="107000"/>
                        </a:lnSpc>
                        <a:spcAft>
                          <a:spcPts val="0"/>
                        </a:spcAft>
                      </a:pP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Akinrinola</a:t>
                      </a: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Bankole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b="1">
                          <a:effectLst/>
                          <a:latin typeface="Tahoma" panose="020B060403050404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err="1">
                          <a:effectLst/>
                          <a:latin typeface="Tahoma" panose="020B0604030504040204" pitchFamily="34" charset="0"/>
                          <a:ea typeface="Calibri" panose="020F0502020204030204" pitchFamily="34" charset="0"/>
                          <a:cs typeface="Times New Roman" panose="02020603050405020304" pitchFamily="18" charset="0"/>
                        </a:rPr>
                        <a:t>Guttmacher</a:t>
                      </a:r>
                      <a:r>
                        <a:rPr lang="en-US" sz="1100">
                          <a:effectLst/>
                          <a:latin typeface="Tahoma" panose="020B0604030504040204" pitchFamily="34" charset="0"/>
                          <a:ea typeface="Calibri" panose="020F0502020204030204" pitchFamily="34" charset="0"/>
                          <a:cs typeface="Times New Roman" panose="02020603050405020304" pitchFamily="18" charset="0"/>
                        </a:rPr>
                        <a:t> Institute,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a:effectLst/>
                          <a:latin typeface="Tahoma" panose="020B0604030504040204" pitchFamily="34" charset="0"/>
                          <a:ea typeface="Calibri" panose="020F0502020204030204" pitchFamily="34" charset="0"/>
                          <a:cs typeface="Times New Roman" panose="02020603050405020304" pitchFamily="18" charset="0"/>
                        </a:rPr>
                        <a:t>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Mojisola</a:t>
                      </a: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Odeku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b="1">
                          <a:effectLst/>
                          <a:latin typeface="Tahoma" panose="020B060403050404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a:effectLst/>
                          <a:latin typeface="Tahoma" panose="020B0604030504040204" pitchFamily="34" charset="0"/>
                          <a:ea typeface="Calibri" panose="020F0502020204030204" pitchFamily="34" charset="0"/>
                          <a:cs typeface="Times New Roman" panose="02020603050405020304" pitchFamily="18" charset="0"/>
                        </a:rPr>
                        <a:t>Reproductive Health Specialist  Nigeria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Akanni</a:t>
                      </a: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Akinyemi</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b="1">
                          <a:effectLst/>
                          <a:latin typeface="Tahoma" panose="020B060403050404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a:effectLst/>
                          <a:latin typeface="Tahoma" panose="020B0604030504040204" pitchFamily="34" charset="0"/>
                          <a:ea typeface="Calibri" panose="020F0502020204030204" pitchFamily="34" charset="0"/>
                          <a:cs typeface="Times New Roman" panose="02020603050405020304" pitchFamily="18" charset="0"/>
                        </a:rPr>
                        <a:t>Demography &amp; Soc. Stat. Dept.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a:effectLst/>
                          <a:latin typeface="Tahoma" panose="020B0604030504040204" pitchFamily="34" charset="0"/>
                          <a:ea typeface="Calibri" panose="020F0502020204030204" pitchFamily="34" charset="0"/>
                          <a:cs typeface="Times New Roman" panose="02020603050405020304" pitchFamily="18" charset="0"/>
                        </a:rPr>
                        <a:t>O.A.U Nigeria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Oluwaseun Esan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a:effectLst/>
                          <a:latin typeface="Tahoma" panose="020B0604030504040204" pitchFamily="34" charset="0"/>
                          <a:ea typeface="Calibri" panose="020F0502020204030204" pitchFamily="34" charset="0"/>
                          <a:cs typeface="Times New Roman" panose="02020603050405020304" pitchFamily="18" charset="0"/>
                        </a:rPr>
                        <a:t>Dept. of Community Health, OAU, Ife, Nigeria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Yinka</a:t>
                      </a: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r>
                        <a:rPr lang="en-US" sz="1100" b="1" err="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Adojutelegan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b="1">
                          <a:solidFill>
                            <a:srgbClr val="0070C0"/>
                          </a:solidFill>
                          <a:effectLst/>
                          <a:latin typeface="Tahoma" panose="020B0604030504040204" pitchFamily="34" charset="0"/>
                          <a:ea typeface="Calibri" panose="020F0502020204030204" pitchFamily="34" charset="0"/>
                          <a:cs typeface="Times New Roman" panose="02020603050405020304" pitchFamily="18" charset="0"/>
                        </a:rPr>
                        <a:t> </a:t>
                      </a:r>
                    </a:p>
                    <a:p>
                      <a:r>
                        <a:rPr lang="en-US" sz="1100">
                          <a:effectLst/>
                          <a:latin typeface="Tahoma" panose="020B0604030504040204" pitchFamily="34" charset="0"/>
                          <a:ea typeface="Calibri" panose="020F0502020204030204" pitchFamily="34" charset="0"/>
                        </a:rPr>
                        <a:t>Ipas Nigeria, Abuja.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60648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476573" y="2235147"/>
            <a:ext cx="11070955" cy="4122629"/>
          </a:xfrm>
        </p:spPr>
        <p:txBody>
          <a:bodyPr vert="horz" lIns="91440" tIns="45720" rIns="91440" bIns="45720" rtlCol="0" anchor="t">
            <a:normAutofit/>
          </a:bodyPr>
          <a:lstStyle/>
          <a:p>
            <a:r>
              <a:rPr lang="en-US" dirty="0">
                <a:ea typeface="+mn-lt"/>
                <a:cs typeface="+mn-lt"/>
              </a:rPr>
              <a:t>Unintended/unwanted pregnancy</a:t>
            </a:r>
            <a:endParaRPr lang="en-US" dirty="0">
              <a:cs typeface="Calibri"/>
            </a:endParaRPr>
          </a:p>
          <a:p>
            <a:r>
              <a:rPr lang="en-US" dirty="0">
                <a:cs typeface="Calibri"/>
              </a:rPr>
              <a:t>Family planning and unmet need for family planning</a:t>
            </a:r>
          </a:p>
          <a:p>
            <a:r>
              <a:rPr lang="en-US" dirty="0">
                <a:ea typeface="+mn-lt"/>
                <a:cs typeface="+mn-lt"/>
              </a:rPr>
              <a:t>Gender and socio-cultural norms and expectations</a:t>
            </a:r>
          </a:p>
          <a:p>
            <a:pPr marL="228600" lvl="1">
              <a:spcBef>
                <a:spcPts val="1000"/>
              </a:spcBef>
            </a:pPr>
            <a:r>
              <a:rPr lang="en-US" sz="2800" dirty="0">
                <a:ea typeface="+mn-lt"/>
                <a:cs typeface="+mn-lt"/>
              </a:rPr>
              <a:t>The legal and social context of abortion </a:t>
            </a:r>
          </a:p>
          <a:p>
            <a:pPr marL="228600" lvl="1">
              <a:spcBef>
                <a:spcPts val="1000"/>
              </a:spcBef>
            </a:pPr>
            <a:r>
              <a:rPr lang="en-US" sz="2800" dirty="0">
                <a:ea typeface="+mn-lt"/>
                <a:cs typeface="+mn-lt"/>
              </a:rPr>
              <a:t>Conditions under which women have abortion</a:t>
            </a:r>
          </a:p>
          <a:p>
            <a:r>
              <a:rPr lang="en-US" dirty="0">
                <a:cs typeface="Calibri"/>
              </a:rPr>
              <a:t>Safety and accessibility of abortion methods-Medical abortion</a:t>
            </a:r>
          </a:p>
          <a:p>
            <a:r>
              <a:rPr lang="en-US" dirty="0">
                <a:cs typeface="Calibri"/>
              </a:rPr>
              <a:t>Induced versus spontaneous abortion</a:t>
            </a:r>
          </a:p>
          <a:p>
            <a:r>
              <a:rPr lang="en-US" dirty="0">
                <a:cs typeface="Calibri"/>
              </a:rPr>
              <a:t>Unsafe abortion and post-abortion care</a:t>
            </a:r>
          </a:p>
          <a:p>
            <a:endParaRPr lang="en-US" dirty="0">
              <a:cs typeface="Calibri"/>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Multi-disciplinary issues </a:t>
            </a:r>
            <a:r>
              <a:rPr lang="en-US" sz="3000" b="1" dirty="0">
                <a:solidFill>
                  <a:srgbClr val="FFC000"/>
                </a:solidFill>
                <a:latin typeface="Garamond" panose="02020404030301010803" pitchFamily="18" charset="0"/>
                <a:ea typeface="+mj-lt"/>
                <a:cs typeface="+mj-lt"/>
              </a:rPr>
              <a:t>in </a:t>
            </a:r>
            <a:r>
              <a:rPr lang="en-US" sz="3000" b="1" dirty="0">
                <a:solidFill>
                  <a:schemeClr val="accent4"/>
                </a:solidFill>
                <a:latin typeface="Garamond" panose="02020404030301010803" pitchFamily="18" charset="0"/>
                <a:ea typeface="+mj-lt"/>
                <a:cs typeface="+mj-lt"/>
              </a:rPr>
              <a:t>abortion studies-basic concepts</a:t>
            </a:r>
            <a:endParaRPr lang="en-US" b="1"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42174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845574" y="2871019"/>
            <a:ext cx="10701954" cy="1651820"/>
          </a:xfrm>
        </p:spPr>
        <p:txBody>
          <a:bodyPr vert="horz" lIns="91440" tIns="45720" rIns="91440" bIns="45720" rtlCol="0" anchor="t">
            <a:normAutofit/>
          </a:bodyPr>
          <a:lstStyle/>
          <a:p>
            <a:pPr marL="0" indent="0" algn="ctr">
              <a:buNone/>
            </a:pPr>
            <a:r>
              <a:rPr lang="en-US" sz="3200" b="1" dirty="0">
                <a:cs typeface="Calibri"/>
              </a:rPr>
              <a:t>Discussion:</a:t>
            </a:r>
          </a:p>
          <a:p>
            <a:pPr marL="0" indent="0" algn="ctr">
              <a:buNone/>
            </a:pPr>
            <a:r>
              <a:rPr lang="en-US" sz="3200" b="1" dirty="0">
                <a:solidFill>
                  <a:schemeClr val="accent2">
                    <a:lumMod val="75000"/>
                  </a:schemeClr>
                </a:solidFill>
                <a:cs typeface="Calibri"/>
              </a:rPr>
              <a:t>How relevant is this to your field?</a:t>
            </a: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Multi-disciplinary issues of abortion studies-basic concepts</a:t>
            </a:r>
            <a:endParaRPr lang="en-US" b="1"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188142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476573" y="2235147"/>
            <a:ext cx="11070955" cy="4122629"/>
          </a:xfrm>
        </p:spPr>
        <p:txBody>
          <a:bodyPr vert="horz" lIns="91440" tIns="45720" rIns="91440" bIns="45720" rtlCol="0" anchor="t">
            <a:normAutofit/>
          </a:bodyPr>
          <a:lstStyle/>
          <a:p>
            <a:r>
              <a:rPr lang="en-US" dirty="0">
                <a:ea typeface="+mn-lt"/>
                <a:cs typeface="+mn-lt"/>
              </a:rPr>
              <a:t>Critical thinking (CT) is the application of rational, thinking skills through  problem-recognition, analysis, synthesis, and problem-solving, inference </a:t>
            </a:r>
            <a:r>
              <a:rPr lang="en-US" sz="2800" dirty="0">
                <a:ea typeface="+mn-lt"/>
                <a:cs typeface="+mn-lt"/>
              </a:rPr>
              <a:t>and </a:t>
            </a:r>
            <a:r>
              <a:rPr lang="en-US" dirty="0">
                <a:ea typeface="+mn-lt"/>
                <a:cs typeface="+mn-lt"/>
              </a:rPr>
              <a:t>evaluation. (Angelo, 1995). </a:t>
            </a:r>
            <a:endParaRPr lang="en-US" sz="2800" dirty="0">
              <a:ea typeface="+mn-lt"/>
              <a:cs typeface="+mn-lt"/>
            </a:endParaRPr>
          </a:p>
          <a:p>
            <a:r>
              <a:rPr lang="en-US" dirty="0">
                <a:ea typeface="+mn-lt"/>
                <a:cs typeface="+mn-lt"/>
              </a:rPr>
              <a:t>CT involves conceptualizing,  analyzing, synthesizing, and/or evaluating information gathered from, or generated by, observation, experience, reflection, reasoning, reading or communication. </a:t>
            </a:r>
            <a:endParaRPr lang="en-US" dirty="0"/>
          </a:p>
          <a:p>
            <a:endParaRPr lang="en-US" dirty="0">
              <a:cs typeface="Calibri"/>
            </a:endParaRPr>
          </a:p>
          <a:p>
            <a:endParaRPr lang="en-US" dirty="0">
              <a:cs typeface="Calibri"/>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Application of critical thinking skills to abortion </a:t>
            </a:r>
            <a:r>
              <a:rPr lang="en-US" sz="3000" b="1" i="1" dirty="0">
                <a:solidFill>
                  <a:schemeClr val="accent4"/>
                </a:solidFill>
                <a:latin typeface="Garamond" panose="02020404030301010803" pitchFamily="18" charset="0"/>
                <a:ea typeface="+mj-lt"/>
                <a:cs typeface="+mj-lt"/>
              </a:rPr>
              <a:t>research</a:t>
            </a:r>
            <a:endParaRPr lang="en-US" b="1"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73096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476573" y="2235147"/>
            <a:ext cx="11070955" cy="4122629"/>
          </a:xfrm>
        </p:spPr>
        <p:txBody>
          <a:bodyPr vert="horz" lIns="91440" tIns="45720" rIns="91440" bIns="45720" rtlCol="0" anchor="t">
            <a:normAutofit/>
          </a:bodyPr>
          <a:lstStyle/>
          <a:p>
            <a:pPr marL="0" indent="0">
              <a:buNone/>
            </a:pPr>
            <a:r>
              <a:rPr lang="en-US" b="1" dirty="0">
                <a:solidFill>
                  <a:schemeClr val="accent1"/>
                </a:solidFill>
                <a:ea typeface="+mn-lt"/>
                <a:cs typeface="+mn-lt"/>
              </a:rPr>
              <a:t>Root Cause Analysis (RCA)</a:t>
            </a:r>
            <a:endParaRPr lang="en-US" b="1" dirty="0">
              <a:solidFill>
                <a:schemeClr val="accent1"/>
              </a:solidFill>
            </a:endParaRPr>
          </a:p>
          <a:p>
            <a:pPr marL="0" indent="0">
              <a:buNone/>
            </a:pPr>
            <a:endParaRPr lang="en-US" b="1" dirty="0">
              <a:solidFill>
                <a:schemeClr val="accent1"/>
              </a:solidFill>
              <a:cs typeface="Calibri"/>
            </a:endParaRPr>
          </a:p>
          <a:p>
            <a:endParaRPr lang="en-US" dirty="0">
              <a:cs typeface="Calibri"/>
            </a:endParaRPr>
          </a:p>
          <a:p>
            <a:endParaRPr lang="en-US" dirty="0">
              <a:cs typeface="Calibri"/>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Application of critical thinking skills to abortion </a:t>
            </a:r>
            <a:r>
              <a:rPr lang="en-US" sz="3000" b="1" i="1" dirty="0">
                <a:solidFill>
                  <a:schemeClr val="accent4"/>
                </a:solidFill>
                <a:latin typeface="Garamond" panose="02020404030301010803" pitchFamily="18" charset="0"/>
                <a:ea typeface="+mj-lt"/>
                <a:cs typeface="+mj-lt"/>
              </a:rPr>
              <a:t>research</a:t>
            </a:r>
            <a:endParaRPr lang="en-US" b="1" dirty="0">
              <a:solidFill>
                <a:schemeClr val="accent4"/>
              </a:solidFill>
              <a:latin typeface="Garamond" panose="02020404030301010803" pitchFamily="18" charset="0"/>
            </a:endParaRPr>
          </a:p>
        </p:txBody>
      </p:sp>
      <p:graphicFrame>
        <p:nvGraphicFramePr>
          <p:cNvPr id="10" name="Table 10">
            <a:extLst>
              <a:ext uri="{FF2B5EF4-FFF2-40B4-BE49-F238E27FC236}">
                <a16:creationId xmlns:a16="http://schemas.microsoft.com/office/drawing/2014/main" id="{290D8C87-7E06-8012-E9C1-3476AABE8B65}"/>
              </a:ext>
            </a:extLst>
          </p:cNvPr>
          <p:cNvGraphicFramePr>
            <a:graphicFrameLocks noGrp="1"/>
          </p:cNvGraphicFramePr>
          <p:nvPr>
            <p:extLst>
              <p:ext uri="{D42A27DB-BD31-4B8C-83A1-F6EECF244321}">
                <p14:modId xmlns:p14="http://schemas.microsoft.com/office/powerpoint/2010/main" val="2398931854"/>
              </p:ext>
            </p:extLst>
          </p:nvPr>
        </p:nvGraphicFramePr>
        <p:xfrm>
          <a:off x="632847" y="2738033"/>
          <a:ext cx="10357810" cy="3797065"/>
        </p:xfrm>
        <a:graphic>
          <a:graphicData uri="http://schemas.openxmlformats.org/drawingml/2006/table">
            <a:tbl>
              <a:tblPr firstRow="1" bandRow="1">
                <a:tableStyleId>{5C22544A-7EE6-4342-B048-85BDC9FD1C3A}</a:tableStyleId>
              </a:tblPr>
              <a:tblGrid>
                <a:gridCol w="5178905">
                  <a:extLst>
                    <a:ext uri="{9D8B030D-6E8A-4147-A177-3AD203B41FA5}">
                      <a16:colId xmlns:a16="http://schemas.microsoft.com/office/drawing/2014/main" val="2522633168"/>
                    </a:ext>
                  </a:extLst>
                </a:gridCol>
                <a:gridCol w="5178905">
                  <a:extLst>
                    <a:ext uri="{9D8B030D-6E8A-4147-A177-3AD203B41FA5}">
                      <a16:colId xmlns:a16="http://schemas.microsoft.com/office/drawing/2014/main" val="4153353908"/>
                    </a:ext>
                  </a:extLst>
                </a:gridCol>
              </a:tblGrid>
              <a:tr h="3797065">
                <a:tc>
                  <a:txBody>
                    <a:bodyPr/>
                    <a:lstStyle/>
                    <a:p>
                      <a:endParaRPr lang="en-US"/>
                    </a:p>
                  </a:txBody>
                  <a:tcPr/>
                </a:tc>
                <a:tc>
                  <a:txBody>
                    <a:bodyPr/>
                    <a:lstStyle/>
                    <a:p>
                      <a:r>
                        <a:rPr lang="en-US" sz="2000" dirty="0">
                          <a:solidFill>
                            <a:schemeClr val="tx1">
                              <a:lumMod val="85000"/>
                              <a:lumOff val="15000"/>
                            </a:schemeClr>
                          </a:solidFill>
                        </a:rPr>
                        <a:t>Symptoms of the problem?</a:t>
                      </a:r>
                    </a:p>
                    <a:p>
                      <a:pPr lvl="0">
                        <a:buNone/>
                      </a:pPr>
                      <a:r>
                        <a:rPr lang="en-US" sz="2000" dirty="0">
                          <a:solidFill>
                            <a:schemeClr val="tx1">
                              <a:lumMod val="85000"/>
                              <a:lumOff val="15000"/>
                            </a:schemeClr>
                          </a:solidFill>
                        </a:rPr>
                        <a:t>The Underlying causes </a:t>
                      </a:r>
                    </a:p>
                    <a:p>
                      <a:pPr lvl="0">
                        <a:buNone/>
                      </a:pPr>
                      <a:r>
                        <a:rPr lang="en-US" sz="2000" dirty="0">
                          <a:solidFill>
                            <a:schemeClr val="tx1">
                              <a:lumMod val="85000"/>
                              <a:lumOff val="15000"/>
                            </a:schemeClr>
                          </a:solidFill>
                        </a:rPr>
                        <a:t>What is obvious?</a:t>
                      </a:r>
                    </a:p>
                    <a:p>
                      <a:pPr lvl="0">
                        <a:buNone/>
                      </a:pPr>
                      <a:r>
                        <a:rPr lang="en-US" sz="2000" dirty="0">
                          <a:solidFill>
                            <a:schemeClr val="tx1">
                              <a:lumMod val="85000"/>
                              <a:lumOff val="15000"/>
                            </a:schemeClr>
                          </a:solidFill>
                        </a:rPr>
                        <a:t>What is not obvious?</a:t>
                      </a:r>
                    </a:p>
                    <a:p>
                      <a:pPr lvl="0">
                        <a:buNone/>
                      </a:pPr>
                      <a:endParaRPr lang="en-US" sz="2000" dirty="0">
                        <a:solidFill>
                          <a:schemeClr val="tx1">
                            <a:lumMod val="85000"/>
                            <a:lumOff val="15000"/>
                          </a:schemeClr>
                        </a:solidFill>
                      </a:endParaRPr>
                    </a:p>
                    <a:p>
                      <a:pPr lvl="0">
                        <a:buNone/>
                      </a:pPr>
                      <a:r>
                        <a:rPr lang="en-US" sz="2400" b="0" i="1" dirty="0">
                          <a:solidFill>
                            <a:schemeClr val="tx1">
                              <a:lumMod val="85000"/>
                              <a:lumOff val="15000"/>
                            </a:schemeClr>
                          </a:solidFill>
                        </a:rPr>
                        <a:t>When we fail to grasp the systemic source of the problem, we are left to push on symptoms rather than eliminate underline causes-[Peter Senge, "the Fifth Discipline"] </a:t>
                      </a:r>
                    </a:p>
                  </a:txBody>
                  <a:tcPr/>
                </a:tc>
                <a:extLst>
                  <a:ext uri="{0D108BD9-81ED-4DB2-BD59-A6C34878D82A}">
                    <a16:rowId xmlns:a16="http://schemas.microsoft.com/office/drawing/2014/main" val="2712918215"/>
                  </a:ext>
                </a:extLst>
              </a:tr>
            </a:tbl>
          </a:graphicData>
        </a:graphic>
      </p:graphicFrame>
      <p:pic>
        <p:nvPicPr>
          <p:cNvPr id="11" name="Picture 11">
            <a:extLst>
              <a:ext uri="{FF2B5EF4-FFF2-40B4-BE49-F238E27FC236}">
                <a16:creationId xmlns:a16="http://schemas.microsoft.com/office/drawing/2014/main" id="{3396ED41-0295-0E2D-BC8F-2C6760348FDB}"/>
              </a:ext>
            </a:extLst>
          </p:cNvPr>
          <p:cNvPicPr>
            <a:picLocks noChangeAspect="1"/>
          </p:cNvPicPr>
          <p:nvPr/>
        </p:nvPicPr>
        <p:blipFill>
          <a:blip r:embed="rId2"/>
          <a:stretch>
            <a:fillRect/>
          </a:stretch>
        </p:blipFill>
        <p:spPr>
          <a:xfrm>
            <a:off x="940232" y="3101889"/>
            <a:ext cx="4486758" cy="2940223"/>
          </a:xfrm>
          <a:prstGeom prst="rect">
            <a:avLst/>
          </a:prstGeom>
        </p:spPr>
      </p:pic>
    </p:spTree>
    <p:extLst>
      <p:ext uri="{BB962C8B-B14F-4D97-AF65-F5344CB8AC3E}">
        <p14:creationId xmlns:p14="http://schemas.microsoft.com/office/powerpoint/2010/main" val="65510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1E1E-E93D-4DE1-808E-32605F490F6D}"/>
              </a:ext>
            </a:extLst>
          </p:cNvPr>
          <p:cNvSpPr>
            <a:spLocks noGrp="1"/>
          </p:cNvSpPr>
          <p:nvPr>
            <p:ph type="title"/>
          </p:nvPr>
        </p:nvSpPr>
        <p:spPr>
          <a:xfrm>
            <a:off x="476575" y="2290531"/>
            <a:ext cx="10870876" cy="1652204"/>
          </a:xfrm>
        </p:spPr>
        <p:txBody>
          <a:bodyPr>
            <a:normAutofit fontScale="90000"/>
          </a:bodyPr>
          <a:lstStyle/>
          <a:p>
            <a:br>
              <a:rPr lang="en-US" sz="2400" b="1" dirty="0">
                <a:solidFill>
                  <a:schemeClr val="accent1"/>
                </a:solidFill>
                <a:ea typeface="+mn-lt"/>
                <a:cs typeface="+mn-lt"/>
              </a:rPr>
            </a:br>
            <a:br>
              <a:rPr lang="en-US" sz="2400" b="1" dirty="0">
                <a:solidFill>
                  <a:schemeClr val="accent1"/>
                </a:solidFill>
                <a:ea typeface="+mn-lt"/>
                <a:cs typeface="+mn-lt"/>
              </a:rPr>
            </a:br>
            <a:r>
              <a:rPr lang="en-US" sz="2400" b="1" dirty="0">
                <a:solidFill>
                  <a:schemeClr val="accent1"/>
                </a:solidFill>
                <a:ea typeface="+mn-lt"/>
                <a:cs typeface="+mn-lt"/>
              </a:rPr>
              <a:t>Root Cause Analysis (RCA)</a:t>
            </a:r>
            <a:br>
              <a:rPr lang="en-US" sz="2400" b="1" dirty="0">
                <a:solidFill>
                  <a:schemeClr val="accent1"/>
                </a:solidFill>
              </a:rPr>
            </a:br>
            <a:r>
              <a:rPr lang="en-US" sz="2400" dirty="0">
                <a:solidFill>
                  <a:schemeClr val="tx1">
                    <a:lumMod val="50000"/>
                  </a:schemeClr>
                </a:solidFill>
              </a:rPr>
              <a:t>A problem-solving method to identify underlying causes of key process challenges </a:t>
            </a:r>
            <a:br>
              <a:rPr lang="en-US" sz="2400" dirty="0">
                <a:solidFill>
                  <a:schemeClr val="tx1">
                    <a:lumMod val="50000"/>
                  </a:schemeClr>
                </a:solidFill>
              </a:rPr>
            </a:br>
            <a:r>
              <a:rPr lang="en-US" sz="2400" dirty="0">
                <a:solidFill>
                  <a:schemeClr val="tx1">
                    <a:lumMod val="50000"/>
                  </a:schemeClr>
                </a:solidFill>
              </a:rPr>
              <a:t>A learning process to determine what happened, why it happened, and what should be done to improve it </a:t>
            </a:r>
          </a:p>
        </p:txBody>
      </p:sp>
      <p:sp>
        <p:nvSpPr>
          <p:cNvPr id="4" name="Date Placeholder 3">
            <a:extLst>
              <a:ext uri="{FF2B5EF4-FFF2-40B4-BE49-F238E27FC236}">
                <a16:creationId xmlns:a16="http://schemas.microsoft.com/office/drawing/2014/main" id="{B028AA01-9250-44C2-97FF-128FAA717DEF}"/>
              </a:ext>
            </a:extLst>
          </p:cNvPr>
          <p:cNvSpPr>
            <a:spLocks noGrp="1"/>
          </p:cNvSpPr>
          <p:nvPr>
            <p:ph type="dt" sz="half" idx="10"/>
          </p:nvPr>
        </p:nvSpPr>
        <p:spPr/>
        <p:txBody>
          <a:bodyPr/>
          <a:lstStyle/>
          <a:p>
            <a:r>
              <a:rPr lang="en-US" dirty="0"/>
              <a:t>ROOT CAUSE ANALYSIS TOOLKIT </a:t>
            </a:r>
          </a:p>
        </p:txBody>
      </p:sp>
      <p:sp>
        <p:nvSpPr>
          <p:cNvPr id="5" name="Slide Number Placeholder 4">
            <a:extLst>
              <a:ext uri="{FF2B5EF4-FFF2-40B4-BE49-F238E27FC236}">
                <a16:creationId xmlns:a16="http://schemas.microsoft.com/office/drawing/2014/main" id="{A0F31320-7347-4BC8-96A7-852571100CCB}"/>
              </a:ext>
            </a:extLst>
          </p:cNvPr>
          <p:cNvSpPr>
            <a:spLocks noGrp="1"/>
          </p:cNvSpPr>
          <p:nvPr>
            <p:ph type="sldNum" sz="quarter" idx="12"/>
          </p:nvPr>
        </p:nvSpPr>
        <p:spPr/>
        <p:txBody>
          <a:bodyPr/>
          <a:lstStyle/>
          <a:p>
            <a:fld id="{BA14B37F-F610-46B2-B80E-BDB0750BB065}" type="slidenum">
              <a:rPr lang="en-US" smtClean="0"/>
              <a:pPr/>
              <a:t>14</a:t>
            </a:fld>
            <a:endParaRPr lang="en-US" dirty="0"/>
          </a:p>
        </p:txBody>
      </p:sp>
      <p:graphicFrame>
        <p:nvGraphicFramePr>
          <p:cNvPr id="6" name="Diagram 5">
            <a:extLst>
              <a:ext uri="{FF2B5EF4-FFF2-40B4-BE49-F238E27FC236}">
                <a16:creationId xmlns:a16="http://schemas.microsoft.com/office/drawing/2014/main" id="{0F58615D-6FF2-4E3C-B366-AC6BF39D763D}"/>
              </a:ext>
            </a:extLst>
          </p:cNvPr>
          <p:cNvGraphicFramePr/>
          <p:nvPr/>
        </p:nvGraphicFramePr>
        <p:xfrm>
          <a:off x="2031997" y="4373647"/>
          <a:ext cx="8128000" cy="2165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CBE9ED0-6AB0-4E07-9EEF-95E01EF44AA2}"/>
              </a:ext>
            </a:extLst>
          </p:cNvPr>
          <p:cNvSpPr txBox="1"/>
          <p:nvPr/>
        </p:nvSpPr>
        <p:spPr>
          <a:xfrm>
            <a:off x="3471757" y="4672373"/>
            <a:ext cx="1057013" cy="369332"/>
          </a:xfrm>
          <a:prstGeom prst="rect">
            <a:avLst/>
          </a:prstGeom>
          <a:noFill/>
        </p:spPr>
        <p:txBody>
          <a:bodyPr wrap="square" rtlCol="0">
            <a:spAutoFit/>
          </a:bodyPr>
          <a:lstStyle/>
          <a:p>
            <a:r>
              <a:rPr lang="en-US" b="1" dirty="0"/>
              <a:t>Why? </a:t>
            </a:r>
          </a:p>
        </p:txBody>
      </p:sp>
      <p:sp>
        <p:nvSpPr>
          <p:cNvPr id="8" name="TextBox 7">
            <a:extLst>
              <a:ext uri="{FF2B5EF4-FFF2-40B4-BE49-F238E27FC236}">
                <a16:creationId xmlns:a16="http://schemas.microsoft.com/office/drawing/2014/main" id="{42014A97-8A9A-40AF-8710-4714A8BD87F9}"/>
              </a:ext>
            </a:extLst>
          </p:cNvPr>
          <p:cNvSpPr txBox="1"/>
          <p:nvPr/>
        </p:nvSpPr>
        <p:spPr>
          <a:xfrm>
            <a:off x="5560999" y="4672373"/>
            <a:ext cx="1057013" cy="369332"/>
          </a:xfrm>
          <a:prstGeom prst="rect">
            <a:avLst/>
          </a:prstGeom>
          <a:noFill/>
        </p:spPr>
        <p:txBody>
          <a:bodyPr wrap="square" rtlCol="0">
            <a:spAutoFit/>
          </a:bodyPr>
          <a:lstStyle/>
          <a:p>
            <a:r>
              <a:rPr lang="en-US" b="1" dirty="0"/>
              <a:t>Why? </a:t>
            </a:r>
          </a:p>
        </p:txBody>
      </p:sp>
      <p:sp>
        <p:nvSpPr>
          <p:cNvPr id="9" name="TextBox 8">
            <a:extLst>
              <a:ext uri="{FF2B5EF4-FFF2-40B4-BE49-F238E27FC236}">
                <a16:creationId xmlns:a16="http://schemas.microsoft.com/office/drawing/2014/main" id="{8D444920-210E-4076-88A8-C6DEB5CAA8A5}"/>
              </a:ext>
            </a:extLst>
          </p:cNvPr>
          <p:cNvSpPr txBox="1"/>
          <p:nvPr/>
        </p:nvSpPr>
        <p:spPr>
          <a:xfrm>
            <a:off x="7553587" y="4672373"/>
            <a:ext cx="1057013" cy="369332"/>
          </a:xfrm>
          <a:prstGeom prst="rect">
            <a:avLst/>
          </a:prstGeom>
          <a:noFill/>
        </p:spPr>
        <p:txBody>
          <a:bodyPr wrap="square" rtlCol="0">
            <a:spAutoFit/>
          </a:bodyPr>
          <a:lstStyle/>
          <a:p>
            <a:r>
              <a:rPr lang="en-US" b="1" dirty="0"/>
              <a:t>Why? </a:t>
            </a:r>
          </a:p>
        </p:txBody>
      </p:sp>
      <p:sp>
        <p:nvSpPr>
          <p:cNvPr id="12" name="Arrow: Curved Right 11">
            <a:extLst>
              <a:ext uri="{FF2B5EF4-FFF2-40B4-BE49-F238E27FC236}">
                <a16:creationId xmlns:a16="http://schemas.microsoft.com/office/drawing/2014/main" id="{B992FCC4-6C6F-4EE0-A097-D7861E0D50EB}"/>
              </a:ext>
            </a:extLst>
          </p:cNvPr>
          <p:cNvSpPr/>
          <p:nvPr/>
        </p:nvSpPr>
        <p:spPr>
          <a:xfrm rot="5400000">
            <a:off x="3607678" y="3936765"/>
            <a:ext cx="430743" cy="1604745"/>
          </a:xfrm>
          <a:prstGeom prst="curved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Arrow: Curved Right 12">
            <a:extLst>
              <a:ext uri="{FF2B5EF4-FFF2-40B4-BE49-F238E27FC236}">
                <a16:creationId xmlns:a16="http://schemas.microsoft.com/office/drawing/2014/main" id="{06DAC64F-8031-4DCD-94FF-D27461F69E4B}"/>
              </a:ext>
            </a:extLst>
          </p:cNvPr>
          <p:cNvSpPr/>
          <p:nvPr/>
        </p:nvSpPr>
        <p:spPr>
          <a:xfrm rot="5400000">
            <a:off x="5712671" y="3952497"/>
            <a:ext cx="430743" cy="1604742"/>
          </a:xfrm>
          <a:prstGeom prst="curved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4" name="Arrow: Curved Right 13">
            <a:extLst>
              <a:ext uri="{FF2B5EF4-FFF2-40B4-BE49-F238E27FC236}">
                <a16:creationId xmlns:a16="http://schemas.microsoft.com/office/drawing/2014/main" id="{3C6D1BBA-84AB-4DD1-BA78-3FF5F2276A59}"/>
              </a:ext>
            </a:extLst>
          </p:cNvPr>
          <p:cNvSpPr/>
          <p:nvPr/>
        </p:nvSpPr>
        <p:spPr>
          <a:xfrm rot="5400000">
            <a:off x="7640339" y="3952498"/>
            <a:ext cx="430743" cy="1604742"/>
          </a:xfrm>
          <a:prstGeom prst="curved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5"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Application of critical thinking skills to abortion </a:t>
            </a:r>
            <a:r>
              <a:rPr lang="en-US" sz="3000" b="1" i="1" dirty="0">
                <a:solidFill>
                  <a:schemeClr val="accent4"/>
                </a:solidFill>
                <a:latin typeface="Garamond" panose="02020404030301010803" pitchFamily="18" charset="0"/>
                <a:ea typeface="+mj-lt"/>
                <a:cs typeface="+mj-lt"/>
              </a:rPr>
              <a:t>research</a:t>
            </a:r>
            <a:endParaRPr lang="en-US" b="1"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204018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017" y="2338939"/>
            <a:ext cx="10737783" cy="3838024"/>
          </a:xfrm>
        </p:spPr>
        <p:txBody>
          <a:bodyPr>
            <a:normAutofit lnSpcReduction="10000"/>
          </a:bodyPr>
          <a:lstStyle/>
          <a:p>
            <a:r>
              <a:rPr lang="en-US" b="1" dirty="0">
                <a:solidFill>
                  <a:schemeClr val="accent1"/>
                </a:solidFill>
                <a:ea typeface="+mn-lt"/>
                <a:cs typeface="+mn-lt"/>
              </a:rPr>
              <a:t>Root Cause Analysis (RCA): Tips</a:t>
            </a:r>
          </a:p>
          <a:p>
            <a:pPr>
              <a:buFont typeface="Wingdings" panose="05000000000000000000" pitchFamily="2" charset="2"/>
              <a:buChar char="§"/>
            </a:pPr>
            <a:r>
              <a:rPr lang="en-CA" altLang="en-US" dirty="0"/>
              <a:t>Focusing on root causes is more effective than just treating the symptoms of a problem. </a:t>
            </a:r>
          </a:p>
          <a:p>
            <a:pPr>
              <a:buFont typeface="Wingdings" panose="05000000000000000000" pitchFamily="2" charset="2"/>
              <a:buChar char="§"/>
            </a:pPr>
            <a:r>
              <a:rPr lang="en-CA" altLang="en-US" dirty="0"/>
              <a:t>RCA requires systematic and evidence-based information (scientific). </a:t>
            </a:r>
          </a:p>
          <a:p>
            <a:pPr>
              <a:buFont typeface="Wingdings" panose="05000000000000000000" pitchFamily="2" charset="2"/>
              <a:buChar char="§"/>
            </a:pPr>
            <a:r>
              <a:rPr lang="en-CA" altLang="en-US" dirty="0"/>
              <a:t>There is usually more than one root cause for any given problem and therefore there may be more than one issue of interest.</a:t>
            </a:r>
          </a:p>
          <a:p>
            <a:pPr>
              <a:buFont typeface="Wingdings" panose="05000000000000000000" pitchFamily="2" charset="2"/>
              <a:buChar char="§"/>
            </a:pPr>
            <a:r>
              <a:rPr lang="en-CA" altLang="en-US" dirty="0"/>
              <a:t>To effectively grasp the root causes and identify solutions requires interdisciplinary knowledge and/or collaboration</a:t>
            </a:r>
            <a:br>
              <a:rPr lang="en-CA" altLang="en-US" dirty="0"/>
            </a:br>
            <a:endParaRPr lang="en-US" dirty="0"/>
          </a:p>
        </p:txBody>
      </p:sp>
      <p:sp>
        <p:nvSpPr>
          <p:cNvPr id="4" name="Date Placeholder 3">
            <a:extLst>
              <a:ext uri="{FF2B5EF4-FFF2-40B4-BE49-F238E27FC236}">
                <a16:creationId xmlns:a16="http://schemas.microsoft.com/office/drawing/2014/main" id="{B028AA01-9250-44C2-97FF-128FAA717DEF}"/>
              </a:ext>
            </a:extLst>
          </p:cNvPr>
          <p:cNvSpPr>
            <a:spLocks noGrp="1"/>
          </p:cNvSpPr>
          <p:nvPr>
            <p:ph type="dt" sz="half" idx="10"/>
          </p:nvPr>
        </p:nvSpPr>
        <p:spPr/>
        <p:txBody>
          <a:bodyPr/>
          <a:lstStyle/>
          <a:p>
            <a:r>
              <a:rPr lang="en-US" dirty="0"/>
              <a:t>ROOT CAUSE ANALYSIS TOOLKIT </a:t>
            </a:r>
          </a:p>
        </p:txBody>
      </p:sp>
      <p:sp>
        <p:nvSpPr>
          <p:cNvPr id="5" name="Slide Number Placeholder 4">
            <a:extLst>
              <a:ext uri="{FF2B5EF4-FFF2-40B4-BE49-F238E27FC236}">
                <a16:creationId xmlns:a16="http://schemas.microsoft.com/office/drawing/2014/main" id="{A0F31320-7347-4BC8-96A7-852571100CCB}"/>
              </a:ext>
            </a:extLst>
          </p:cNvPr>
          <p:cNvSpPr>
            <a:spLocks noGrp="1"/>
          </p:cNvSpPr>
          <p:nvPr>
            <p:ph type="sldNum" sz="quarter" idx="12"/>
          </p:nvPr>
        </p:nvSpPr>
        <p:spPr/>
        <p:txBody>
          <a:bodyPr/>
          <a:lstStyle/>
          <a:p>
            <a:fld id="{BA14B37F-F610-46B2-B80E-BDB0750BB065}" type="slidenum">
              <a:rPr lang="en-US" smtClean="0"/>
              <a:pPr/>
              <a:t>15</a:t>
            </a:fld>
            <a:endParaRPr lang="en-US" dirty="0"/>
          </a:p>
        </p:txBody>
      </p:sp>
      <p:sp>
        <p:nvSpPr>
          <p:cNvPr id="15" name="Title 1">
            <a:extLst>
              <a:ext uri="{FF2B5EF4-FFF2-40B4-BE49-F238E27FC236}">
                <a16:creationId xmlns:a16="http://schemas.microsoft.com/office/drawing/2014/main" id="{082A43ED-0801-4D41-A3F9-A77801E8537D}"/>
              </a:ext>
            </a:extLst>
          </p:cNvPr>
          <p:cNvSpPr txBox="1">
            <a:spLocks/>
          </p:cNvSpPr>
          <p:nvPr/>
        </p:nvSpPr>
        <p:spPr>
          <a:xfrm>
            <a:off x="476574" y="1452805"/>
            <a:ext cx="8993978"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Application of critical thinking RCA to abortion </a:t>
            </a:r>
            <a:r>
              <a:rPr lang="en-US" sz="3000" b="1" i="1" dirty="0">
                <a:solidFill>
                  <a:schemeClr val="accent4"/>
                </a:solidFill>
                <a:latin typeface="Garamond" panose="02020404030301010803" pitchFamily="18" charset="0"/>
                <a:ea typeface="+mj-lt"/>
                <a:cs typeface="+mj-lt"/>
              </a:rPr>
              <a:t>research</a:t>
            </a:r>
            <a:endParaRPr lang="en-US" b="1" dirty="0">
              <a:solidFill>
                <a:schemeClr val="accent4"/>
              </a:solidFill>
              <a:latin typeface="Garamond" panose="02020404030301010803" pitchFamily="18" charset="0"/>
            </a:endParaRPr>
          </a:p>
        </p:txBody>
      </p:sp>
    </p:spTree>
    <p:extLst>
      <p:ext uri="{BB962C8B-B14F-4D97-AF65-F5344CB8AC3E}">
        <p14:creationId xmlns:p14="http://schemas.microsoft.com/office/powerpoint/2010/main" val="2307458102"/>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6448A5-E384-4F96-ACC2-4B16957E5901}"/>
              </a:ext>
            </a:extLst>
          </p:cNvPr>
          <p:cNvSpPr>
            <a:spLocks noGrp="1"/>
          </p:cNvSpPr>
          <p:nvPr>
            <p:ph idx="1"/>
          </p:nvPr>
        </p:nvSpPr>
        <p:spPr>
          <a:xfrm>
            <a:off x="838200" y="2644878"/>
            <a:ext cx="10515600" cy="849094"/>
          </a:xfrm>
        </p:spPr>
        <p:txBody>
          <a:bodyPr/>
          <a:lstStyle/>
          <a:p>
            <a:pPr marL="0" lvl="0" indent="0" algn="ctr">
              <a:buNone/>
            </a:pPr>
            <a:r>
              <a:rPr lang="en-US" sz="3600" b="1" dirty="0"/>
              <a:t>Discussion</a:t>
            </a:r>
          </a:p>
          <a:p>
            <a:pPr marL="0" lvl="0" indent="0" algn="ctr">
              <a:buNone/>
            </a:pPr>
            <a:endParaRPr lang="en-US" b="1" dirty="0"/>
          </a:p>
        </p:txBody>
      </p:sp>
    </p:spTree>
    <p:extLst>
      <p:ext uri="{BB962C8B-B14F-4D97-AF65-F5344CB8AC3E}">
        <p14:creationId xmlns:p14="http://schemas.microsoft.com/office/powerpoint/2010/main" val="51811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50118301"/>
              </p:ext>
            </p:extLst>
          </p:nvPr>
        </p:nvGraphicFramePr>
        <p:xfrm>
          <a:off x="838200" y="2346321"/>
          <a:ext cx="10515600" cy="388122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05141470"/>
                    </a:ext>
                  </a:extLst>
                </a:gridCol>
                <a:gridCol w="5257800">
                  <a:extLst>
                    <a:ext uri="{9D8B030D-6E8A-4147-A177-3AD203B41FA5}">
                      <a16:colId xmlns:a16="http://schemas.microsoft.com/office/drawing/2014/main" val="2047707901"/>
                    </a:ext>
                  </a:extLst>
                </a:gridCol>
              </a:tblGrid>
              <a:tr h="1940612">
                <a:tc rowSpan="2">
                  <a:txBody>
                    <a:bodyPr/>
                    <a:lstStyle/>
                    <a:p>
                      <a:endParaRPr lang="en-US" dirty="0"/>
                    </a:p>
                  </a:txBody>
                  <a:tcPr/>
                </a:tc>
                <a:tc>
                  <a:txBody>
                    <a:bodyPr/>
                    <a:lstStyle/>
                    <a:p>
                      <a:r>
                        <a:rPr lang="en-US" dirty="0"/>
                        <a:t>1. Teenage pregnancy and clandestine abortion practices</a:t>
                      </a:r>
                    </a:p>
                  </a:txBody>
                  <a:tcPr/>
                </a:tc>
                <a:extLst>
                  <a:ext uri="{0D108BD9-81ED-4DB2-BD59-A6C34878D82A}">
                    <a16:rowId xmlns:a16="http://schemas.microsoft.com/office/drawing/2014/main" val="3215092541"/>
                  </a:ext>
                </a:extLst>
              </a:tr>
              <a:tr h="1940612">
                <a:tc vMerge="1">
                  <a:txBody>
                    <a:bodyPr/>
                    <a:lstStyle/>
                    <a:p>
                      <a:endParaRPr lang="en-US" dirty="0"/>
                    </a:p>
                  </a:txBody>
                  <a:tcPr/>
                </a:tc>
                <a:tc>
                  <a:txBody>
                    <a:bodyPr/>
                    <a:lstStyle/>
                    <a:p>
                      <a:r>
                        <a:rPr lang="en-US" dirty="0"/>
                        <a:t>2. Teenage pregnancy and safe abortion (MA)</a:t>
                      </a:r>
                    </a:p>
                  </a:txBody>
                  <a:tcPr/>
                </a:tc>
                <a:extLst>
                  <a:ext uri="{0D108BD9-81ED-4DB2-BD59-A6C34878D82A}">
                    <a16:rowId xmlns:a16="http://schemas.microsoft.com/office/drawing/2014/main" val="1227687992"/>
                  </a:ext>
                </a:extLst>
              </a:tr>
            </a:tbl>
          </a:graphicData>
        </a:graphic>
      </p:graphicFrame>
      <p:sp>
        <p:nvSpPr>
          <p:cNvPr id="4" name="Title 1">
            <a:extLst>
              <a:ext uri="{FF2B5EF4-FFF2-40B4-BE49-F238E27FC236}">
                <a16:creationId xmlns:a16="http://schemas.microsoft.com/office/drawing/2014/main" id="{E2D9F6FF-150D-482F-B288-C81F2890B2ED}"/>
              </a:ext>
            </a:extLst>
          </p:cNvPr>
          <p:cNvSpPr txBox="1">
            <a:spLocks/>
          </p:cNvSpPr>
          <p:nvPr/>
        </p:nvSpPr>
        <p:spPr>
          <a:xfrm>
            <a:off x="838200" y="1641473"/>
            <a:ext cx="8488680"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Scenario 1: Teenage Pregnancy and unsafe abortion</a:t>
            </a:r>
          </a:p>
        </p:txBody>
      </p:sp>
      <p:pic>
        <p:nvPicPr>
          <p:cNvPr id="5" name="Picture 4"/>
          <p:cNvPicPr>
            <a:picLocks noChangeAspect="1"/>
          </p:cNvPicPr>
          <p:nvPr/>
        </p:nvPicPr>
        <p:blipFill>
          <a:blip r:embed="rId3"/>
          <a:stretch>
            <a:fillRect/>
          </a:stretch>
        </p:blipFill>
        <p:spPr>
          <a:xfrm>
            <a:off x="1126156" y="2884319"/>
            <a:ext cx="4417996" cy="2833087"/>
          </a:xfrm>
          <a:prstGeom prst="rect">
            <a:avLst/>
          </a:prstGeom>
        </p:spPr>
      </p:pic>
    </p:spTree>
    <p:extLst>
      <p:ext uri="{BB962C8B-B14F-4D97-AF65-F5344CB8AC3E}">
        <p14:creationId xmlns:p14="http://schemas.microsoft.com/office/powerpoint/2010/main" val="2499266213"/>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236915712"/>
              </p:ext>
            </p:extLst>
          </p:nvPr>
        </p:nvGraphicFramePr>
        <p:xfrm>
          <a:off x="838200" y="2346321"/>
          <a:ext cx="10515600" cy="388122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05141470"/>
                    </a:ext>
                  </a:extLst>
                </a:gridCol>
                <a:gridCol w="5257800">
                  <a:extLst>
                    <a:ext uri="{9D8B030D-6E8A-4147-A177-3AD203B41FA5}">
                      <a16:colId xmlns:a16="http://schemas.microsoft.com/office/drawing/2014/main" val="2047707901"/>
                    </a:ext>
                  </a:extLst>
                </a:gridCol>
              </a:tblGrid>
              <a:tr h="1940612">
                <a:tc rowSpan="2">
                  <a:txBody>
                    <a:bodyPr/>
                    <a:lstStyle/>
                    <a:p>
                      <a:endParaRPr lang="en-US" dirty="0"/>
                    </a:p>
                  </a:txBody>
                  <a:tcPr/>
                </a:tc>
                <a:tc>
                  <a:txBody>
                    <a:bodyPr/>
                    <a:lstStyle/>
                    <a:p>
                      <a:r>
                        <a:rPr lang="en-US" dirty="0"/>
                        <a:t>1. Roles</a:t>
                      </a:r>
                      <a:r>
                        <a:rPr lang="en-US" baseline="0" dirty="0"/>
                        <a:t> of male partner in pregnancy resolution </a:t>
                      </a:r>
                      <a:endParaRPr lang="en-US" dirty="0"/>
                    </a:p>
                  </a:txBody>
                  <a:tcPr/>
                </a:tc>
                <a:extLst>
                  <a:ext uri="{0D108BD9-81ED-4DB2-BD59-A6C34878D82A}">
                    <a16:rowId xmlns:a16="http://schemas.microsoft.com/office/drawing/2014/main" val="3215092541"/>
                  </a:ext>
                </a:extLst>
              </a:tr>
              <a:tr h="1940612">
                <a:tc vMerge="1">
                  <a:txBody>
                    <a:bodyPr/>
                    <a:lstStyle/>
                    <a:p>
                      <a:endParaRPr lang="en-US" dirty="0"/>
                    </a:p>
                  </a:txBody>
                  <a:tcPr/>
                </a:tc>
                <a:tc>
                  <a:txBody>
                    <a:bodyPr/>
                    <a:lstStyle/>
                    <a:p>
                      <a:r>
                        <a:rPr lang="en-US" dirty="0"/>
                        <a:t>2. M</a:t>
                      </a:r>
                      <a:r>
                        <a:rPr lang="en-US" baseline="0" dirty="0"/>
                        <a:t>ale </a:t>
                      </a:r>
                      <a:r>
                        <a:rPr lang="en-US" baseline="0" dirty="0">
                          <a:solidFill>
                            <a:schemeClr val="tx1"/>
                          </a:solidFill>
                        </a:rPr>
                        <a:t>partners’ roles in </a:t>
                      </a:r>
                      <a:r>
                        <a:rPr lang="en-US" baseline="0" dirty="0"/>
                        <a:t>post-abortion care/ prevention of unwanted pregnancy</a:t>
                      </a:r>
                      <a:endParaRPr lang="en-US" dirty="0"/>
                    </a:p>
                  </a:txBody>
                  <a:tcPr/>
                </a:tc>
                <a:extLst>
                  <a:ext uri="{0D108BD9-81ED-4DB2-BD59-A6C34878D82A}">
                    <a16:rowId xmlns:a16="http://schemas.microsoft.com/office/drawing/2014/main" val="1227687992"/>
                  </a:ext>
                </a:extLst>
              </a:tr>
            </a:tbl>
          </a:graphicData>
        </a:graphic>
      </p:graphicFrame>
      <p:sp>
        <p:nvSpPr>
          <p:cNvPr id="4" name="Title 1">
            <a:extLst>
              <a:ext uri="{FF2B5EF4-FFF2-40B4-BE49-F238E27FC236}">
                <a16:creationId xmlns:a16="http://schemas.microsoft.com/office/drawing/2014/main" id="{E2D9F6FF-150D-482F-B288-C81F2890B2ED}"/>
              </a:ext>
            </a:extLst>
          </p:cNvPr>
          <p:cNvSpPr txBox="1">
            <a:spLocks/>
          </p:cNvSpPr>
          <p:nvPr/>
        </p:nvSpPr>
        <p:spPr>
          <a:xfrm>
            <a:off x="838200" y="1641473"/>
            <a:ext cx="8488680"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Scenario 2: Gender issues in abortion</a:t>
            </a:r>
          </a:p>
        </p:txBody>
      </p:sp>
      <p:pic>
        <p:nvPicPr>
          <p:cNvPr id="3" name="Picture 2"/>
          <p:cNvPicPr>
            <a:picLocks noChangeAspect="1"/>
          </p:cNvPicPr>
          <p:nvPr/>
        </p:nvPicPr>
        <p:blipFill>
          <a:blip r:embed="rId2"/>
          <a:stretch>
            <a:fillRect/>
          </a:stretch>
        </p:blipFill>
        <p:spPr>
          <a:xfrm>
            <a:off x="1309037" y="2875096"/>
            <a:ext cx="4292866" cy="2900062"/>
          </a:xfrm>
          <a:prstGeom prst="rect">
            <a:avLst/>
          </a:prstGeom>
        </p:spPr>
      </p:pic>
    </p:spTree>
    <p:extLst>
      <p:ext uri="{BB962C8B-B14F-4D97-AF65-F5344CB8AC3E}">
        <p14:creationId xmlns:p14="http://schemas.microsoft.com/office/powerpoint/2010/main" val="343818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838200" y="2133600"/>
            <a:ext cx="10515600" cy="4043363"/>
          </a:xfrm>
        </p:spPr>
        <p:txBody>
          <a:bodyPr>
            <a:normAutofit/>
          </a:bodyPr>
          <a:lstStyle/>
          <a:p>
            <a:r>
              <a:rPr lang="en-US" dirty="0"/>
              <a:t>Values clarification is important in such sensitive issue as abortion</a:t>
            </a:r>
          </a:p>
          <a:p>
            <a:r>
              <a:rPr lang="en-US" altLang="en-US" dirty="0"/>
              <a:t>Identify/define the problem </a:t>
            </a:r>
          </a:p>
          <a:p>
            <a:r>
              <a:rPr lang="en-US" altLang="en-US" dirty="0"/>
              <a:t>Gather data/evidence- background.</a:t>
            </a:r>
          </a:p>
          <a:p>
            <a:r>
              <a:rPr lang="en-US" altLang="en-US" dirty="0"/>
              <a:t>Identify issues that contributed to the problem-root causes </a:t>
            </a:r>
          </a:p>
          <a:p>
            <a:r>
              <a:rPr lang="en-US" altLang="en-US" dirty="0"/>
              <a:t>What is already known, what is new?</a:t>
            </a:r>
            <a:endParaRPr lang="en-US" dirty="0"/>
          </a:p>
          <a:p>
            <a:endParaRPr lang="en-US" dirty="0"/>
          </a:p>
          <a:p>
            <a:endParaRPr lang="en-GB" dirty="0"/>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921326" y="1363807"/>
            <a:ext cx="5681605"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3200" b="1" dirty="0">
                <a:solidFill>
                  <a:schemeClr val="accent4"/>
                </a:solidFill>
                <a:latin typeface="Garamond" panose="02020404030301010803" pitchFamily="18" charset="0"/>
              </a:rPr>
              <a:t>Identifying research gaps</a:t>
            </a:r>
            <a:endParaRPr kumimoji="0" lang="en-US" altLang="en-US" sz="3000" b="1" i="0" u="none" strike="noStrike" kern="1200" cap="none" spc="0" normalizeH="0" baseline="0" noProof="0" dirty="0">
              <a:ln>
                <a:noFill/>
              </a:ln>
              <a:solidFill>
                <a:schemeClr val="accent4"/>
              </a:solidFill>
              <a:effectLst/>
              <a:uLnTx/>
              <a:uFillTx/>
              <a:latin typeface="Garamond" panose="02020404030301010803" pitchFamily="18" charset="0"/>
            </a:endParaRPr>
          </a:p>
        </p:txBody>
      </p:sp>
    </p:spTree>
    <p:extLst>
      <p:ext uri="{BB962C8B-B14F-4D97-AF65-F5344CB8AC3E}">
        <p14:creationId xmlns:p14="http://schemas.microsoft.com/office/powerpoint/2010/main" val="6256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2F580-0033-4520-81DC-F0749EBBE651}"/>
              </a:ext>
            </a:extLst>
          </p:cNvPr>
          <p:cNvSpPr>
            <a:spLocks noGrp="1"/>
          </p:cNvSpPr>
          <p:nvPr>
            <p:ph idx="1"/>
          </p:nvPr>
        </p:nvSpPr>
        <p:spPr>
          <a:xfrm>
            <a:off x="838200" y="2247899"/>
            <a:ext cx="10515600" cy="3929063"/>
          </a:xfrm>
        </p:spPr>
        <p:txBody>
          <a:bodyPr>
            <a:normAutofit/>
          </a:bodyPr>
          <a:lstStyle/>
          <a:p>
            <a:pPr lvl="1"/>
            <a:r>
              <a:rPr lang="en-US" dirty="0"/>
              <a:t>Learning Objectives</a:t>
            </a:r>
          </a:p>
          <a:p>
            <a:pPr lvl="1"/>
            <a:r>
              <a:rPr lang="en-US" dirty="0"/>
              <a:t>Values Clarification</a:t>
            </a:r>
          </a:p>
          <a:p>
            <a:pPr lvl="1"/>
            <a:r>
              <a:rPr lang="en-US" dirty="0"/>
              <a:t>Complexities in abortion issues and research</a:t>
            </a:r>
          </a:p>
          <a:p>
            <a:pPr lvl="1"/>
            <a:r>
              <a:rPr lang="en-US" dirty="0"/>
              <a:t>Multi-disciplinary issues of abortion studies-basic concepts</a:t>
            </a:r>
          </a:p>
          <a:p>
            <a:pPr lvl="1"/>
            <a:r>
              <a:rPr lang="en-US" dirty="0"/>
              <a:t>Application of critical thinking skills to abortion </a:t>
            </a:r>
            <a:r>
              <a:rPr lang="en-US" i="1" dirty="0"/>
              <a:t>research-Root Cause Analysis (RCA) </a:t>
            </a:r>
          </a:p>
          <a:p>
            <a:pPr lvl="1"/>
            <a:r>
              <a:rPr lang="en-US" dirty="0"/>
              <a:t> Identifying research gaps </a:t>
            </a:r>
            <a:endParaRPr lang="en-NG" dirty="0"/>
          </a:p>
        </p:txBody>
      </p:sp>
      <p:sp>
        <p:nvSpPr>
          <p:cNvPr id="4" name="Title 1">
            <a:extLst>
              <a:ext uri="{FF2B5EF4-FFF2-40B4-BE49-F238E27FC236}">
                <a16:creationId xmlns:a16="http://schemas.microsoft.com/office/drawing/2014/main" id="{7C497826-01C4-4DDF-8A54-DD0EEC5F86BF}"/>
              </a:ext>
            </a:extLst>
          </p:cNvPr>
          <p:cNvSpPr txBox="1">
            <a:spLocks/>
          </p:cNvSpPr>
          <p:nvPr/>
        </p:nvSpPr>
        <p:spPr>
          <a:xfrm>
            <a:off x="838200" y="1557336"/>
            <a:ext cx="4260850" cy="69056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FFC000"/>
                </a:solidFill>
                <a:latin typeface="Garamond" panose="02020404030301010803" pitchFamily="18" charset="0"/>
              </a:rPr>
              <a:t>Outline</a:t>
            </a:r>
            <a:r>
              <a:rPr lang="en-US" altLang="en-US" sz="3200" dirty="0">
                <a:solidFill>
                  <a:srgbClr val="FFC000"/>
                </a:solidFill>
                <a:latin typeface="Garamond" panose="02020404030301010803" pitchFamily="18" charset="0"/>
              </a:rPr>
              <a:t> </a:t>
            </a:r>
          </a:p>
        </p:txBody>
      </p:sp>
    </p:spTree>
    <p:extLst>
      <p:ext uri="{BB962C8B-B14F-4D97-AF65-F5344CB8AC3E}">
        <p14:creationId xmlns:p14="http://schemas.microsoft.com/office/powerpoint/2010/main" val="35901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737AD2-FE0A-43B4-A30F-8614E7643A8A}"/>
              </a:ext>
            </a:extLst>
          </p:cNvPr>
          <p:cNvSpPr>
            <a:spLocks noGrp="1"/>
          </p:cNvSpPr>
          <p:nvPr>
            <p:ph idx="1"/>
          </p:nvPr>
        </p:nvSpPr>
        <p:spPr>
          <a:xfrm>
            <a:off x="838200" y="2346325"/>
            <a:ext cx="10515600" cy="3830638"/>
          </a:xfrm>
        </p:spPr>
        <p:txBody>
          <a:bodyPr vert="horz" lIns="91440" tIns="45720" rIns="91440" bIns="45720" rtlCol="0" anchor="t">
            <a:normAutofit/>
          </a:bodyPr>
          <a:lstStyle/>
          <a:p>
            <a:r>
              <a:rPr lang="en-US" u="sng" dirty="0">
                <a:hlinkClick r:id="rId2"/>
              </a:rPr>
              <a:t>https://www.guttmacher.org/report/abortion-worldwide-2017</a:t>
            </a:r>
            <a:endParaRPr lang="en-US" dirty="0"/>
          </a:p>
          <a:p>
            <a:r>
              <a:rPr lang="en-US" dirty="0">
                <a:hlinkClick r:id="rId3"/>
              </a:rPr>
              <a:t>https://philarchive.org/archive/NOBTCA-3</a:t>
            </a:r>
            <a:endParaRPr lang="en-US" dirty="0">
              <a:cs typeface="Calibri"/>
              <a:hlinkClick r:id="rId3"/>
            </a:endParaRPr>
          </a:p>
          <a:p>
            <a:r>
              <a:rPr lang="en-US" dirty="0">
                <a:ea typeface="+mn-lt"/>
                <a:cs typeface="+mn-lt"/>
                <a:hlinkClick r:id="rId4"/>
              </a:rPr>
              <a:t>Abortion attitude transformation: A values clarification toolkit for global audiences - Ipas</a:t>
            </a:r>
            <a:endParaRPr lang="en-US">
              <a:ea typeface="+mn-lt"/>
              <a:cs typeface="+mn-lt"/>
            </a:endParaRPr>
          </a:p>
          <a:p>
            <a:r>
              <a:rPr lang="en-US" dirty="0"/>
              <a:t>https://www.who.int/health-topics/abortion#tab=tab_1</a:t>
            </a:r>
            <a:endParaRPr lang="en-US" dirty="0">
              <a:cs typeface="Calibri"/>
            </a:endParaRPr>
          </a:p>
          <a:p>
            <a:r>
              <a:rPr lang="en-GB" dirty="0"/>
              <a:t>Nobis N. Thinking Critically About Abortion: Why Most Abortions Aren’t Wrong &amp; Why All Abortions Should Be Legal.</a:t>
            </a:r>
            <a:endParaRPr lang="en-GB" dirty="0">
              <a:cs typeface="Calibri"/>
            </a:endParaRPr>
          </a:p>
        </p:txBody>
      </p:sp>
      <p:sp>
        <p:nvSpPr>
          <p:cNvPr id="4" name="Title 1">
            <a:extLst>
              <a:ext uri="{FF2B5EF4-FFF2-40B4-BE49-F238E27FC236}">
                <a16:creationId xmlns:a16="http://schemas.microsoft.com/office/drawing/2014/main" id="{BBE98E6B-F88F-46B2-A6CA-AA4ACAC818AB}"/>
              </a:ext>
            </a:extLst>
          </p:cNvPr>
          <p:cNvSpPr txBox="1">
            <a:spLocks/>
          </p:cNvSpPr>
          <p:nvPr/>
        </p:nvSpPr>
        <p:spPr>
          <a:xfrm>
            <a:off x="838199" y="1641475"/>
            <a:ext cx="7324726" cy="704850"/>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a:solidFill>
                  <a:srgbClr val="FFC000"/>
                </a:solidFill>
                <a:latin typeface="Garamond" panose="02020404030301010803" pitchFamily="18" charset="0"/>
              </a:rPr>
              <a:t>Study Materials/References/Further Reading</a:t>
            </a:r>
          </a:p>
        </p:txBody>
      </p:sp>
    </p:spTree>
    <p:extLst>
      <p:ext uri="{BB962C8B-B14F-4D97-AF65-F5344CB8AC3E}">
        <p14:creationId xmlns:p14="http://schemas.microsoft.com/office/powerpoint/2010/main" val="48282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DBC501B-3EC3-4334-8442-853CC512325E}"/>
              </a:ext>
            </a:extLst>
          </p:cNvPr>
          <p:cNvSpPr txBox="1">
            <a:spLocks/>
          </p:cNvSpPr>
          <p:nvPr/>
        </p:nvSpPr>
        <p:spPr>
          <a:xfrm>
            <a:off x="838200" y="1641475"/>
            <a:ext cx="3295650"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a:solidFill>
                  <a:srgbClr val="FFC000"/>
                </a:solidFill>
                <a:latin typeface="Garamond" panose="02020404030301010803" pitchFamily="18" charset="0"/>
              </a:rPr>
              <a:t>Questions Time</a:t>
            </a:r>
          </a:p>
        </p:txBody>
      </p:sp>
      <p:pic>
        <p:nvPicPr>
          <p:cNvPr id="10" name="Content Placeholder 9" descr="3D black question marks with one yellow question mark">
            <a:extLst>
              <a:ext uri="{FF2B5EF4-FFF2-40B4-BE49-F238E27FC236}">
                <a16:creationId xmlns:a16="http://schemas.microsoft.com/office/drawing/2014/main" id="{382060CF-16EA-4DD4-96B5-BEBBF5D2C8E9}"/>
              </a:ext>
            </a:extLst>
          </p:cNvPr>
          <p:cNvPicPr>
            <a:picLocks noGrp="1" noChangeAspect="1"/>
          </p:cNvPicPr>
          <p:nvPr>
            <p:ph idx="1"/>
          </p:nvPr>
        </p:nvPicPr>
        <p:blipFill rotWithShape="1">
          <a:blip r:embed="rId2"/>
          <a:srcRect t="3466" r="1" b="7952"/>
          <a:stretch/>
        </p:blipFill>
        <p:spPr>
          <a:xfrm>
            <a:off x="838200" y="2346325"/>
            <a:ext cx="10815263" cy="3499117"/>
          </a:xfrm>
          <a:prstGeom prst="rect">
            <a:avLst/>
          </a:prstGeom>
        </p:spPr>
      </p:pic>
    </p:spTree>
    <p:extLst>
      <p:ext uri="{BB962C8B-B14F-4D97-AF65-F5344CB8AC3E}">
        <p14:creationId xmlns:p14="http://schemas.microsoft.com/office/powerpoint/2010/main" val="5456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A6A004-1F1C-4DCF-883E-E89DC45CD882}"/>
              </a:ext>
            </a:extLst>
          </p:cNvPr>
          <p:cNvSpPr>
            <a:spLocks noGrp="1"/>
          </p:cNvSpPr>
          <p:nvPr>
            <p:ph idx="1"/>
          </p:nvPr>
        </p:nvSpPr>
        <p:spPr>
          <a:xfrm>
            <a:off x="607291" y="2410690"/>
            <a:ext cx="10746509" cy="3777673"/>
          </a:xfrm>
        </p:spPr>
        <p:txBody>
          <a:bodyPr>
            <a:normAutofit/>
          </a:bodyPr>
          <a:lstStyle/>
          <a:p>
            <a:pPr marL="0" lvl="0" indent="0">
              <a:buNone/>
            </a:pPr>
            <a:r>
              <a:rPr lang="en-GB" sz="2400" dirty="0">
                <a:solidFill>
                  <a:schemeClr val="accent5">
                    <a:lumMod val="75000"/>
                  </a:schemeClr>
                </a:solidFill>
              </a:rPr>
              <a:t>Learning objectives are to expose participants to: </a:t>
            </a:r>
          </a:p>
          <a:p>
            <a:pPr>
              <a:buFont typeface="Wingdings" panose="05000000000000000000" pitchFamily="2" charset="2"/>
              <a:buChar char="Ø"/>
            </a:pPr>
            <a:r>
              <a:rPr lang="en-GB" sz="2400" dirty="0"/>
              <a:t>Values clarification in abortion research</a:t>
            </a:r>
          </a:p>
          <a:p>
            <a:pPr lvl="0">
              <a:buFont typeface="Wingdings" panose="05000000000000000000" pitchFamily="2" charset="2"/>
              <a:buChar char="Ø"/>
            </a:pPr>
            <a:r>
              <a:rPr lang="en-GB" sz="2400" dirty="0"/>
              <a:t>Multidisciplinary and complex issues around abortion</a:t>
            </a:r>
          </a:p>
          <a:p>
            <a:pPr lvl="0">
              <a:buFont typeface="Wingdings" panose="05000000000000000000" pitchFamily="2" charset="2"/>
              <a:buChar char="Ø"/>
            </a:pPr>
            <a:r>
              <a:rPr lang="en-GB" sz="2400" dirty="0"/>
              <a:t>Skills in critical thinking in multidisciplinary study of abortion</a:t>
            </a:r>
          </a:p>
          <a:p>
            <a:pPr lvl="0">
              <a:buFont typeface="Wingdings" panose="05000000000000000000" pitchFamily="2" charset="2"/>
              <a:buChar char="Ø"/>
            </a:pPr>
            <a:r>
              <a:rPr lang="en-GB" sz="2400" dirty="0"/>
              <a:t> Identify research gaps in abortion studies</a:t>
            </a:r>
          </a:p>
        </p:txBody>
      </p:sp>
      <p:sp>
        <p:nvSpPr>
          <p:cNvPr id="4" name="Title 1">
            <a:extLst>
              <a:ext uri="{FF2B5EF4-FFF2-40B4-BE49-F238E27FC236}">
                <a16:creationId xmlns:a16="http://schemas.microsoft.com/office/drawing/2014/main" id="{3839F4D7-A001-4039-A96B-FABEB122E9DD}"/>
              </a:ext>
            </a:extLst>
          </p:cNvPr>
          <p:cNvSpPr txBox="1">
            <a:spLocks/>
          </p:cNvSpPr>
          <p:nvPr/>
        </p:nvSpPr>
        <p:spPr>
          <a:xfrm>
            <a:off x="690418" y="1645803"/>
            <a:ext cx="3179618" cy="617105"/>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FFC000"/>
                </a:solidFill>
                <a:latin typeface="Garamond" panose="02020404030301010803" pitchFamily="18" charset="0"/>
              </a:rPr>
              <a:t>Learning Objectives</a:t>
            </a:r>
          </a:p>
        </p:txBody>
      </p:sp>
    </p:spTree>
    <p:extLst>
      <p:ext uri="{BB962C8B-B14F-4D97-AF65-F5344CB8AC3E}">
        <p14:creationId xmlns:p14="http://schemas.microsoft.com/office/powerpoint/2010/main" val="1037671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838200" y="2133600"/>
            <a:ext cx="10515600" cy="4043363"/>
          </a:xfrm>
        </p:spPr>
        <p:txBody>
          <a:bodyPr vert="horz" lIns="91440" tIns="45720" rIns="91440" bIns="45720" rtlCol="0" anchor="t">
            <a:normAutofit fontScale="92500" lnSpcReduction="10000"/>
          </a:bodyPr>
          <a:lstStyle/>
          <a:p>
            <a:r>
              <a:rPr lang="en-US" dirty="0">
                <a:ea typeface="+mn-lt"/>
                <a:cs typeface="+mn-lt"/>
              </a:rPr>
              <a:t>Given the central role that values play in our lives, it is important to understand how values form and how they affect our decision making and behavior.</a:t>
            </a:r>
          </a:p>
          <a:p>
            <a:r>
              <a:rPr lang="en-US" dirty="0">
                <a:ea typeface="+mn-lt"/>
                <a:cs typeface="+mn-lt"/>
              </a:rPr>
              <a:t> The theory was inspired by the field of humanistic psychology led by such thinkers as Abraham Maslow and Carl Rogers, who believed that people are responsible for discovering their values through </a:t>
            </a:r>
            <a:r>
              <a:rPr lang="en-US" b="1" dirty="0">
                <a:ea typeface="+mn-lt"/>
                <a:cs typeface="+mn-lt"/>
              </a:rPr>
              <a:t>honest, open-minded self-examination</a:t>
            </a:r>
            <a:r>
              <a:rPr lang="en-US" dirty="0">
                <a:ea typeface="+mn-lt"/>
                <a:cs typeface="+mn-lt"/>
              </a:rPr>
              <a:t>. Values clarification (VC) is done to understand oneself – to discover what is important and meaningful (Steele, 1979).</a:t>
            </a:r>
          </a:p>
          <a:p>
            <a:r>
              <a:rPr lang="en-US" dirty="0">
                <a:ea typeface="+mn-lt"/>
                <a:cs typeface="+mn-lt"/>
              </a:rPr>
              <a:t>In order for our choices and actions to be the result of informed, reasoned thoughts and feelings, VC was developed. </a:t>
            </a:r>
          </a:p>
          <a:p>
            <a:r>
              <a:rPr lang="en-US" dirty="0">
                <a:ea typeface="+mn-lt"/>
                <a:cs typeface="+mn-lt"/>
              </a:rPr>
              <a:t>VC is both a theory and an intervention.</a:t>
            </a:r>
            <a:endParaRPr lang="en-US" dirty="0">
              <a:cs typeface="Calibri"/>
            </a:endParaRPr>
          </a:p>
          <a:p>
            <a:endParaRPr lang="en-GB" dirty="0"/>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921326" y="1363807"/>
            <a:ext cx="3370588"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Values clarification </a:t>
            </a:r>
            <a:endParaRPr lang="en-US" altLang="en-US" sz="3000" b="1" dirty="0">
              <a:solidFill>
                <a:srgbClr val="00B0F0"/>
              </a:solidFill>
              <a:latin typeface="Garamond" panose="02020404030301010803" pitchFamily="18" charset="0"/>
            </a:endParaRPr>
          </a:p>
        </p:txBody>
      </p:sp>
    </p:spTree>
    <p:extLst>
      <p:ext uri="{BB962C8B-B14F-4D97-AF65-F5344CB8AC3E}">
        <p14:creationId xmlns:p14="http://schemas.microsoft.com/office/powerpoint/2010/main" val="5227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838200" y="2133600"/>
            <a:ext cx="10515600" cy="4043363"/>
          </a:xfrm>
        </p:spPr>
        <p:txBody>
          <a:bodyPr>
            <a:normAutofit fontScale="92500" lnSpcReduction="20000"/>
          </a:bodyPr>
          <a:lstStyle/>
          <a:p>
            <a:r>
              <a:rPr lang="en-US" dirty="0"/>
              <a:t>Values and value systems</a:t>
            </a:r>
          </a:p>
          <a:p>
            <a:r>
              <a:rPr lang="en-US" dirty="0"/>
              <a:t>VC is a process in which individuals engage in honest, open-minded, destigmatized, non-judgmental, supportive and respectful values towards abortion research or abortion behavior</a:t>
            </a:r>
          </a:p>
          <a:p>
            <a:r>
              <a:rPr lang="en-US" dirty="0"/>
              <a:t> VC enables us to guide one's interests, choices, actions, and reactions in a variety of interpersonal and social contexts </a:t>
            </a:r>
          </a:p>
          <a:p>
            <a:r>
              <a:rPr lang="en-US" dirty="0"/>
              <a:t>VC also helps us to engage in critical reflection and evaluation of new or reframed information and situations and discover or potentially transform our values </a:t>
            </a:r>
          </a:p>
          <a:p>
            <a:r>
              <a:rPr lang="en-US" dirty="0"/>
              <a:t>VC can produce measurable changes in abortion attitude and behavioral intention and constitute a vital step towards improving access to safe abortion care</a:t>
            </a:r>
          </a:p>
          <a:p>
            <a:pPr marL="0" indent="0">
              <a:buNone/>
            </a:pPr>
            <a:endParaRPr lang="en-US" dirty="0"/>
          </a:p>
          <a:p>
            <a:endParaRPr lang="en-GB" dirty="0"/>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921326" y="1363807"/>
            <a:ext cx="3567545" cy="704850"/>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panose="02020404030301010803" pitchFamily="18" charset="0"/>
              </a:rPr>
              <a:t>Value</a:t>
            </a:r>
            <a:r>
              <a:rPr lang="en-US" altLang="en-US" sz="3000" b="1" dirty="0">
                <a:solidFill>
                  <a:srgbClr val="FF0000"/>
                </a:solidFill>
                <a:latin typeface="Garamond" panose="02020404030301010803" pitchFamily="18" charset="0"/>
              </a:rPr>
              <a:t>s</a:t>
            </a:r>
            <a:r>
              <a:rPr lang="en-US" altLang="en-US" sz="3000" b="1" dirty="0">
                <a:solidFill>
                  <a:srgbClr val="FFC000"/>
                </a:solidFill>
                <a:latin typeface="Garamond" panose="02020404030301010803" pitchFamily="18" charset="0"/>
              </a:rPr>
              <a:t> clarification</a:t>
            </a:r>
          </a:p>
        </p:txBody>
      </p:sp>
    </p:spTree>
    <p:extLst>
      <p:ext uri="{BB962C8B-B14F-4D97-AF65-F5344CB8AC3E}">
        <p14:creationId xmlns:p14="http://schemas.microsoft.com/office/powerpoint/2010/main" val="1511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552450" y="1984795"/>
            <a:ext cx="10923814" cy="4423489"/>
          </a:xfrm>
        </p:spPr>
        <p:txBody>
          <a:bodyPr vert="horz" lIns="91440" tIns="45720" rIns="91440" bIns="45720" rtlCol="0" anchor="t">
            <a:normAutofit lnSpcReduction="10000"/>
          </a:bodyPr>
          <a:lstStyle/>
          <a:p>
            <a:r>
              <a:rPr lang="en-NG" dirty="0">
                <a:cs typeface="Calibri"/>
              </a:rPr>
              <a:t>Read the sto</a:t>
            </a:r>
            <a:r>
              <a:rPr lang="en-US" dirty="0">
                <a:cs typeface="Calibri"/>
              </a:rPr>
              <a:t>r</a:t>
            </a:r>
            <a:r>
              <a:rPr lang="en-NG" dirty="0">
                <a:cs typeface="Calibri"/>
              </a:rPr>
              <a:t>y about Zahrah.</a:t>
            </a:r>
            <a:endParaRPr lang="en-US" dirty="0">
              <a:cs typeface="Calibri"/>
            </a:endParaRPr>
          </a:p>
          <a:p>
            <a:r>
              <a:rPr lang="en-US" b="1" dirty="0">
                <a:ea typeface="+mn-lt"/>
                <a:cs typeface="+mn-lt"/>
              </a:rPr>
              <a:t>Why did </a:t>
            </a:r>
            <a:r>
              <a:rPr lang="en-US" b="1" dirty="0" err="1">
                <a:ea typeface="+mn-lt"/>
                <a:cs typeface="+mn-lt"/>
              </a:rPr>
              <a:t>Zahrah</a:t>
            </a:r>
            <a:r>
              <a:rPr lang="en-US" b="1" dirty="0">
                <a:ea typeface="+mn-lt"/>
                <a:cs typeface="+mn-lt"/>
              </a:rPr>
              <a:t> die?</a:t>
            </a:r>
            <a:r>
              <a:rPr lang="en-US" dirty="0">
                <a:ea typeface="+mn-lt"/>
                <a:cs typeface="+mn-lt"/>
              </a:rPr>
              <a:t> </a:t>
            </a:r>
            <a:endParaRPr lang="en-NG" dirty="0">
              <a:cs typeface="Calibri"/>
            </a:endParaRPr>
          </a:p>
          <a:p>
            <a:pPr lvl="1"/>
            <a:r>
              <a:rPr lang="en-NG" dirty="0">
                <a:cs typeface="Calibri"/>
              </a:rPr>
              <a:t>Reflect on the reasons  and factors that may have been responsible for Zahrah's death including individual, external, social, policy, legal etc.</a:t>
            </a:r>
          </a:p>
          <a:p>
            <a:r>
              <a:rPr lang="en-NG" b="1" dirty="0">
                <a:cs typeface="Calibri"/>
              </a:rPr>
              <a:t>Probes</a:t>
            </a:r>
            <a:r>
              <a:rPr lang="en-NG" dirty="0">
                <a:cs typeface="Calibri"/>
              </a:rPr>
              <a:t>:</a:t>
            </a:r>
          </a:p>
          <a:p>
            <a:pPr>
              <a:buFont typeface="Wingdings" panose="020B0604020202020204" pitchFamily="34" charset="0"/>
              <a:buChar char="ü"/>
            </a:pPr>
            <a:r>
              <a:rPr lang="en-NG" dirty="0">
                <a:cs typeface="Calibri"/>
              </a:rPr>
              <a:t>  P</a:t>
            </a:r>
            <a:r>
              <a:rPr lang="en-US" dirty="0" err="1">
                <a:ea typeface="+mn-lt"/>
                <a:cs typeface="+mn-lt"/>
              </a:rPr>
              <a:t>ersonal</a:t>
            </a:r>
            <a:r>
              <a:rPr lang="en-US" dirty="0">
                <a:ea typeface="+mn-lt"/>
                <a:cs typeface="+mn-lt"/>
              </a:rPr>
              <a:t> point of view vs defending others’ views. </a:t>
            </a:r>
          </a:p>
          <a:p>
            <a:pPr marL="457200" lvl="1" indent="0">
              <a:buNone/>
            </a:pPr>
            <a:r>
              <a:rPr lang="en-US" i="1" dirty="0">
                <a:solidFill>
                  <a:schemeClr val="accent1">
                    <a:lumMod val="75000"/>
                  </a:schemeClr>
                </a:solidFill>
                <a:ea typeface="+mn-lt"/>
                <a:cs typeface="+mn-lt"/>
              </a:rPr>
              <a:t>Often, our beliefs about abortion issues are so engrained that we are not fully aware of them until we are confronted with situations and compelling rationale that challenge them. </a:t>
            </a:r>
          </a:p>
          <a:p>
            <a:r>
              <a:rPr lang="en-US" dirty="0">
                <a:ea typeface="+mn-lt"/>
                <a:cs typeface="+mn-lt"/>
              </a:rPr>
              <a:t>This activity helps us to identify our own beliefs about abortion, as well as understand the issues from other points of view.</a:t>
            </a:r>
            <a:endParaRPr lang="en-US" dirty="0">
              <a:cs typeface="Calibri"/>
            </a:endParaRPr>
          </a:p>
          <a:p>
            <a:endParaRPr lang="en-NG" dirty="0">
              <a:cs typeface="Calibri"/>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841667" y="1293552"/>
            <a:ext cx="5184928" cy="692560"/>
          </a:xfrm>
          <a:prstGeom prst="rect">
            <a:avLst/>
          </a:prstGeom>
          <a:solidFill>
            <a:schemeClr val="tx2"/>
          </a:solidFill>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000" b="1" dirty="0">
                <a:solidFill>
                  <a:srgbClr val="FFC000"/>
                </a:solidFill>
                <a:latin typeface="Garamond"/>
              </a:rPr>
              <a:t>VCAT Activity 1- Why did she die?</a:t>
            </a:r>
            <a:endParaRPr lang="en-US" altLang="en-US" sz="3000" b="1" dirty="0">
              <a:solidFill>
                <a:srgbClr val="FFC000"/>
              </a:solidFill>
              <a:latin typeface="Garamond" panose="02020404030301010803" pitchFamily="18" charset="0"/>
            </a:endParaRPr>
          </a:p>
        </p:txBody>
      </p:sp>
    </p:spTree>
    <p:extLst>
      <p:ext uri="{BB962C8B-B14F-4D97-AF65-F5344CB8AC3E}">
        <p14:creationId xmlns:p14="http://schemas.microsoft.com/office/powerpoint/2010/main" val="192835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566058" y="2120866"/>
            <a:ext cx="10869384" cy="4246597"/>
          </a:xfrm>
        </p:spPr>
        <p:txBody>
          <a:bodyPr vert="horz" lIns="91440" tIns="45720" rIns="91440" bIns="45720" rtlCol="0" anchor="t">
            <a:normAutofit lnSpcReduction="10000"/>
          </a:bodyPr>
          <a:lstStyle/>
          <a:p>
            <a:pPr marL="0" indent="0">
              <a:buNone/>
            </a:pPr>
            <a:r>
              <a:rPr lang="en-US" b="1" dirty="0">
                <a:cs typeface="Calibri"/>
              </a:rPr>
              <a:t>The current state of abortion in Nigeria:</a:t>
            </a:r>
          </a:p>
          <a:p>
            <a:pPr>
              <a:buFont typeface="Wingdings" panose="020B0604020202020204" pitchFamily="34" charset="0"/>
              <a:buChar char="Ø"/>
            </a:pPr>
            <a:r>
              <a:rPr lang="en-US" dirty="0">
                <a:ea typeface="+mn-lt"/>
                <a:cs typeface="+mn-lt"/>
              </a:rPr>
              <a:t>1.25 million induced abortions occurred in Nigeria in 2012, - rate of 33 abortions per 1,000 women aged 15–49 (Bankole et al, 2015).</a:t>
            </a:r>
            <a:endParaRPr lang="en-US" dirty="0">
              <a:cs typeface="Calibri" panose="020F0502020204030204"/>
            </a:endParaRPr>
          </a:p>
          <a:p>
            <a:pPr>
              <a:buFont typeface="Wingdings" panose="020B0604020202020204" pitchFamily="34" charset="0"/>
              <a:buChar char="Ø"/>
            </a:pPr>
            <a:r>
              <a:rPr lang="en-US" dirty="0">
                <a:ea typeface="+mn-lt"/>
                <a:cs typeface="+mn-lt"/>
              </a:rPr>
              <a:t>One year abortion incidence of 46 per 1,000 women aged 15–49 years in 2017 (Bell et al, 2017).</a:t>
            </a:r>
          </a:p>
          <a:p>
            <a:pPr>
              <a:buFont typeface="Wingdings" panose="020B0604020202020204" pitchFamily="34" charset="0"/>
              <a:buChar char="Ø"/>
            </a:pPr>
            <a:r>
              <a:rPr lang="en-US" dirty="0">
                <a:ea typeface="+mn-lt"/>
                <a:cs typeface="+mn-lt"/>
              </a:rPr>
              <a:t>Hundreds of women experience severe and potentially life-threatening complications from unsafe abortion each year (</a:t>
            </a:r>
            <a:r>
              <a:rPr lang="en-US" dirty="0" err="1">
                <a:ea typeface="+mn-lt"/>
                <a:cs typeface="+mn-lt"/>
              </a:rPr>
              <a:t>Akinlusi</a:t>
            </a:r>
            <a:r>
              <a:rPr lang="en-US" dirty="0">
                <a:ea typeface="+mn-lt"/>
                <a:cs typeface="+mn-lt"/>
              </a:rPr>
              <a:t> et al, 2018; Prada et al, 2015).</a:t>
            </a:r>
          </a:p>
          <a:p>
            <a:pPr>
              <a:buFont typeface="Wingdings" panose="020B0604020202020204" pitchFamily="34" charset="0"/>
              <a:buChar char="Ø"/>
            </a:pPr>
            <a:r>
              <a:rPr lang="en-US" dirty="0">
                <a:cs typeface="Calibri"/>
              </a:rPr>
              <a:t>6,000 abortion-related deaths annually, the majority of which are preventable.</a:t>
            </a:r>
          </a:p>
          <a:p>
            <a:pPr>
              <a:buFont typeface="Wingdings" panose="020B0604020202020204" pitchFamily="34" charset="0"/>
              <a:buChar char="Ø"/>
            </a:pPr>
            <a:endParaRPr lang="en-US" dirty="0">
              <a:cs typeface="Calibri"/>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841667" y="1416016"/>
            <a:ext cx="7470928" cy="706167"/>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Complexities in abortion issues and research</a:t>
            </a:r>
            <a:endParaRPr lang="en-US" b="1" dirty="0">
              <a:solidFill>
                <a:schemeClr val="accent4"/>
              </a:solidFill>
              <a:latin typeface="Garamond" panose="02020404030301010803" pitchFamily="18" charset="0"/>
              <a:cs typeface="Calibri Light"/>
            </a:endParaRPr>
          </a:p>
        </p:txBody>
      </p:sp>
    </p:spTree>
    <p:extLst>
      <p:ext uri="{BB962C8B-B14F-4D97-AF65-F5344CB8AC3E}">
        <p14:creationId xmlns:p14="http://schemas.microsoft.com/office/powerpoint/2010/main" val="343364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39980-4F96-4632-AA25-5166E896616F}"/>
              </a:ext>
            </a:extLst>
          </p:cNvPr>
          <p:cNvSpPr>
            <a:spLocks noGrp="1"/>
          </p:cNvSpPr>
          <p:nvPr>
            <p:ph idx="1"/>
          </p:nvPr>
        </p:nvSpPr>
        <p:spPr>
          <a:xfrm>
            <a:off x="361342" y="2120866"/>
            <a:ext cx="11301562" cy="4474059"/>
          </a:xfrm>
        </p:spPr>
        <p:txBody>
          <a:bodyPr vert="horz" lIns="91440" tIns="45720" rIns="91440" bIns="45720" rtlCol="0" anchor="t">
            <a:normAutofit lnSpcReduction="10000"/>
          </a:bodyPr>
          <a:lstStyle/>
          <a:p>
            <a:pPr marL="0" indent="0">
              <a:buNone/>
            </a:pPr>
            <a:r>
              <a:rPr lang="en-US" b="1" dirty="0">
                <a:solidFill>
                  <a:schemeClr val="accent1">
                    <a:lumMod val="75000"/>
                  </a:schemeClr>
                </a:solidFill>
                <a:cs typeface="Calibri"/>
              </a:rPr>
              <a:t>Legal, social and cultural context of abortion:</a:t>
            </a:r>
          </a:p>
          <a:p>
            <a:pPr>
              <a:buFont typeface="Wingdings" panose="020B0604020202020204" pitchFamily="34" charset="0"/>
              <a:buChar char="Ø"/>
            </a:pPr>
            <a:r>
              <a:rPr lang="en-US" dirty="0">
                <a:ea typeface="+mn-lt"/>
                <a:cs typeface="+mn-lt"/>
              </a:rPr>
              <a:t>In Nigeria, induced abortion is legal only to save the woman’s life, and in Lagos state to preserve the woman’s life and physical health.</a:t>
            </a:r>
          </a:p>
          <a:p>
            <a:pPr>
              <a:buFont typeface="Wingdings" panose="020B0604020202020204" pitchFamily="34" charset="0"/>
              <a:buChar char="Ø"/>
            </a:pPr>
            <a:r>
              <a:rPr lang="en-US" dirty="0">
                <a:cs typeface="Calibri" panose="020F0502020204030204"/>
              </a:rPr>
              <a:t>Stigmatization and negative socio-cultural and religious views</a:t>
            </a:r>
          </a:p>
          <a:p>
            <a:pPr>
              <a:buFont typeface="Wingdings" panose="020B0604020202020204" pitchFamily="34" charset="0"/>
              <a:buChar char="Ø"/>
            </a:pPr>
            <a:r>
              <a:rPr lang="en-US" dirty="0">
                <a:ea typeface="+mn-lt"/>
                <a:cs typeface="+mn-lt"/>
              </a:rPr>
              <a:t>Perceived or actual illegality of abortion and poor provider attitudes deter women from seeking abortions in formal healthcare settings</a:t>
            </a:r>
          </a:p>
          <a:p>
            <a:pPr>
              <a:buFont typeface="Wingdings" panose="020B0604020202020204" pitchFamily="34" charset="0"/>
              <a:buChar char="Ø"/>
            </a:pPr>
            <a:r>
              <a:rPr lang="en-US" dirty="0">
                <a:cs typeface="Calibri" panose="020F0502020204030204"/>
              </a:rPr>
              <a:t>Abortion behavior is mostly shrouded in secrecy, clandestine practices and denial. </a:t>
            </a:r>
            <a:endParaRPr lang="en-US" dirty="0"/>
          </a:p>
          <a:p>
            <a:pPr>
              <a:buFont typeface="Wingdings" panose="020B0604020202020204" pitchFamily="34" charset="0"/>
              <a:buChar char="Ø"/>
            </a:pPr>
            <a:r>
              <a:rPr lang="en-US" dirty="0">
                <a:ea typeface="+mn-lt"/>
                <a:cs typeface="+mn-lt"/>
              </a:rPr>
              <a:t>Increased access to safe, effective abortion through Misoprostol at the community level (Stillman, et al, 2020; </a:t>
            </a:r>
            <a:r>
              <a:rPr lang="en-US" dirty="0" err="1">
                <a:ea typeface="+mn-lt"/>
                <a:cs typeface="+mn-lt"/>
              </a:rPr>
              <a:t>Jelinska</a:t>
            </a:r>
            <a:r>
              <a:rPr lang="en-US" dirty="0">
                <a:ea typeface="+mn-lt"/>
                <a:cs typeface="+mn-lt"/>
              </a:rPr>
              <a:t> &amp; </a:t>
            </a:r>
            <a:r>
              <a:rPr lang="en-US" dirty="0" err="1">
                <a:ea typeface="+mn-lt"/>
                <a:cs typeface="+mn-lt"/>
              </a:rPr>
              <a:t>Yanow</a:t>
            </a:r>
            <a:r>
              <a:rPr lang="en-US" dirty="0">
                <a:ea typeface="+mn-lt"/>
                <a:cs typeface="+mn-lt"/>
              </a:rPr>
              <a:t>, 2018).</a:t>
            </a:r>
            <a:endParaRPr lang="en-US" dirty="0">
              <a:cs typeface="Calibri" panose="020F0502020204030204"/>
            </a:endParaRPr>
          </a:p>
          <a:p>
            <a:pPr>
              <a:buFont typeface="Wingdings" panose="020B0604020202020204" pitchFamily="34" charset="0"/>
              <a:buChar char="Ø"/>
            </a:pPr>
            <a:endParaRPr lang="en-US" dirty="0">
              <a:cs typeface="Calibri" panose="020F0502020204030204"/>
            </a:endParaRPr>
          </a:p>
        </p:txBody>
      </p:sp>
      <p:sp>
        <p:nvSpPr>
          <p:cNvPr id="4" name="Title 1">
            <a:extLst>
              <a:ext uri="{FF2B5EF4-FFF2-40B4-BE49-F238E27FC236}">
                <a16:creationId xmlns:a16="http://schemas.microsoft.com/office/drawing/2014/main" id="{082A43ED-0801-4D41-A3F9-A77801E8537D}"/>
              </a:ext>
            </a:extLst>
          </p:cNvPr>
          <p:cNvSpPr txBox="1">
            <a:spLocks/>
          </p:cNvSpPr>
          <p:nvPr/>
        </p:nvSpPr>
        <p:spPr>
          <a:xfrm>
            <a:off x="841667" y="1416016"/>
            <a:ext cx="7470928" cy="706167"/>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Complexities in abortion issues and research</a:t>
            </a:r>
            <a:endParaRPr lang="en-US" b="1" dirty="0">
              <a:solidFill>
                <a:schemeClr val="accent4"/>
              </a:solidFill>
              <a:latin typeface="Garamond" panose="02020404030301010803" pitchFamily="18" charset="0"/>
              <a:cs typeface="Calibri Light"/>
            </a:endParaRPr>
          </a:p>
        </p:txBody>
      </p:sp>
    </p:spTree>
    <p:extLst>
      <p:ext uri="{BB962C8B-B14F-4D97-AF65-F5344CB8AC3E}">
        <p14:creationId xmlns:p14="http://schemas.microsoft.com/office/powerpoint/2010/main" val="133864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A43ED-0801-4D41-A3F9-A77801E8537D}"/>
              </a:ext>
            </a:extLst>
          </p:cNvPr>
          <p:cNvSpPr txBox="1">
            <a:spLocks/>
          </p:cNvSpPr>
          <p:nvPr/>
        </p:nvSpPr>
        <p:spPr>
          <a:xfrm>
            <a:off x="838200" y="1360085"/>
            <a:ext cx="9371234" cy="716223"/>
          </a:xfrm>
          <a:prstGeom prst="rect">
            <a:avLst/>
          </a:prstGeom>
          <a:solidFill>
            <a:schemeClr val="tx2"/>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chemeClr val="accent4"/>
                </a:solidFill>
                <a:latin typeface="Garamond" panose="02020404030301010803" pitchFamily="18" charset="0"/>
                <a:ea typeface="+mj-lt"/>
                <a:cs typeface="+mj-lt"/>
              </a:rPr>
              <a:t>Multi-disciplinary issues of abortion studies-basic concepts</a:t>
            </a:r>
            <a:endParaRPr lang="en-US" b="1" dirty="0">
              <a:solidFill>
                <a:schemeClr val="accent4"/>
              </a:solidFill>
              <a:latin typeface="Garamond" panose="02020404030301010803" pitchFamily="18" charset="0"/>
            </a:endParaRPr>
          </a:p>
        </p:txBody>
      </p:sp>
      <p:graphicFrame>
        <p:nvGraphicFramePr>
          <p:cNvPr id="7" name="Table 7">
            <a:extLst>
              <a:ext uri="{FF2B5EF4-FFF2-40B4-BE49-F238E27FC236}">
                <a16:creationId xmlns:a16="http://schemas.microsoft.com/office/drawing/2014/main" id="{8789A44F-4093-75F2-8AF5-00B49BB4532C}"/>
              </a:ext>
            </a:extLst>
          </p:cNvPr>
          <p:cNvGraphicFramePr>
            <a:graphicFrameLocks noGrp="1"/>
          </p:cNvGraphicFramePr>
          <p:nvPr>
            <p:ph idx="1"/>
            <p:extLst>
              <p:ext uri="{D42A27DB-BD31-4B8C-83A1-F6EECF244321}">
                <p14:modId xmlns:p14="http://schemas.microsoft.com/office/powerpoint/2010/main" val="559219062"/>
              </p:ext>
            </p:extLst>
          </p:nvPr>
        </p:nvGraphicFramePr>
        <p:xfrm>
          <a:off x="839491" y="2131016"/>
          <a:ext cx="10128136" cy="4068305"/>
        </p:xfrm>
        <a:graphic>
          <a:graphicData uri="http://schemas.openxmlformats.org/drawingml/2006/table">
            <a:tbl>
              <a:tblPr firstRow="1" bandRow="1">
                <a:tableStyleId>{5C22544A-7EE6-4342-B048-85BDC9FD1C3A}</a:tableStyleId>
              </a:tblPr>
              <a:tblGrid>
                <a:gridCol w="5064068">
                  <a:extLst>
                    <a:ext uri="{9D8B030D-6E8A-4147-A177-3AD203B41FA5}">
                      <a16:colId xmlns:a16="http://schemas.microsoft.com/office/drawing/2014/main" val="3322777528"/>
                    </a:ext>
                  </a:extLst>
                </a:gridCol>
                <a:gridCol w="5064068">
                  <a:extLst>
                    <a:ext uri="{9D8B030D-6E8A-4147-A177-3AD203B41FA5}">
                      <a16:colId xmlns:a16="http://schemas.microsoft.com/office/drawing/2014/main" val="3865571069"/>
                    </a:ext>
                  </a:extLst>
                </a:gridCol>
              </a:tblGrid>
              <a:tr h="4068305">
                <a:tc>
                  <a:txBody>
                    <a:bodyPr/>
                    <a:lstStyle/>
                    <a:p>
                      <a:endParaRPr lang="en-US"/>
                    </a:p>
                  </a:txBody>
                  <a:tcPr/>
                </a:tc>
                <a:tc>
                  <a:txBody>
                    <a:bodyPr/>
                    <a:lstStyle/>
                    <a:p>
                      <a:r>
                        <a:rPr lang="en-US" sz="2400" b="1" dirty="0">
                          <a:solidFill>
                            <a:schemeClr val="tx1"/>
                          </a:solidFill>
                        </a:rPr>
                        <a:t>Profile of Participants:</a:t>
                      </a:r>
                    </a:p>
                    <a:p>
                      <a:pPr lvl="0">
                        <a:buNone/>
                      </a:pPr>
                      <a:endParaRPr lang="en-US" sz="2000" dirty="0">
                        <a:solidFill>
                          <a:schemeClr val="tx1"/>
                        </a:solidFill>
                      </a:endParaRPr>
                    </a:p>
                    <a:p>
                      <a:pPr lvl="0">
                        <a:buNone/>
                      </a:pPr>
                      <a:r>
                        <a:rPr lang="en-US" sz="2400" b="0" dirty="0">
                          <a:solidFill>
                            <a:schemeClr val="tx1"/>
                          </a:solidFill>
                        </a:rPr>
                        <a:t>Social Sciences</a:t>
                      </a:r>
                    </a:p>
                    <a:p>
                      <a:pPr lvl="0">
                        <a:buNone/>
                      </a:pPr>
                      <a:r>
                        <a:rPr lang="en-US" sz="2400" b="0" dirty="0">
                          <a:solidFill>
                            <a:schemeClr val="tx1"/>
                          </a:solidFill>
                        </a:rPr>
                        <a:t>Medical Sciences</a:t>
                      </a:r>
                    </a:p>
                    <a:p>
                      <a:pPr lvl="0">
                        <a:buNone/>
                      </a:pPr>
                      <a:r>
                        <a:rPr lang="en-US" sz="2400" b="0" dirty="0">
                          <a:solidFill>
                            <a:schemeClr val="tx1"/>
                          </a:solidFill>
                        </a:rPr>
                        <a:t>Public Health</a:t>
                      </a:r>
                    </a:p>
                    <a:p>
                      <a:pPr lvl="0">
                        <a:buNone/>
                      </a:pPr>
                      <a:r>
                        <a:rPr lang="en-US" sz="2400" b="0" dirty="0">
                          <a:solidFill>
                            <a:schemeClr val="tx1"/>
                          </a:solidFill>
                        </a:rPr>
                        <a:t>Nursing</a:t>
                      </a:r>
                    </a:p>
                    <a:p>
                      <a:pPr lvl="0">
                        <a:buNone/>
                      </a:pPr>
                      <a:r>
                        <a:rPr lang="en-US" sz="2400" b="0" dirty="0">
                          <a:solidFill>
                            <a:schemeClr val="tx1"/>
                          </a:solidFill>
                        </a:rPr>
                        <a:t>Agriculture</a:t>
                      </a:r>
                    </a:p>
                    <a:p>
                      <a:pPr lvl="0">
                        <a:buNone/>
                      </a:pPr>
                      <a:r>
                        <a:rPr lang="en-US" sz="2400" b="0" dirty="0">
                          <a:solidFill>
                            <a:schemeClr val="tx1"/>
                          </a:solidFill>
                        </a:rPr>
                        <a:t>Art </a:t>
                      </a:r>
                    </a:p>
                    <a:p>
                      <a:pPr lvl="0">
                        <a:buNone/>
                      </a:pPr>
                      <a:endParaRPr lang="en-US" sz="2000" dirty="0">
                        <a:solidFill>
                          <a:schemeClr val="tx1"/>
                        </a:solidFill>
                      </a:endParaRPr>
                    </a:p>
                  </a:txBody>
                  <a:tcPr/>
                </a:tc>
                <a:extLst>
                  <a:ext uri="{0D108BD9-81ED-4DB2-BD59-A6C34878D82A}">
                    <a16:rowId xmlns:a16="http://schemas.microsoft.com/office/drawing/2014/main" val="1246865126"/>
                  </a:ext>
                </a:extLst>
              </a:tr>
            </a:tbl>
          </a:graphicData>
        </a:graphic>
      </p:graphicFrame>
      <p:pic>
        <p:nvPicPr>
          <p:cNvPr id="8" name="Picture 8" descr="A picture containing indoor&#10;&#10;Description automatically generated">
            <a:extLst>
              <a:ext uri="{FF2B5EF4-FFF2-40B4-BE49-F238E27FC236}">
                <a16:creationId xmlns:a16="http://schemas.microsoft.com/office/drawing/2014/main" id="{2E651F0E-70B2-5FF0-2114-92C706637B80}"/>
              </a:ext>
            </a:extLst>
          </p:cNvPr>
          <p:cNvPicPr>
            <a:picLocks noChangeAspect="1"/>
          </p:cNvPicPr>
          <p:nvPr/>
        </p:nvPicPr>
        <p:blipFill>
          <a:blip r:embed="rId3"/>
          <a:stretch>
            <a:fillRect/>
          </a:stretch>
        </p:blipFill>
        <p:spPr>
          <a:xfrm>
            <a:off x="1043553" y="2137593"/>
            <a:ext cx="4357606" cy="3732271"/>
          </a:xfrm>
          <a:prstGeom prst="rect">
            <a:avLst/>
          </a:prstGeom>
        </p:spPr>
      </p:pic>
    </p:spTree>
    <p:extLst>
      <p:ext uri="{BB962C8B-B14F-4D97-AF65-F5344CB8AC3E}">
        <p14:creationId xmlns:p14="http://schemas.microsoft.com/office/powerpoint/2010/main" val="2577952879"/>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D4684EBEF71428482A2ACE64A4231" ma:contentTypeVersion="4" ma:contentTypeDescription="Create a new document." ma:contentTypeScope="" ma:versionID="2a5e964165e98e06ba5bd7421e457436">
  <xsd:schema xmlns:xsd="http://www.w3.org/2001/XMLSchema" xmlns:xs="http://www.w3.org/2001/XMLSchema" xmlns:p="http://schemas.microsoft.com/office/2006/metadata/properties" xmlns:ns2="03551822-cd4f-46f6-9725-f4ea4021d339" xmlns:ns3="68978b9e-4d23-463e-9b9e-4c1cb84f87fa" targetNamespace="http://schemas.microsoft.com/office/2006/metadata/properties" ma:root="true" ma:fieldsID="41e7d11ab1091e51caabc0bd7375f418" ns2:_="" ns3:_="">
    <xsd:import namespace="03551822-cd4f-46f6-9725-f4ea4021d339"/>
    <xsd:import namespace="68978b9e-4d23-463e-9b9e-4c1cb84f87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551822-cd4f-46f6-9725-f4ea4021d3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978b9e-4d23-463e-9b9e-4c1cb84f87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8978b9e-4d23-463e-9b9e-4c1cb84f87fa">
      <UserInfo>
        <DisplayName>Kathleen Randall</DisplayName>
        <AccountId>17</AccountId>
        <AccountType/>
      </UserInfo>
    </SharedWithUsers>
  </documentManagement>
</p:properties>
</file>

<file path=customXml/itemProps1.xml><?xml version="1.0" encoding="utf-8"?>
<ds:datastoreItem xmlns:ds="http://schemas.openxmlformats.org/officeDocument/2006/customXml" ds:itemID="{F2F80604-4A61-40FD-BB88-DB9292C5CC67}"/>
</file>

<file path=customXml/itemProps2.xml><?xml version="1.0" encoding="utf-8"?>
<ds:datastoreItem xmlns:ds="http://schemas.openxmlformats.org/officeDocument/2006/customXml" ds:itemID="{75AFB7E2-6E3B-44A6-804A-2727305F5AE6}"/>
</file>

<file path=customXml/itemProps3.xml><?xml version="1.0" encoding="utf-8"?>
<ds:datastoreItem xmlns:ds="http://schemas.openxmlformats.org/officeDocument/2006/customXml" ds:itemID="{29A5850D-D9FB-43A5-9640-FE93D9C62A00}"/>
</file>

<file path=docProps/app.xml><?xml version="1.0" encoding="utf-8"?>
<Properties xmlns="http://schemas.openxmlformats.org/officeDocument/2006/extended-properties" xmlns:vt="http://schemas.openxmlformats.org/officeDocument/2006/docPropsVTypes">
  <TotalTime>358</TotalTime>
  <Words>1951</Words>
  <Application>Microsoft Office PowerPoint</Application>
  <PresentationFormat>Widescreen</PresentationFormat>
  <Paragraphs>146</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Cambria</vt:lpstr>
      <vt:lpstr>Garamond</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Root Cause Analysis (RCA) A problem-solving method to identify underlying causes of key process challenges  A learning process to determine what happened, why it happened, and what should be done to improve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Oladimeji Ogunoye</dc:creator>
  <cp:lastModifiedBy>Melissa Stillman</cp:lastModifiedBy>
  <cp:revision>232</cp:revision>
  <dcterms:created xsi:type="dcterms:W3CDTF">2022-04-20T14:14:54Z</dcterms:created>
  <dcterms:modified xsi:type="dcterms:W3CDTF">2022-11-03T17:48:37Z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0x010100E33D4684EBEF71428482A2ACE64A4231</vt:lpwstr>
  </property>
  <property fmtid="{D5CDD505-2E9C-101B-9397-08002B2CF9AE}" pid="3" name="Order">
    <vt:r8>21200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y fmtid="{D5CDD505-2E9C-101B-9397-08002B2CF9AE}" pid="11" name="ComplianceAssetId">
    <vt:lpwstr/>
  </property>
</Properties>
</file>