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9.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28.xml" ContentType="application/vnd.openxmlformats-officedocument.presentationml.slide+xml"/>
  <Override PartName="/ppt/slides/slide73.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76.xml" ContentType="application/vnd.openxmlformats-officedocument.presentationml.slide+xml"/>
  <Override PartName="/ppt/slides/slide23.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sldIdLst>
    <p:sldId id="256" r:id="rId2"/>
    <p:sldId id="257" r:id="rId3"/>
    <p:sldId id="258" r:id="rId4"/>
    <p:sldId id="349" r:id="rId5"/>
    <p:sldId id="266" r:id="rId6"/>
    <p:sldId id="267" r:id="rId7"/>
    <p:sldId id="268" r:id="rId8"/>
    <p:sldId id="270" r:id="rId9"/>
    <p:sldId id="271" r:id="rId10"/>
    <p:sldId id="272" r:id="rId11"/>
    <p:sldId id="274" r:id="rId12"/>
    <p:sldId id="306" r:id="rId13"/>
    <p:sldId id="309" r:id="rId14"/>
    <p:sldId id="310" r:id="rId15"/>
    <p:sldId id="311" r:id="rId16"/>
    <p:sldId id="312" r:id="rId17"/>
    <p:sldId id="313" r:id="rId18"/>
    <p:sldId id="319" r:id="rId19"/>
    <p:sldId id="314" r:id="rId20"/>
    <p:sldId id="315" r:id="rId21"/>
    <p:sldId id="316" r:id="rId22"/>
    <p:sldId id="317" r:id="rId23"/>
    <p:sldId id="275" r:id="rId24"/>
    <p:sldId id="276" r:id="rId25"/>
    <p:sldId id="293" r:id="rId26"/>
    <p:sldId id="277" r:id="rId27"/>
    <p:sldId id="278" r:id="rId28"/>
    <p:sldId id="323" r:id="rId29"/>
    <p:sldId id="324" r:id="rId30"/>
    <p:sldId id="325" r:id="rId31"/>
    <p:sldId id="326" r:id="rId32"/>
    <p:sldId id="327" r:id="rId33"/>
    <p:sldId id="328" r:id="rId34"/>
    <p:sldId id="329" r:id="rId35"/>
    <p:sldId id="303" r:id="rId36"/>
    <p:sldId id="304" r:id="rId37"/>
    <p:sldId id="305" r:id="rId38"/>
    <p:sldId id="307" r:id="rId39"/>
    <p:sldId id="308" r:id="rId40"/>
    <p:sldId id="279" r:id="rId41"/>
    <p:sldId id="300" r:id="rId42"/>
    <p:sldId id="301" r:id="rId43"/>
    <p:sldId id="302" r:id="rId44"/>
    <p:sldId id="280" r:id="rId45"/>
    <p:sldId id="299" r:id="rId46"/>
    <p:sldId id="281" r:id="rId47"/>
    <p:sldId id="331" r:id="rId48"/>
    <p:sldId id="334" r:id="rId49"/>
    <p:sldId id="333" r:id="rId50"/>
    <p:sldId id="338" r:id="rId51"/>
    <p:sldId id="294" r:id="rId52"/>
    <p:sldId id="295" r:id="rId53"/>
    <p:sldId id="296" r:id="rId54"/>
    <p:sldId id="297" r:id="rId55"/>
    <p:sldId id="298" r:id="rId56"/>
    <p:sldId id="282" r:id="rId57"/>
    <p:sldId id="283" r:id="rId58"/>
    <p:sldId id="341" r:id="rId59"/>
    <p:sldId id="342" r:id="rId60"/>
    <p:sldId id="284" r:id="rId61"/>
    <p:sldId id="343" r:id="rId62"/>
    <p:sldId id="344" r:id="rId63"/>
    <p:sldId id="285" r:id="rId64"/>
    <p:sldId id="286" r:id="rId65"/>
    <p:sldId id="346" r:id="rId66"/>
    <p:sldId id="347" r:id="rId67"/>
    <p:sldId id="348" r:id="rId68"/>
    <p:sldId id="291" r:id="rId69"/>
    <p:sldId id="320" r:id="rId70"/>
    <p:sldId id="321" r:id="rId71"/>
    <p:sldId id="322" r:id="rId72"/>
    <p:sldId id="292" r:id="rId73"/>
    <p:sldId id="288" r:id="rId74"/>
    <p:sldId id="289" r:id="rId75"/>
    <p:sldId id="290" r:id="rId76"/>
    <p:sldId id="261" r:id="rId77"/>
    <p:sldId id="350" r:id="rId78"/>
    <p:sldId id="262" r:id="rId79"/>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48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86"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ustomXml" Target="../customXml/item3.xml"/><Relationship Id="rId61" Type="http://schemas.openxmlformats.org/officeDocument/2006/relationships/slide" Target="slides/slide60.xml"/><Relationship Id="rId8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B07B15-5F46-4A07-B9CB-7D366FB8DA81}" type="datetimeFigureOut">
              <a:rPr lang="x-none" smtClean="0"/>
              <a:t>22/08/2022</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A89421-B65A-4472-9EDD-460E3885E29C}" type="slidenum">
              <a:rPr lang="x-none" smtClean="0"/>
              <a:t>‹#›</a:t>
            </a:fld>
            <a:endParaRPr lang="x-none"/>
          </a:p>
        </p:txBody>
      </p:sp>
    </p:spTree>
    <p:extLst>
      <p:ext uri="{BB962C8B-B14F-4D97-AF65-F5344CB8AC3E}">
        <p14:creationId xmlns:p14="http://schemas.microsoft.com/office/powerpoint/2010/main" val="1712049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86F3739-8BA0-4A4C-B0B8-CFB14A9229C2}" type="slidenum">
              <a:rPr lang="en-US" altLang="en-US" sz="1300"/>
              <a:pPr>
                <a:spcBef>
                  <a:spcPct val="0"/>
                </a:spcBef>
              </a:pPr>
              <a:t>28</a:t>
            </a:fld>
            <a:endParaRPr lang="en-US" altLang="en-US" sz="1300"/>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lIns="95521" tIns="47761" rIns="95521" bIns="47761"/>
          <a:lstStyle/>
          <a:p>
            <a:pPr eaLnBrk="1" hangingPunct="1"/>
            <a:r>
              <a:rPr lang="en-US" altLang="en-US" smtClean="0">
                <a:latin typeface="Arial" panose="020B0604020202020204" pitchFamily="34" charset="0"/>
                <a:cs typeface="Arial" panose="020B0604020202020204" pitchFamily="34" charset="0"/>
              </a:rPr>
              <a:t>Cohort study can be prospective or retrospective.</a:t>
            </a:r>
          </a:p>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5095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465F234-51FA-4E12-9F11-552889465E0D}" type="slidenum">
              <a:rPr lang="en-US" altLang="en-US" sz="1300"/>
              <a:pPr>
                <a:spcBef>
                  <a:spcPct val="0"/>
                </a:spcBef>
              </a:pPr>
              <a:t>48</a:t>
            </a:fld>
            <a:endParaRPr lang="en-US" altLang="en-US" sz="1300"/>
          </a:p>
        </p:txBody>
      </p:sp>
      <p:sp>
        <p:nvSpPr>
          <p:cNvPr id="97283" name="Rectangle 2"/>
          <p:cNvSpPr>
            <a:spLocks noGrp="1" noRot="1" noChangeAspect="1" noChangeArrowheads="1" noTextEdit="1"/>
          </p:cNvSpPr>
          <p:nvPr>
            <p:ph type="sldImg"/>
          </p:nvPr>
        </p:nvSpPr>
        <p:spPr>
          <a:xfrm>
            <a:off x="439738" y="708025"/>
            <a:ext cx="6437312" cy="3621088"/>
          </a:xfrm>
          <a:solidFill>
            <a:srgbClr val="FFFFFF"/>
          </a:solidFill>
          <a:ln/>
        </p:spPr>
      </p:sp>
      <p:sp>
        <p:nvSpPr>
          <p:cNvPr id="97284" name="Rectangle 3"/>
          <p:cNvSpPr>
            <a:spLocks noGrp="1" noChangeArrowheads="1"/>
          </p:cNvSpPr>
          <p:nvPr>
            <p:ph type="body" idx="1"/>
          </p:nvPr>
        </p:nvSpPr>
        <p:spPr>
          <a:xfrm>
            <a:off x="974725" y="4564063"/>
            <a:ext cx="5365750" cy="4329112"/>
          </a:xfrm>
          <a:solidFill>
            <a:srgbClr val="FFFFFF"/>
          </a:solidFill>
          <a:ln>
            <a:solidFill>
              <a:srgbClr val="000000"/>
            </a:solidFill>
          </a:ln>
        </p:spPr>
        <p:txBody>
          <a:bodyPr/>
          <a:lstStyle/>
          <a:p>
            <a:pPr eaLnBrk="1" hangingPunct="1"/>
            <a:r>
              <a:rPr lang="en-US" altLang="en-US" smtClean="0">
                <a:latin typeface="Arial" panose="020B0604020202020204" pitchFamily="34" charset="0"/>
                <a:cs typeface="Arial" panose="020B0604020202020204" pitchFamily="34" charset="0"/>
              </a:rPr>
              <a:t>In a typical case-control study, the investigator begins the investigation after disease has occurred.   The investigator enrolls cases (who have the disease), a group of people who do not have the disease (“controls”).  The investigator then collects information about prior exposures from the cases and controls.  In this way, case-control studies begin with disease and move “backwards” to exposure.</a:t>
            </a:r>
          </a:p>
        </p:txBody>
      </p:sp>
    </p:spTree>
    <p:extLst>
      <p:ext uri="{BB962C8B-B14F-4D97-AF65-F5344CB8AC3E}">
        <p14:creationId xmlns:p14="http://schemas.microsoft.com/office/powerpoint/2010/main" val="571473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E4CA38-0E6B-442B-8963-455CDE80A701}"/>
              </a:ext>
            </a:extLst>
          </p:cNvPr>
          <p:cNvSpPr>
            <a:spLocks noGrp="1"/>
          </p:cNvSpPr>
          <p:nvPr>
            <p:ph type="ctrTitle"/>
          </p:nvPr>
        </p:nvSpPr>
        <p:spPr>
          <a:xfrm>
            <a:off x="1524000" y="1122363"/>
            <a:ext cx="9144000" cy="2387600"/>
          </a:xfrm>
        </p:spPr>
        <p:txBody>
          <a:bodyPr anchor="b"/>
          <a:lstStyle>
            <a:lvl1pPr algn="ctr">
              <a:defRPr sz="4400">
                <a:latin typeface="Garamond" panose="02020404030301010803" pitchFamily="18" charset="0"/>
              </a:defRPr>
            </a:lvl1pPr>
          </a:lstStyle>
          <a:p>
            <a:endParaRPr lang="x-none" dirty="0"/>
          </a:p>
        </p:txBody>
      </p:sp>
      <p:sp>
        <p:nvSpPr>
          <p:cNvPr id="3" name="Subtitle 2">
            <a:extLst>
              <a:ext uri="{FF2B5EF4-FFF2-40B4-BE49-F238E27FC236}">
                <a16:creationId xmlns:a16="http://schemas.microsoft.com/office/drawing/2014/main" xmlns="" id="{FA840136-4829-4B02-902B-61E0739B47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x-none" dirty="0"/>
          </a:p>
        </p:txBody>
      </p:sp>
      <p:sp>
        <p:nvSpPr>
          <p:cNvPr id="4" name="Date Placeholder 3">
            <a:extLst>
              <a:ext uri="{FF2B5EF4-FFF2-40B4-BE49-F238E27FC236}">
                <a16:creationId xmlns:a16="http://schemas.microsoft.com/office/drawing/2014/main" xmlns="" id="{CC931365-124F-4643-8C63-2B2C55A3D34D}"/>
              </a:ext>
            </a:extLst>
          </p:cNvPr>
          <p:cNvSpPr>
            <a:spLocks noGrp="1"/>
          </p:cNvSpPr>
          <p:nvPr>
            <p:ph type="dt" sz="half" idx="10"/>
          </p:nvPr>
        </p:nvSpPr>
        <p:spPr/>
        <p:txBody>
          <a:bodyPr/>
          <a:lstStyle/>
          <a:p>
            <a:fld id="{29CC832A-0B10-4E26-8D4F-EC16E5FE3CFE}" type="datetimeFigureOut">
              <a:rPr lang="x-none" smtClean="0"/>
              <a:t>22/08/2022</a:t>
            </a:fld>
            <a:endParaRPr lang="x-none"/>
          </a:p>
        </p:txBody>
      </p:sp>
      <p:sp>
        <p:nvSpPr>
          <p:cNvPr id="5" name="Footer Placeholder 4">
            <a:extLst>
              <a:ext uri="{FF2B5EF4-FFF2-40B4-BE49-F238E27FC236}">
                <a16:creationId xmlns:a16="http://schemas.microsoft.com/office/drawing/2014/main" xmlns="" id="{D8A4D879-E691-487B-9CA9-BB69D860CE69}"/>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1BF7A729-0629-4711-8FA9-FADEBE981CB7}"/>
              </a:ext>
            </a:extLst>
          </p:cNvPr>
          <p:cNvSpPr>
            <a:spLocks noGrp="1"/>
          </p:cNvSpPr>
          <p:nvPr>
            <p:ph type="sldNum" sz="quarter" idx="12"/>
          </p:nvPr>
        </p:nvSpPr>
        <p:spPr/>
        <p:txBody>
          <a:bodyPr/>
          <a:lstStyle/>
          <a:p>
            <a:fld id="{43BCB36C-A10A-4786-9701-A64545F43A89}" type="slidenum">
              <a:rPr lang="x-none" smtClean="0"/>
              <a:t>‹#›</a:t>
            </a:fld>
            <a:endParaRPr lang="x-none"/>
          </a:p>
        </p:txBody>
      </p:sp>
    </p:spTree>
    <p:extLst>
      <p:ext uri="{BB962C8B-B14F-4D97-AF65-F5344CB8AC3E}">
        <p14:creationId xmlns:p14="http://schemas.microsoft.com/office/powerpoint/2010/main" val="508152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C539DD-2F67-487F-B943-183CCC9DCAA7}"/>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D4CE2615-F739-4778-B712-FE54D30A27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E7A29C13-7ECE-4C39-8D2C-ABC52D500EB1}"/>
              </a:ext>
            </a:extLst>
          </p:cNvPr>
          <p:cNvSpPr>
            <a:spLocks noGrp="1"/>
          </p:cNvSpPr>
          <p:nvPr>
            <p:ph type="dt" sz="half" idx="10"/>
          </p:nvPr>
        </p:nvSpPr>
        <p:spPr/>
        <p:txBody>
          <a:bodyPr/>
          <a:lstStyle/>
          <a:p>
            <a:fld id="{29CC832A-0B10-4E26-8D4F-EC16E5FE3CFE}" type="datetimeFigureOut">
              <a:rPr lang="x-none" smtClean="0"/>
              <a:t>22/08/2022</a:t>
            </a:fld>
            <a:endParaRPr lang="x-none"/>
          </a:p>
        </p:txBody>
      </p:sp>
      <p:sp>
        <p:nvSpPr>
          <p:cNvPr id="5" name="Footer Placeholder 4">
            <a:extLst>
              <a:ext uri="{FF2B5EF4-FFF2-40B4-BE49-F238E27FC236}">
                <a16:creationId xmlns:a16="http://schemas.microsoft.com/office/drawing/2014/main" xmlns="" id="{DD922D08-5260-4ED4-AED6-4560A58E9A5D}"/>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11925CE7-6815-4B52-817B-4829C1DD169D}"/>
              </a:ext>
            </a:extLst>
          </p:cNvPr>
          <p:cNvSpPr>
            <a:spLocks noGrp="1"/>
          </p:cNvSpPr>
          <p:nvPr>
            <p:ph type="sldNum" sz="quarter" idx="12"/>
          </p:nvPr>
        </p:nvSpPr>
        <p:spPr/>
        <p:txBody>
          <a:bodyPr/>
          <a:lstStyle/>
          <a:p>
            <a:fld id="{43BCB36C-A10A-4786-9701-A64545F43A89}" type="slidenum">
              <a:rPr lang="x-none" smtClean="0"/>
              <a:t>‹#›</a:t>
            </a:fld>
            <a:endParaRPr lang="x-none"/>
          </a:p>
        </p:txBody>
      </p:sp>
    </p:spTree>
    <p:extLst>
      <p:ext uri="{BB962C8B-B14F-4D97-AF65-F5344CB8AC3E}">
        <p14:creationId xmlns:p14="http://schemas.microsoft.com/office/powerpoint/2010/main" val="4109280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B47EFCB-8B66-456C-ABAA-8BC5EF731A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2D478BAA-E67C-41AF-8522-E97A4EAF11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995BEE11-14F0-43CF-8CE4-789D121460F4}"/>
              </a:ext>
            </a:extLst>
          </p:cNvPr>
          <p:cNvSpPr>
            <a:spLocks noGrp="1"/>
          </p:cNvSpPr>
          <p:nvPr>
            <p:ph type="dt" sz="half" idx="10"/>
          </p:nvPr>
        </p:nvSpPr>
        <p:spPr/>
        <p:txBody>
          <a:bodyPr/>
          <a:lstStyle/>
          <a:p>
            <a:fld id="{29CC832A-0B10-4E26-8D4F-EC16E5FE3CFE}" type="datetimeFigureOut">
              <a:rPr lang="x-none" smtClean="0"/>
              <a:t>22/08/2022</a:t>
            </a:fld>
            <a:endParaRPr lang="x-none"/>
          </a:p>
        </p:txBody>
      </p:sp>
      <p:sp>
        <p:nvSpPr>
          <p:cNvPr id="5" name="Footer Placeholder 4">
            <a:extLst>
              <a:ext uri="{FF2B5EF4-FFF2-40B4-BE49-F238E27FC236}">
                <a16:creationId xmlns:a16="http://schemas.microsoft.com/office/drawing/2014/main" xmlns="" id="{7BC5D6B6-3BCF-4C9C-8805-D21D3E987BF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7403AE8D-74DE-43A8-8A06-EA0AD53C083A}"/>
              </a:ext>
            </a:extLst>
          </p:cNvPr>
          <p:cNvSpPr>
            <a:spLocks noGrp="1"/>
          </p:cNvSpPr>
          <p:nvPr>
            <p:ph type="sldNum" sz="quarter" idx="12"/>
          </p:nvPr>
        </p:nvSpPr>
        <p:spPr/>
        <p:txBody>
          <a:bodyPr/>
          <a:lstStyle/>
          <a:p>
            <a:fld id="{43BCB36C-A10A-4786-9701-A64545F43A89}" type="slidenum">
              <a:rPr lang="x-none" smtClean="0"/>
              <a:t>‹#›</a:t>
            </a:fld>
            <a:endParaRPr lang="x-none"/>
          </a:p>
        </p:txBody>
      </p:sp>
    </p:spTree>
    <p:extLst>
      <p:ext uri="{BB962C8B-B14F-4D97-AF65-F5344CB8AC3E}">
        <p14:creationId xmlns:p14="http://schemas.microsoft.com/office/powerpoint/2010/main" val="2450081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BDF243-9EE5-439A-BFA6-46A143C51C41}"/>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0B22EF18-B453-44D2-B233-F190187C7D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0DBF432E-ACFD-4EFB-A67F-E46913BC9C84}"/>
              </a:ext>
            </a:extLst>
          </p:cNvPr>
          <p:cNvSpPr>
            <a:spLocks noGrp="1"/>
          </p:cNvSpPr>
          <p:nvPr>
            <p:ph type="dt" sz="half" idx="10"/>
          </p:nvPr>
        </p:nvSpPr>
        <p:spPr/>
        <p:txBody>
          <a:bodyPr/>
          <a:lstStyle/>
          <a:p>
            <a:fld id="{29CC832A-0B10-4E26-8D4F-EC16E5FE3CFE}" type="datetimeFigureOut">
              <a:rPr lang="x-none" smtClean="0"/>
              <a:t>22/08/2022</a:t>
            </a:fld>
            <a:endParaRPr lang="x-none"/>
          </a:p>
        </p:txBody>
      </p:sp>
      <p:sp>
        <p:nvSpPr>
          <p:cNvPr id="5" name="Footer Placeholder 4">
            <a:extLst>
              <a:ext uri="{FF2B5EF4-FFF2-40B4-BE49-F238E27FC236}">
                <a16:creationId xmlns:a16="http://schemas.microsoft.com/office/drawing/2014/main" xmlns="" id="{4A7F97D4-E1F0-4BC2-BAED-8557D82FA31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DE232326-1A95-4A46-B071-787000F54EA6}"/>
              </a:ext>
            </a:extLst>
          </p:cNvPr>
          <p:cNvSpPr>
            <a:spLocks noGrp="1"/>
          </p:cNvSpPr>
          <p:nvPr>
            <p:ph type="sldNum" sz="quarter" idx="12"/>
          </p:nvPr>
        </p:nvSpPr>
        <p:spPr/>
        <p:txBody>
          <a:bodyPr/>
          <a:lstStyle/>
          <a:p>
            <a:fld id="{43BCB36C-A10A-4786-9701-A64545F43A89}" type="slidenum">
              <a:rPr lang="x-none" smtClean="0"/>
              <a:t>‹#›</a:t>
            </a:fld>
            <a:endParaRPr lang="x-none"/>
          </a:p>
        </p:txBody>
      </p:sp>
    </p:spTree>
    <p:extLst>
      <p:ext uri="{BB962C8B-B14F-4D97-AF65-F5344CB8AC3E}">
        <p14:creationId xmlns:p14="http://schemas.microsoft.com/office/powerpoint/2010/main" val="4230899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11F7D0-6B37-47AB-B835-2983D8F6E7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FDEC3BA9-A05B-4EE8-B091-501B4EFF33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575F962-6E48-4D6F-BFB9-406B9C54D22A}"/>
              </a:ext>
            </a:extLst>
          </p:cNvPr>
          <p:cNvSpPr>
            <a:spLocks noGrp="1"/>
          </p:cNvSpPr>
          <p:nvPr>
            <p:ph type="dt" sz="half" idx="10"/>
          </p:nvPr>
        </p:nvSpPr>
        <p:spPr/>
        <p:txBody>
          <a:bodyPr/>
          <a:lstStyle/>
          <a:p>
            <a:fld id="{29CC832A-0B10-4E26-8D4F-EC16E5FE3CFE}" type="datetimeFigureOut">
              <a:rPr lang="x-none" smtClean="0"/>
              <a:t>22/08/2022</a:t>
            </a:fld>
            <a:endParaRPr lang="x-none"/>
          </a:p>
        </p:txBody>
      </p:sp>
      <p:sp>
        <p:nvSpPr>
          <p:cNvPr id="5" name="Footer Placeholder 4">
            <a:extLst>
              <a:ext uri="{FF2B5EF4-FFF2-40B4-BE49-F238E27FC236}">
                <a16:creationId xmlns:a16="http://schemas.microsoft.com/office/drawing/2014/main" xmlns="" id="{C07758E9-A72D-40C1-9A4C-99758DF0C661}"/>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30C378FD-8768-4A4A-88C1-6C8B5B9D3659}"/>
              </a:ext>
            </a:extLst>
          </p:cNvPr>
          <p:cNvSpPr>
            <a:spLocks noGrp="1"/>
          </p:cNvSpPr>
          <p:nvPr>
            <p:ph type="sldNum" sz="quarter" idx="12"/>
          </p:nvPr>
        </p:nvSpPr>
        <p:spPr/>
        <p:txBody>
          <a:bodyPr/>
          <a:lstStyle/>
          <a:p>
            <a:fld id="{43BCB36C-A10A-4786-9701-A64545F43A89}" type="slidenum">
              <a:rPr lang="x-none" smtClean="0"/>
              <a:t>‹#›</a:t>
            </a:fld>
            <a:endParaRPr lang="x-none"/>
          </a:p>
        </p:txBody>
      </p:sp>
    </p:spTree>
    <p:extLst>
      <p:ext uri="{BB962C8B-B14F-4D97-AF65-F5344CB8AC3E}">
        <p14:creationId xmlns:p14="http://schemas.microsoft.com/office/powerpoint/2010/main" val="2082898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697F91-8016-478E-997E-83A3B9D5B1BC}"/>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DA5C7A38-137E-477A-9D1F-93815F4FC6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xmlns="" id="{9EC1F104-CA09-443F-8D3D-5E568192E7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xmlns="" id="{F930B910-C5D2-4350-8EE7-C6081057FBD8}"/>
              </a:ext>
            </a:extLst>
          </p:cNvPr>
          <p:cNvSpPr>
            <a:spLocks noGrp="1"/>
          </p:cNvSpPr>
          <p:nvPr>
            <p:ph type="dt" sz="half" idx="10"/>
          </p:nvPr>
        </p:nvSpPr>
        <p:spPr/>
        <p:txBody>
          <a:bodyPr/>
          <a:lstStyle/>
          <a:p>
            <a:fld id="{29CC832A-0B10-4E26-8D4F-EC16E5FE3CFE}" type="datetimeFigureOut">
              <a:rPr lang="x-none" smtClean="0"/>
              <a:t>22/08/2022</a:t>
            </a:fld>
            <a:endParaRPr lang="x-none"/>
          </a:p>
        </p:txBody>
      </p:sp>
      <p:sp>
        <p:nvSpPr>
          <p:cNvPr id="6" name="Footer Placeholder 5">
            <a:extLst>
              <a:ext uri="{FF2B5EF4-FFF2-40B4-BE49-F238E27FC236}">
                <a16:creationId xmlns:a16="http://schemas.microsoft.com/office/drawing/2014/main" xmlns="" id="{E4C284A0-3B09-42E5-AA82-DD5A6319DA13}"/>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BE2EDEA1-DC7C-4DFF-8AD0-512F74C66876}"/>
              </a:ext>
            </a:extLst>
          </p:cNvPr>
          <p:cNvSpPr>
            <a:spLocks noGrp="1"/>
          </p:cNvSpPr>
          <p:nvPr>
            <p:ph type="sldNum" sz="quarter" idx="12"/>
          </p:nvPr>
        </p:nvSpPr>
        <p:spPr/>
        <p:txBody>
          <a:bodyPr/>
          <a:lstStyle/>
          <a:p>
            <a:fld id="{43BCB36C-A10A-4786-9701-A64545F43A89}" type="slidenum">
              <a:rPr lang="x-none" smtClean="0"/>
              <a:t>‹#›</a:t>
            </a:fld>
            <a:endParaRPr lang="x-none"/>
          </a:p>
        </p:txBody>
      </p:sp>
    </p:spTree>
    <p:extLst>
      <p:ext uri="{BB962C8B-B14F-4D97-AF65-F5344CB8AC3E}">
        <p14:creationId xmlns:p14="http://schemas.microsoft.com/office/powerpoint/2010/main" val="1790552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9DA07C-FC8A-4E5F-8973-BD333673FEB8}"/>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26958EB0-E9A7-4B9D-9E0B-954B1FE4E3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7E22DD3-D2B7-4461-8CDA-48BEA59F65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xmlns="" id="{68F06E03-B9B0-42C1-85CD-6C3E2D5FBF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06E0DDA-9F0F-43A0-A14D-CA66AC4221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xmlns="" id="{C4AF9E44-44E0-4B3F-A209-98506C03F4E9}"/>
              </a:ext>
            </a:extLst>
          </p:cNvPr>
          <p:cNvSpPr>
            <a:spLocks noGrp="1"/>
          </p:cNvSpPr>
          <p:nvPr>
            <p:ph type="dt" sz="half" idx="10"/>
          </p:nvPr>
        </p:nvSpPr>
        <p:spPr/>
        <p:txBody>
          <a:bodyPr/>
          <a:lstStyle/>
          <a:p>
            <a:fld id="{29CC832A-0B10-4E26-8D4F-EC16E5FE3CFE}" type="datetimeFigureOut">
              <a:rPr lang="x-none" smtClean="0"/>
              <a:t>22/08/2022</a:t>
            </a:fld>
            <a:endParaRPr lang="x-none"/>
          </a:p>
        </p:txBody>
      </p:sp>
      <p:sp>
        <p:nvSpPr>
          <p:cNvPr id="8" name="Footer Placeholder 7">
            <a:extLst>
              <a:ext uri="{FF2B5EF4-FFF2-40B4-BE49-F238E27FC236}">
                <a16:creationId xmlns:a16="http://schemas.microsoft.com/office/drawing/2014/main" xmlns="" id="{D7E1EFE4-E392-4F1F-9E41-E7622CC653DB}"/>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xmlns="" id="{2F15CE18-3140-4358-957E-47BE928D008A}"/>
              </a:ext>
            </a:extLst>
          </p:cNvPr>
          <p:cNvSpPr>
            <a:spLocks noGrp="1"/>
          </p:cNvSpPr>
          <p:nvPr>
            <p:ph type="sldNum" sz="quarter" idx="12"/>
          </p:nvPr>
        </p:nvSpPr>
        <p:spPr/>
        <p:txBody>
          <a:bodyPr/>
          <a:lstStyle/>
          <a:p>
            <a:fld id="{43BCB36C-A10A-4786-9701-A64545F43A89}" type="slidenum">
              <a:rPr lang="x-none" smtClean="0"/>
              <a:t>‹#›</a:t>
            </a:fld>
            <a:endParaRPr lang="x-none"/>
          </a:p>
        </p:txBody>
      </p:sp>
    </p:spTree>
    <p:extLst>
      <p:ext uri="{BB962C8B-B14F-4D97-AF65-F5344CB8AC3E}">
        <p14:creationId xmlns:p14="http://schemas.microsoft.com/office/powerpoint/2010/main" val="3906032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2BEB1B-A236-4D90-9A4D-BC1A35B4EE93}"/>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xmlns="" id="{5EED3FC7-E3AB-4C74-BD6B-3CD5ABD47F0E}"/>
              </a:ext>
            </a:extLst>
          </p:cNvPr>
          <p:cNvSpPr>
            <a:spLocks noGrp="1"/>
          </p:cNvSpPr>
          <p:nvPr>
            <p:ph type="dt" sz="half" idx="10"/>
          </p:nvPr>
        </p:nvSpPr>
        <p:spPr/>
        <p:txBody>
          <a:bodyPr/>
          <a:lstStyle/>
          <a:p>
            <a:fld id="{29CC832A-0B10-4E26-8D4F-EC16E5FE3CFE}" type="datetimeFigureOut">
              <a:rPr lang="x-none" smtClean="0"/>
              <a:t>22/08/2022</a:t>
            </a:fld>
            <a:endParaRPr lang="x-none"/>
          </a:p>
        </p:txBody>
      </p:sp>
      <p:sp>
        <p:nvSpPr>
          <p:cNvPr id="4" name="Footer Placeholder 3">
            <a:extLst>
              <a:ext uri="{FF2B5EF4-FFF2-40B4-BE49-F238E27FC236}">
                <a16:creationId xmlns:a16="http://schemas.microsoft.com/office/drawing/2014/main" xmlns="" id="{797610A2-6205-4D78-8EA5-996E44B2B973}"/>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F789B34B-7465-4E11-8C6C-A88B6C7FABBA}"/>
              </a:ext>
            </a:extLst>
          </p:cNvPr>
          <p:cNvSpPr>
            <a:spLocks noGrp="1"/>
          </p:cNvSpPr>
          <p:nvPr>
            <p:ph type="sldNum" sz="quarter" idx="12"/>
          </p:nvPr>
        </p:nvSpPr>
        <p:spPr/>
        <p:txBody>
          <a:bodyPr/>
          <a:lstStyle/>
          <a:p>
            <a:fld id="{43BCB36C-A10A-4786-9701-A64545F43A89}" type="slidenum">
              <a:rPr lang="x-none" smtClean="0"/>
              <a:t>‹#›</a:t>
            </a:fld>
            <a:endParaRPr lang="x-none"/>
          </a:p>
        </p:txBody>
      </p:sp>
    </p:spTree>
    <p:extLst>
      <p:ext uri="{BB962C8B-B14F-4D97-AF65-F5344CB8AC3E}">
        <p14:creationId xmlns:p14="http://schemas.microsoft.com/office/powerpoint/2010/main" val="373237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67791EC-15D1-4678-99E8-CF7A1B1EF7AA}"/>
              </a:ext>
            </a:extLst>
          </p:cNvPr>
          <p:cNvSpPr>
            <a:spLocks noGrp="1"/>
          </p:cNvSpPr>
          <p:nvPr>
            <p:ph type="dt" sz="half" idx="10"/>
          </p:nvPr>
        </p:nvSpPr>
        <p:spPr/>
        <p:txBody>
          <a:bodyPr/>
          <a:lstStyle/>
          <a:p>
            <a:fld id="{29CC832A-0B10-4E26-8D4F-EC16E5FE3CFE}" type="datetimeFigureOut">
              <a:rPr lang="x-none" smtClean="0"/>
              <a:t>22/08/2022</a:t>
            </a:fld>
            <a:endParaRPr lang="x-none"/>
          </a:p>
        </p:txBody>
      </p:sp>
      <p:sp>
        <p:nvSpPr>
          <p:cNvPr id="3" name="Footer Placeholder 2">
            <a:extLst>
              <a:ext uri="{FF2B5EF4-FFF2-40B4-BE49-F238E27FC236}">
                <a16:creationId xmlns:a16="http://schemas.microsoft.com/office/drawing/2014/main" xmlns="" id="{D3677AC9-8586-4225-AAE4-DB6AF163AAFD}"/>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xmlns="" id="{FA682A80-0636-4C49-AD85-8633C98E82D2}"/>
              </a:ext>
            </a:extLst>
          </p:cNvPr>
          <p:cNvSpPr>
            <a:spLocks noGrp="1"/>
          </p:cNvSpPr>
          <p:nvPr>
            <p:ph type="sldNum" sz="quarter" idx="12"/>
          </p:nvPr>
        </p:nvSpPr>
        <p:spPr/>
        <p:txBody>
          <a:bodyPr/>
          <a:lstStyle/>
          <a:p>
            <a:fld id="{43BCB36C-A10A-4786-9701-A64545F43A89}" type="slidenum">
              <a:rPr lang="x-none" smtClean="0"/>
              <a:t>‹#›</a:t>
            </a:fld>
            <a:endParaRPr lang="x-none"/>
          </a:p>
        </p:txBody>
      </p:sp>
    </p:spTree>
    <p:extLst>
      <p:ext uri="{BB962C8B-B14F-4D97-AF65-F5344CB8AC3E}">
        <p14:creationId xmlns:p14="http://schemas.microsoft.com/office/powerpoint/2010/main" val="1972546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60C629-46DB-4AE7-A6AE-0DC85AB9E6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654415CE-49FA-4DC0-AE63-5F75DC391E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xmlns="" id="{7E25B86D-AC5A-47FB-A1A4-65E9EA83ED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5FFCD2F-9C92-4C6F-AECF-C8278C7F359B}"/>
              </a:ext>
            </a:extLst>
          </p:cNvPr>
          <p:cNvSpPr>
            <a:spLocks noGrp="1"/>
          </p:cNvSpPr>
          <p:nvPr>
            <p:ph type="dt" sz="half" idx="10"/>
          </p:nvPr>
        </p:nvSpPr>
        <p:spPr/>
        <p:txBody>
          <a:bodyPr/>
          <a:lstStyle/>
          <a:p>
            <a:fld id="{29CC832A-0B10-4E26-8D4F-EC16E5FE3CFE}" type="datetimeFigureOut">
              <a:rPr lang="x-none" smtClean="0"/>
              <a:t>22/08/2022</a:t>
            </a:fld>
            <a:endParaRPr lang="x-none"/>
          </a:p>
        </p:txBody>
      </p:sp>
      <p:sp>
        <p:nvSpPr>
          <p:cNvPr id="6" name="Footer Placeholder 5">
            <a:extLst>
              <a:ext uri="{FF2B5EF4-FFF2-40B4-BE49-F238E27FC236}">
                <a16:creationId xmlns:a16="http://schemas.microsoft.com/office/drawing/2014/main" xmlns="" id="{D1D0C22A-486E-49E0-A2EF-B7EE301F2F6E}"/>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90C25065-5150-4AE8-9931-2A1DAA7FA556}"/>
              </a:ext>
            </a:extLst>
          </p:cNvPr>
          <p:cNvSpPr>
            <a:spLocks noGrp="1"/>
          </p:cNvSpPr>
          <p:nvPr>
            <p:ph type="sldNum" sz="quarter" idx="12"/>
          </p:nvPr>
        </p:nvSpPr>
        <p:spPr/>
        <p:txBody>
          <a:bodyPr/>
          <a:lstStyle/>
          <a:p>
            <a:fld id="{43BCB36C-A10A-4786-9701-A64545F43A89}" type="slidenum">
              <a:rPr lang="x-none" smtClean="0"/>
              <a:t>‹#›</a:t>
            </a:fld>
            <a:endParaRPr lang="x-none"/>
          </a:p>
        </p:txBody>
      </p:sp>
    </p:spTree>
    <p:extLst>
      <p:ext uri="{BB962C8B-B14F-4D97-AF65-F5344CB8AC3E}">
        <p14:creationId xmlns:p14="http://schemas.microsoft.com/office/powerpoint/2010/main" val="2070295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3FA562-3E07-42DF-A663-11C4809268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xmlns="" id="{A2FEA929-5362-4907-A894-147210A96D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C3573E8A-27F2-477E-800F-A9BA74EED7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5CA903D-A644-4061-ABFE-3586A54B930E}"/>
              </a:ext>
            </a:extLst>
          </p:cNvPr>
          <p:cNvSpPr>
            <a:spLocks noGrp="1"/>
          </p:cNvSpPr>
          <p:nvPr>
            <p:ph type="dt" sz="half" idx="10"/>
          </p:nvPr>
        </p:nvSpPr>
        <p:spPr/>
        <p:txBody>
          <a:bodyPr/>
          <a:lstStyle/>
          <a:p>
            <a:fld id="{29CC832A-0B10-4E26-8D4F-EC16E5FE3CFE}" type="datetimeFigureOut">
              <a:rPr lang="x-none" smtClean="0"/>
              <a:t>22/08/2022</a:t>
            </a:fld>
            <a:endParaRPr lang="x-none"/>
          </a:p>
        </p:txBody>
      </p:sp>
      <p:sp>
        <p:nvSpPr>
          <p:cNvPr id="6" name="Footer Placeholder 5">
            <a:extLst>
              <a:ext uri="{FF2B5EF4-FFF2-40B4-BE49-F238E27FC236}">
                <a16:creationId xmlns:a16="http://schemas.microsoft.com/office/drawing/2014/main" xmlns="" id="{FD9F3B2D-911C-4DC9-B592-F20EDAB9FB90}"/>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547EDECD-CECB-4410-9555-448A8204EC5B}"/>
              </a:ext>
            </a:extLst>
          </p:cNvPr>
          <p:cNvSpPr>
            <a:spLocks noGrp="1"/>
          </p:cNvSpPr>
          <p:nvPr>
            <p:ph type="sldNum" sz="quarter" idx="12"/>
          </p:nvPr>
        </p:nvSpPr>
        <p:spPr/>
        <p:txBody>
          <a:bodyPr/>
          <a:lstStyle/>
          <a:p>
            <a:fld id="{43BCB36C-A10A-4786-9701-A64545F43A89}" type="slidenum">
              <a:rPr lang="x-none" smtClean="0"/>
              <a:t>‹#›</a:t>
            </a:fld>
            <a:endParaRPr lang="x-none"/>
          </a:p>
        </p:txBody>
      </p:sp>
    </p:spTree>
    <p:extLst>
      <p:ext uri="{BB962C8B-B14F-4D97-AF65-F5344CB8AC3E}">
        <p14:creationId xmlns:p14="http://schemas.microsoft.com/office/powerpoint/2010/main" val="1419105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mailto:nigabortionresearch@gmail.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D8E2324-94B9-49DE-BEAC-B97851874598}"/>
              </a:ext>
            </a:extLst>
          </p:cNvPr>
          <p:cNvSpPr>
            <a:spLocks noGrp="1"/>
          </p:cNvSpPr>
          <p:nvPr>
            <p:ph type="title"/>
          </p:nvPr>
        </p:nvSpPr>
        <p:spPr>
          <a:xfrm>
            <a:off x="838200" y="1287859"/>
            <a:ext cx="10515600" cy="1325563"/>
          </a:xfrm>
          <a:prstGeom prst="rect">
            <a:avLst/>
          </a:prstGeom>
        </p:spPr>
        <p:txBody>
          <a:bodyPr vert="horz" lIns="91440" tIns="45720" rIns="91440" bIns="45720" rtlCol="0" anchor="ctr">
            <a:normAutofit/>
          </a:bodyPr>
          <a:lstStyle/>
          <a:p>
            <a:r>
              <a:rPr lang="en-US" dirty="0"/>
              <a:t>Click to edit Master title style</a:t>
            </a:r>
            <a:endParaRPr lang="x-none" dirty="0"/>
          </a:p>
        </p:txBody>
      </p:sp>
      <p:sp>
        <p:nvSpPr>
          <p:cNvPr id="3" name="Text Placeholder 2">
            <a:extLst>
              <a:ext uri="{FF2B5EF4-FFF2-40B4-BE49-F238E27FC236}">
                <a16:creationId xmlns:a16="http://schemas.microsoft.com/office/drawing/2014/main" xmlns="" id="{FB91E48D-9D9D-4E18-B32F-D6BA2EF5EC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9F985938-1C0E-4679-B5AA-6B87BB1656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CC832A-0B10-4E26-8D4F-EC16E5FE3CFE}" type="datetimeFigureOut">
              <a:rPr lang="x-none" smtClean="0"/>
              <a:t>22/08/2022</a:t>
            </a:fld>
            <a:endParaRPr lang="x-none"/>
          </a:p>
        </p:txBody>
      </p:sp>
      <p:sp>
        <p:nvSpPr>
          <p:cNvPr id="5" name="Footer Placeholder 4">
            <a:extLst>
              <a:ext uri="{FF2B5EF4-FFF2-40B4-BE49-F238E27FC236}">
                <a16:creationId xmlns:a16="http://schemas.microsoft.com/office/drawing/2014/main" xmlns="" id="{13550A1E-BCB7-43F6-85C2-C630CDAC19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xmlns="" id="{C00073AE-D113-4BE5-823B-04F97E7CC3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CB36C-A10A-4786-9701-A64545F43A89}" type="slidenum">
              <a:rPr lang="x-none" smtClean="0"/>
              <a:t>‹#›</a:t>
            </a:fld>
            <a:endParaRPr lang="x-none"/>
          </a:p>
        </p:txBody>
      </p:sp>
      <p:grpSp>
        <p:nvGrpSpPr>
          <p:cNvPr id="7" name="Group 6">
            <a:extLst>
              <a:ext uri="{FF2B5EF4-FFF2-40B4-BE49-F238E27FC236}">
                <a16:creationId xmlns:a16="http://schemas.microsoft.com/office/drawing/2014/main" xmlns="" id="{C50BBE29-9064-4B15-A4E2-FC767BD25DCF}"/>
              </a:ext>
            </a:extLst>
          </p:cNvPr>
          <p:cNvGrpSpPr>
            <a:grpSpLocks/>
          </p:cNvGrpSpPr>
          <p:nvPr userDrawn="1"/>
        </p:nvGrpSpPr>
        <p:grpSpPr bwMode="auto">
          <a:xfrm>
            <a:off x="9197266" y="202233"/>
            <a:ext cx="2662175" cy="434354"/>
            <a:chOff x="6826" y="224"/>
            <a:chExt cx="4830" cy="1349"/>
          </a:xfrm>
        </p:grpSpPr>
        <p:pic>
          <p:nvPicPr>
            <p:cNvPr id="8" name="Picture 7">
              <a:extLst>
                <a:ext uri="{FF2B5EF4-FFF2-40B4-BE49-F238E27FC236}">
                  <a16:creationId xmlns:a16="http://schemas.microsoft.com/office/drawing/2014/main" xmlns="" id="{068EF718-427F-4C9F-8EC5-67317DA3D31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826" y="224"/>
              <a:ext cx="3278" cy="13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xmlns="" id="{E3FD8A93-E0BE-4045-B8E0-55A249AB34FD}"/>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886" y="284"/>
              <a:ext cx="1770" cy="1152"/>
            </a:xfrm>
            <a:prstGeom prst="rect">
              <a:avLst/>
            </a:prstGeom>
            <a:noFill/>
            <a:extLst>
              <a:ext uri="{909E8E84-426E-40DD-AFC4-6F175D3DCCD1}">
                <a14:hiddenFill xmlns:a14="http://schemas.microsoft.com/office/drawing/2010/main">
                  <a:solidFill>
                    <a:srgbClr val="FFFFFF"/>
                  </a:solidFill>
                </a14:hiddenFill>
              </a:ext>
            </a:extLst>
          </p:spPr>
        </p:pic>
      </p:grpSp>
      <p:pic>
        <p:nvPicPr>
          <p:cNvPr id="3073" name="image3.png" descr="A picture containing text, clipart&#10;&#10;Description automatically generated">
            <a:extLst>
              <a:ext uri="{FF2B5EF4-FFF2-40B4-BE49-F238E27FC236}">
                <a16:creationId xmlns:a16="http://schemas.microsoft.com/office/drawing/2014/main" xmlns="" id="{F2ADC27A-798B-4A63-ABFB-FD728AB0CB1F}"/>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319088" y="178594"/>
            <a:ext cx="1216750" cy="41078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2">
            <a:extLst>
              <a:ext uri="{FF2B5EF4-FFF2-40B4-BE49-F238E27FC236}">
                <a16:creationId xmlns:a16="http://schemas.microsoft.com/office/drawing/2014/main" xmlns="" id="{2AF49EDC-9DDD-4E3A-B842-AAD197773E59}"/>
              </a:ext>
            </a:extLst>
          </p:cNvPr>
          <p:cNvSpPr txBox="1">
            <a:spLocks noChangeArrowheads="1"/>
          </p:cNvSpPr>
          <p:nvPr userDrawn="1"/>
        </p:nvSpPr>
        <p:spPr bwMode="auto">
          <a:xfrm>
            <a:off x="1615338" y="166381"/>
            <a:ext cx="747712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x-none" sz="1800" b="1" i="0" u="none" strike="noStrike" cap="none" normalizeH="0" baseline="0" dirty="0">
                <a:ln>
                  <a:noFill/>
                </a:ln>
                <a:solidFill>
                  <a:srgbClr val="FFC000"/>
                </a:solidFill>
                <a:effectLst/>
                <a:latin typeface="Cambria" panose="02040503050406030204" pitchFamily="18" charset="0"/>
                <a:ea typeface="Calibri" panose="020F0502020204030204" pitchFamily="34" charset="0"/>
                <a:cs typeface="Times New Roman" panose="02020603050405020304" pitchFamily="18" charset="0"/>
              </a:rPr>
              <a:t>CAPACITY STRENGTHENING FOR ABORTION RESEARCH IN NIGERIA</a:t>
            </a:r>
            <a:endParaRPr kumimoji="0" lang="en-US" altLang="x-none"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x-none" sz="1800" b="0" i="0" u="none" strike="noStrike" cap="none" normalizeH="0" baseline="0" dirty="0">
              <a:ln>
                <a:noFill/>
              </a:ln>
              <a:solidFill>
                <a:schemeClr val="tx1"/>
              </a:solidFill>
              <a:effectLst/>
              <a:latin typeface="Arial" panose="020B0604020202020204" pitchFamily="34" charset="0"/>
            </a:endParaRPr>
          </a:p>
        </p:txBody>
      </p:sp>
      <p:sp>
        <p:nvSpPr>
          <p:cNvPr id="11" name="Text Box 6">
            <a:extLst>
              <a:ext uri="{FF2B5EF4-FFF2-40B4-BE49-F238E27FC236}">
                <a16:creationId xmlns:a16="http://schemas.microsoft.com/office/drawing/2014/main" xmlns="" id="{44719F28-D155-407D-A82D-129F82377768}"/>
              </a:ext>
            </a:extLst>
          </p:cNvPr>
          <p:cNvSpPr txBox="1">
            <a:spLocks noChangeArrowheads="1"/>
          </p:cNvSpPr>
          <p:nvPr userDrawn="1"/>
        </p:nvSpPr>
        <p:spPr bwMode="auto">
          <a:xfrm>
            <a:off x="3961533" y="6454065"/>
            <a:ext cx="5812781" cy="427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x-none" sz="900" b="0" i="0" u="none" strike="noStrike" cap="none" normalizeH="0" baseline="0" dirty="0">
                <a:ln>
                  <a:noFill/>
                </a:ln>
                <a:solidFill>
                  <a:srgbClr val="C00000"/>
                </a:solidFill>
                <a:effectLst/>
                <a:latin typeface="Cambria" panose="02040503050406030204" pitchFamily="18" charset="0"/>
                <a:ea typeface="Calibri" panose="020F0502020204030204" pitchFamily="34" charset="0"/>
                <a:cs typeface="Times New Roman" panose="02020603050405020304" pitchFamily="18" charset="0"/>
              </a:rPr>
              <a:t>Room 229, Department of Demography and Social </a:t>
            </a:r>
            <a:r>
              <a:rPr kumimoji="0" lang="en-US" altLang="x-none" sz="900" b="0" i="0" u="none" strike="noStrike" cap="none" normalizeH="0" baseline="0" dirty="0" smtClean="0">
                <a:ln>
                  <a:noFill/>
                </a:ln>
                <a:solidFill>
                  <a:srgbClr val="C00000"/>
                </a:solidFill>
                <a:effectLst/>
                <a:latin typeface="Cambria" panose="02040503050406030204" pitchFamily="18" charset="0"/>
                <a:ea typeface="Calibri" panose="020F0502020204030204" pitchFamily="34" charset="0"/>
                <a:cs typeface="Times New Roman" panose="02020603050405020304" pitchFamily="18" charset="0"/>
              </a:rPr>
              <a:t>Statistics</a:t>
            </a:r>
            <a:r>
              <a:rPr kumimoji="0" lang="en-US" altLang="x-none" sz="800" b="0" i="0" u="none" strike="noStrike" cap="none" normalizeH="0" baseline="0" dirty="0" smtClean="0">
                <a:ln>
                  <a:noFill/>
                </a:ln>
                <a:solidFill>
                  <a:schemeClr val="tx1"/>
                </a:solidFill>
                <a:effectLst/>
                <a:latin typeface="+mn-lt"/>
                <a:ea typeface="+mn-ea"/>
                <a:cs typeface="+mn-cs"/>
              </a:rPr>
              <a:t>, </a:t>
            </a:r>
            <a:r>
              <a:rPr kumimoji="0" lang="en-US" altLang="x-none" sz="900" b="0" i="0" u="none" strike="noStrike" cap="none" normalizeH="0" baseline="0" dirty="0" err="1" smtClean="0">
                <a:ln>
                  <a:noFill/>
                </a:ln>
                <a:solidFill>
                  <a:srgbClr val="C00000"/>
                </a:solidFill>
                <a:effectLst/>
                <a:latin typeface="Cambria" panose="02040503050406030204" pitchFamily="18" charset="0"/>
                <a:ea typeface="Calibri" panose="020F0502020204030204" pitchFamily="34" charset="0"/>
                <a:cs typeface="Times New Roman" panose="02020603050405020304" pitchFamily="18" charset="0"/>
              </a:rPr>
              <a:t>Obafemi</a:t>
            </a:r>
            <a:r>
              <a:rPr kumimoji="0" lang="en-US" altLang="x-none" sz="900" b="0" i="0" u="none" strike="noStrike" cap="none" normalizeH="0" baseline="0" dirty="0" smtClean="0">
                <a:ln>
                  <a:noFill/>
                </a:ln>
                <a:solidFill>
                  <a:srgbClr val="C00000"/>
                </a:solidFill>
                <a:effectLst/>
                <a:latin typeface="Cambria" panose="02040503050406030204" pitchFamily="18" charset="0"/>
                <a:ea typeface="Calibri" panose="020F0502020204030204" pitchFamily="34" charset="0"/>
                <a:cs typeface="Times New Roman" panose="02020603050405020304" pitchFamily="18" charset="0"/>
              </a:rPr>
              <a:t> </a:t>
            </a:r>
            <a:r>
              <a:rPr kumimoji="0" lang="en-US" altLang="x-none" sz="900" b="0" i="0" u="none" strike="noStrike" cap="none" normalizeH="0" baseline="0" dirty="0">
                <a:ln>
                  <a:noFill/>
                </a:ln>
                <a:solidFill>
                  <a:srgbClr val="C00000"/>
                </a:solidFill>
                <a:effectLst/>
                <a:latin typeface="Cambria" panose="02040503050406030204" pitchFamily="18" charset="0"/>
                <a:ea typeface="Calibri" panose="020F0502020204030204" pitchFamily="34" charset="0"/>
                <a:cs typeface="Times New Roman" panose="02020603050405020304" pitchFamily="18" charset="0"/>
              </a:rPr>
              <a:t>Awolowo University, Ile-Ife, Nigeria</a:t>
            </a:r>
            <a:endParaRPr kumimoji="0" lang="en-US" altLang="x-none"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x-none" sz="900" b="0" i="0" u="none" strike="noStrike" cap="none" normalizeH="0" baseline="0" dirty="0" smtClean="0">
                <a:ln>
                  <a:noFill/>
                </a:ln>
                <a:solidFill>
                  <a:srgbClr val="C00000"/>
                </a:solidFill>
                <a:effectLst/>
                <a:latin typeface="Cambria" panose="02040503050406030204" pitchFamily="18" charset="0"/>
                <a:ea typeface="Calibri" panose="020F0502020204030204" pitchFamily="34" charset="0"/>
                <a:cs typeface="Times New Roman" panose="02020603050405020304" pitchFamily="18" charset="0"/>
                <a:hlinkClick r:id="rId16"/>
              </a:rPr>
              <a:t>nigabortionresearch@gmail.com</a:t>
            </a:r>
            <a:r>
              <a:rPr kumimoji="0" lang="en-US" altLang="x-none" sz="800" b="0" i="0" u="none" strike="noStrike" cap="none" normalizeH="0" baseline="0" dirty="0" smtClean="0">
                <a:ln>
                  <a:noFill/>
                </a:ln>
                <a:solidFill>
                  <a:schemeClr val="tx1"/>
                </a:solidFill>
                <a:effectLst/>
                <a:latin typeface="+mn-lt"/>
                <a:ea typeface="+mn-ea"/>
                <a:cs typeface="+mn-cs"/>
              </a:rPr>
              <a:t>; </a:t>
            </a:r>
            <a:r>
              <a:rPr kumimoji="0" lang="en-US" altLang="x-none" sz="900" b="0" i="0" u="none" strike="noStrike" cap="none" normalizeH="0" baseline="0" dirty="0" smtClean="0">
                <a:ln>
                  <a:noFill/>
                </a:ln>
                <a:solidFill>
                  <a:srgbClr val="C00000"/>
                </a:solidFill>
                <a:effectLst/>
                <a:latin typeface="Cambria" panose="02040503050406030204" pitchFamily="18" charset="0"/>
                <a:ea typeface="Calibri" panose="020F0502020204030204" pitchFamily="34" charset="0"/>
                <a:cs typeface="Times New Roman" panose="02020603050405020304" pitchFamily="18" charset="0"/>
              </a:rPr>
              <a:t>+234 </a:t>
            </a:r>
            <a:r>
              <a:rPr kumimoji="0" lang="en-US" altLang="x-none" sz="900" b="0" i="0" u="none" strike="noStrike" cap="none" normalizeH="0" baseline="0" dirty="0">
                <a:ln>
                  <a:noFill/>
                </a:ln>
                <a:solidFill>
                  <a:srgbClr val="C00000"/>
                </a:solidFill>
                <a:effectLst/>
                <a:latin typeface="Cambria" panose="02040503050406030204" pitchFamily="18" charset="0"/>
                <a:ea typeface="Calibri" panose="020F0502020204030204" pitchFamily="34" charset="0"/>
                <a:cs typeface="Times New Roman" panose="02020603050405020304" pitchFamily="18" charset="0"/>
              </a:rPr>
              <a:t>704 387 2368 or +234 915 789 9784.</a:t>
            </a:r>
            <a:endParaRPr kumimoji="0" lang="en-US" altLang="x-none"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x-none" sz="1800" b="0" i="0" u="none" strike="noStrike" cap="none" normalizeH="0" baseline="0" dirty="0">
              <a:ln>
                <a:noFill/>
              </a:ln>
              <a:solidFill>
                <a:schemeClr val="tx1"/>
              </a:solidFill>
              <a:effectLst/>
              <a:latin typeface="Arial" panose="020B0604020202020204" pitchFamily="34" charset="0"/>
            </a:endParaRPr>
          </a:p>
        </p:txBody>
      </p:sp>
      <p:sp>
        <p:nvSpPr>
          <p:cNvPr id="12" name="Rectangle 7">
            <a:extLst>
              <a:ext uri="{FF2B5EF4-FFF2-40B4-BE49-F238E27FC236}">
                <a16:creationId xmlns:a16="http://schemas.microsoft.com/office/drawing/2014/main" xmlns="" id="{8F679E03-8468-4289-94A1-3F59E17FC76F}"/>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13" name="Rectangle 10">
            <a:extLst>
              <a:ext uri="{FF2B5EF4-FFF2-40B4-BE49-F238E27FC236}">
                <a16:creationId xmlns:a16="http://schemas.microsoft.com/office/drawing/2014/main" xmlns="" id="{20447AA6-89F4-44DE-A84C-DC596124EC14}"/>
              </a:ext>
            </a:extLst>
          </p:cNvPr>
          <p:cNvSpPr>
            <a:spLocks noChangeArrowheads="1"/>
          </p:cNvSpPr>
          <p:nvPr userDrawn="1"/>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Tree>
    <p:extLst>
      <p:ext uri="{BB962C8B-B14F-4D97-AF65-F5344CB8AC3E}">
        <p14:creationId xmlns:p14="http://schemas.microsoft.com/office/powerpoint/2010/main" val="2559807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www.newagepublishers.comhttps/mfs.mkcl.org"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xmlns="" id="{F94C15C5-AC81-4E7E-98ED-3D6E7F61455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10" name="Rectangle 10">
            <a:extLst>
              <a:ext uri="{FF2B5EF4-FFF2-40B4-BE49-F238E27FC236}">
                <a16:creationId xmlns:a16="http://schemas.microsoft.com/office/drawing/2014/main" xmlns="" id="{D47D0940-8FBB-4F5F-B708-45000B8E3953}"/>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16" name="TextBox 15">
            <a:extLst>
              <a:ext uri="{FF2B5EF4-FFF2-40B4-BE49-F238E27FC236}">
                <a16:creationId xmlns:a16="http://schemas.microsoft.com/office/drawing/2014/main" xmlns="" id="{B1873F54-3509-4EFE-9352-479B46075AE9}"/>
              </a:ext>
            </a:extLst>
          </p:cNvPr>
          <p:cNvSpPr txBox="1"/>
          <p:nvPr/>
        </p:nvSpPr>
        <p:spPr>
          <a:xfrm>
            <a:off x="509541" y="1118123"/>
            <a:ext cx="11172918" cy="615553"/>
          </a:xfrm>
          <a:prstGeom prst="rect">
            <a:avLst/>
          </a:prstGeom>
          <a:solidFill>
            <a:schemeClr val="accent1">
              <a:lumMod val="50000"/>
            </a:schemeClr>
          </a:solidFill>
        </p:spPr>
        <p:txBody>
          <a:bodyPr wrap="square" rtlCol="0">
            <a:spAutoFit/>
          </a:bodyPr>
          <a:lstStyle/>
          <a:p>
            <a:pPr algn="ctr"/>
            <a:r>
              <a:rPr lang="en-US" sz="34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rPr>
              <a:t>Research </a:t>
            </a:r>
            <a:r>
              <a:rPr lang="en-US" sz="3400" b="1" dirty="0">
                <a:solidFill>
                  <a:srgbClr val="FFFF00"/>
                </a:solidFill>
                <a:effectLst>
                  <a:outerShdw blurRad="38100" dist="38100" dir="2700000" algn="tl">
                    <a:srgbClr val="000000">
                      <a:alpha val="43137"/>
                    </a:srgbClr>
                  </a:outerShdw>
                </a:effectLst>
                <a:latin typeface="Arial Rounded MT Bold" panose="020F0704030504030204" pitchFamily="34" charset="0"/>
              </a:rPr>
              <a:t>Design with focus on </a:t>
            </a:r>
            <a:r>
              <a:rPr lang="en-US" sz="34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rPr>
              <a:t>Abortion Research</a:t>
            </a:r>
            <a:endParaRPr lang="x-none" sz="3400" b="1"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graphicFrame>
        <p:nvGraphicFramePr>
          <p:cNvPr id="18" name="Table 17">
            <a:extLst>
              <a:ext uri="{FF2B5EF4-FFF2-40B4-BE49-F238E27FC236}">
                <a16:creationId xmlns:a16="http://schemas.microsoft.com/office/drawing/2014/main" xmlns="" id="{0BF42D1E-8123-405E-8003-305C8FEA37E9}"/>
              </a:ext>
            </a:extLst>
          </p:cNvPr>
          <p:cNvGraphicFramePr>
            <a:graphicFrameLocks noGrp="1"/>
          </p:cNvGraphicFramePr>
          <p:nvPr>
            <p:extLst>
              <p:ext uri="{D42A27DB-BD31-4B8C-83A1-F6EECF244321}">
                <p14:modId xmlns:p14="http://schemas.microsoft.com/office/powerpoint/2010/main" val="4066112756"/>
              </p:ext>
            </p:extLst>
          </p:nvPr>
        </p:nvGraphicFramePr>
        <p:xfrm>
          <a:off x="541537" y="2032986"/>
          <a:ext cx="11108925" cy="3435659"/>
        </p:xfrm>
        <a:graphic>
          <a:graphicData uri="http://schemas.openxmlformats.org/drawingml/2006/table">
            <a:tbl>
              <a:tblPr firstRow="1" firstCol="1" bandRow="1"/>
              <a:tblGrid>
                <a:gridCol w="2946637">
                  <a:extLst>
                    <a:ext uri="{9D8B030D-6E8A-4147-A177-3AD203B41FA5}">
                      <a16:colId xmlns:a16="http://schemas.microsoft.com/office/drawing/2014/main" xmlns="" val="20000"/>
                    </a:ext>
                  </a:extLst>
                </a:gridCol>
                <a:gridCol w="2915585">
                  <a:extLst>
                    <a:ext uri="{9D8B030D-6E8A-4147-A177-3AD203B41FA5}">
                      <a16:colId xmlns:a16="http://schemas.microsoft.com/office/drawing/2014/main" xmlns="" val="20001"/>
                    </a:ext>
                  </a:extLst>
                </a:gridCol>
                <a:gridCol w="2796466">
                  <a:extLst>
                    <a:ext uri="{9D8B030D-6E8A-4147-A177-3AD203B41FA5}">
                      <a16:colId xmlns:a16="http://schemas.microsoft.com/office/drawing/2014/main" xmlns="" val="20002"/>
                    </a:ext>
                  </a:extLst>
                </a:gridCol>
                <a:gridCol w="2450237"/>
              </a:tblGrid>
              <a:tr h="3435659">
                <a:tc>
                  <a:txBody>
                    <a:bodyPr/>
                    <a:lstStyle/>
                    <a:p>
                      <a:pPr marL="0" marR="0" algn="ctr">
                        <a:lnSpc>
                          <a:spcPct val="100000"/>
                        </a:lnSpc>
                        <a:spcBef>
                          <a:spcPts val="0"/>
                        </a:spcBef>
                        <a:spcAft>
                          <a:spcPts val="0"/>
                        </a:spcAft>
                      </a:pPr>
                      <a:r>
                        <a:rPr lang="en-US" sz="2400" b="1" dirty="0" smtClean="0">
                          <a:effectLst/>
                          <a:latin typeface="Arial" panose="020B0604020202020204" pitchFamily="34" charset="0"/>
                          <a:ea typeface="Calibri" panose="020F0502020204030204" pitchFamily="34" charset="0"/>
                          <a:cs typeface="Arial" panose="020B0604020202020204" pitchFamily="34" charset="0"/>
                        </a:rPr>
                        <a:t>A.S. </a:t>
                      </a:r>
                      <a:r>
                        <a:rPr lang="en-US" sz="2400" b="1" dirty="0" err="1" smtClean="0">
                          <a:effectLst/>
                          <a:latin typeface="Arial" panose="020B0604020202020204" pitchFamily="34" charset="0"/>
                          <a:ea typeface="Calibri" panose="020F0502020204030204" pitchFamily="34" charset="0"/>
                          <a:cs typeface="Arial" panose="020B0604020202020204" pitchFamily="34" charset="0"/>
                        </a:rPr>
                        <a:t>Adebowale</a:t>
                      </a:r>
                      <a:r>
                        <a:rPr lang="en-US" sz="2400" b="1" dirty="0" smtClean="0">
                          <a:effectLst/>
                          <a:latin typeface="Arial" panose="020B0604020202020204" pitchFamily="34" charset="0"/>
                          <a:ea typeface="Calibri" panose="020F0502020204030204" pitchFamily="34" charset="0"/>
                          <a:cs typeface="Arial" panose="020B0604020202020204" pitchFamily="34" charset="0"/>
                        </a:rPr>
                        <a:t> </a:t>
                      </a:r>
                    </a:p>
                    <a:p>
                      <a:pPr marL="0" marR="0" algn="ctr">
                        <a:lnSpc>
                          <a:spcPct val="100000"/>
                        </a:lnSpc>
                        <a:spcBef>
                          <a:spcPts val="0"/>
                        </a:spcBef>
                        <a:spcAft>
                          <a:spcPts val="0"/>
                        </a:spcAft>
                      </a:pPr>
                      <a:endParaRPr lang="en-US" sz="2400" b="1" dirty="0" smtClean="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0000"/>
                        </a:lnSpc>
                        <a:spcBef>
                          <a:spcPts val="0"/>
                        </a:spcBef>
                        <a:spcAft>
                          <a:spcPts val="0"/>
                        </a:spcAft>
                      </a:pPr>
                      <a:r>
                        <a:rPr lang="en-US" sz="2400" b="0" dirty="0" smtClean="0">
                          <a:effectLst/>
                          <a:latin typeface="Arial" panose="020B0604020202020204" pitchFamily="34" charset="0"/>
                          <a:ea typeface="Calibri" panose="020F0502020204030204" pitchFamily="34" charset="0"/>
                          <a:cs typeface="Arial" panose="020B0604020202020204" pitchFamily="34" charset="0"/>
                        </a:rPr>
                        <a:t>Department of Epidemiology and Medical Statistics, Faculty of Public Health, College of Medicine, University of Ibadan</a:t>
                      </a:r>
                      <a:endParaRPr lang="en-US" sz="2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400" b="1" dirty="0" smtClean="0">
                          <a:effectLst/>
                          <a:latin typeface="Arial" panose="020B0604020202020204" pitchFamily="34" charset="0"/>
                          <a:ea typeface="Calibri" panose="020F0502020204030204" pitchFamily="34" charset="0"/>
                          <a:cs typeface="Arial" panose="020B0604020202020204" pitchFamily="34" charset="0"/>
                        </a:rPr>
                        <a:t>A.J. </a:t>
                      </a:r>
                      <a:r>
                        <a:rPr lang="en-US" sz="2400" b="1" dirty="0" err="1" smtClean="0">
                          <a:effectLst/>
                          <a:latin typeface="Arial" panose="020B0604020202020204" pitchFamily="34" charset="0"/>
                          <a:ea typeface="Calibri" panose="020F0502020204030204" pitchFamily="34" charset="0"/>
                          <a:cs typeface="Arial" panose="020B0604020202020204" pitchFamily="34" charset="0"/>
                        </a:rPr>
                        <a:t>Ajuwon</a:t>
                      </a:r>
                      <a:endParaRPr lang="en-US" sz="2400" b="1" dirty="0">
                        <a:effectLst/>
                        <a:latin typeface="Arial" panose="020B0604020202020204" pitchFamily="34" charset="0"/>
                        <a:ea typeface="Calibri" panose="020F050202020403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0" dirty="0" smtClean="0">
                        <a:effectLst/>
                        <a:latin typeface="Arial" panose="020B0604020202020204" pitchFamily="34" charset="0"/>
                        <a:ea typeface="Calibri" panose="020F050202020403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smtClean="0">
                          <a:effectLst/>
                          <a:latin typeface="Arial" panose="020B0604020202020204" pitchFamily="34" charset="0"/>
                          <a:ea typeface="Calibri" panose="020F0502020204030204" pitchFamily="34" charset="0"/>
                          <a:cs typeface="Arial" panose="020B0604020202020204" pitchFamily="34" charset="0"/>
                        </a:rPr>
                        <a:t>Department of Health Promotion and Education, Faculty of Public Health, College of Medicine, University of Ibadan</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400" b="1" dirty="0" smtClean="0">
                          <a:effectLst/>
                          <a:latin typeface="Arial" panose="020B0604020202020204" pitchFamily="34" charset="0"/>
                          <a:ea typeface="Calibri" panose="020F0502020204030204" pitchFamily="34" charset="0"/>
                          <a:cs typeface="Arial" panose="020B0604020202020204" pitchFamily="34" charset="0"/>
                        </a:rPr>
                        <a:t>A.K. </a:t>
                      </a:r>
                      <a:r>
                        <a:rPr lang="en-US" sz="2400" b="1" dirty="0" err="1" smtClean="0">
                          <a:effectLst/>
                          <a:latin typeface="Arial" panose="020B0604020202020204" pitchFamily="34" charset="0"/>
                          <a:ea typeface="Calibri" panose="020F0502020204030204" pitchFamily="34" charset="0"/>
                          <a:cs typeface="Arial" panose="020B0604020202020204" pitchFamily="34" charset="0"/>
                        </a:rPr>
                        <a:t>Akinyemi</a:t>
                      </a:r>
                      <a:endParaRPr lang="en-US" sz="2400" b="1" dirty="0" smtClean="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0000"/>
                        </a:lnSpc>
                        <a:spcBef>
                          <a:spcPts val="0"/>
                        </a:spcBef>
                        <a:spcAft>
                          <a:spcPts val="0"/>
                        </a:spcAft>
                      </a:pPr>
                      <a:endParaRPr lang="en-US" sz="2400" b="0" dirty="0" smtClean="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0000"/>
                        </a:lnSpc>
                        <a:spcBef>
                          <a:spcPts val="0"/>
                        </a:spcBef>
                        <a:spcAft>
                          <a:spcPts val="0"/>
                        </a:spcAft>
                      </a:pPr>
                      <a:r>
                        <a:rPr lang="en-US" sz="2400" b="0" dirty="0" smtClean="0">
                          <a:effectLst/>
                          <a:latin typeface="Arial" panose="020B0604020202020204" pitchFamily="34" charset="0"/>
                          <a:ea typeface="Calibri" panose="020F0502020204030204" pitchFamily="34" charset="0"/>
                          <a:cs typeface="Arial" panose="020B0604020202020204" pitchFamily="34" charset="0"/>
                        </a:rPr>
                        <a:t>Department of Demography and Social Statistics, Faculty of Social Sciences, </a:t>
                      </a:r>
                      <a:r>
                        <a:rPr lang="en-US" sz="2400" b="0" dirty="0" err="1" smtClean="0">
                          <a:effectLst/>
                          <a:latin typeface="Arial" panose="020B0604020202020204" pitchFamily="34" charset="0"/>
                          <a:ea typeface="Calibri" panose="020F0502020204030204" pitchFamily="34" charset="0"/>
                          <a:cs typeface="Arial" panose="020B0604020202020204" pitchFamily="34" charset="0"/>
                        </a:rPr>
                        <a:t>Obafemi</a:t>
                      </a:r>
                      <a:r>
                        <a:rPr lang="en-US" sz="2400" b="0" dirty="0" smtClean="0">
                          <a:effectLst/>
                          <a:latin typeface="Arial" panose="020B0604020202020204" pitchFamily="34" charset="0"/>
                          <a:ea typeface="Calibri" panose="020F0502020204030204" pitchFamily="34" charset="0"/>
                          <a:cs typeface="Arial" panose="020B0604020202020204" pitchFamily="34" charset="0"/>
                        </a:rPr>
                        <a:t> </a:t>
                      </a:r>
                      <a:r>
                        <a:rPr lang="en-US" sz="2400" b="0" dirty="0" err="1" smtClean="0">
                          <a:effectLst/>
                          <a:latin typeface="Arial" panose="020B0604020202020204" pitchFamily="34" charset="0"/>
                          <a:ea typeface="Calibri" panose="020F0502020204030204" pitchFamily="34" charset="0"/>
                          <a:cs typeface="Arial" panose="020B0604020202020204" pitchFamily="34" charset="0"/>
                        </a:rPr>
                        <a:t>Awolowo</a:t>
                      </a:r>
                      <a:r>
                        <a:rPr lang="en-US" sz="2400" b="0" dirty="0" smtClean="0">
                          <a:effectLst/>
                          <a:latin typeface="Arial" panose="020B0604020202020204" pitchFamily="34" charset="0"/>
                          <a:ea typeface="Calibri" panose="020F0502020204030204" pitchFamily="34" charset="0"/>
                          <a:cs typeface="Arial" panose="020B0604020202020204" pitchFamily="34" charset="0"/>
                        </a:rPr>
                        <a:t> University, Ile Ife</a:t>
                      </a:r>
                      <a:endParaRPr lang="en-US" sz="2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8738" marR="0" indent="0" algn="ctr">
                        <a:lnSpc>
                          <a:spcPct val="100000"/>
                        </a:lnSpc>
                        <a:spcBef>
                          <a:spcPts val="0"/>
                        </a:spcBef>
                        <a:spcAft>
                          <a:spcPts val="0"/>
                        </a:spcAft>
                      </a:pPr>
                      <a:r>
                        <a:rPr lang="en-US" sz="24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 </a:t>
                      </a:r>
                      <a:r>
                        <a:rPr lang="en-US" sz="2400" b="1" dirty="0" err="1" smtClean="0">
                          <a:solidFill>
                            <a:schemeClr val="tx1"/>
                          </a:solidFill>
                          <a:effectLst/>
                          <a:latin typeface="Arial" panose="020B0604020202020204" pitchFamily="34" charset="0"/>
                          <a:ea typeface="Calibri" panose="020F0502020204030204" pitchFamily="34" charset="0"/>
                          <a:cs typeface="Arial" panose="020B0604020202020204" pitchFamily="34" charset="0"/>
                        </a:rPr>
                        <a:t>Fatusi</a:t>
                      </a:r>
                      <a:endParaRPr lang="en-US" sz="24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58738" marR="0" indent="0" algn="ctr">
                        <a:lnSpc>
                          <a:spcPct val="100000"/>
                        </a:lnSpc>
                        <a:spcBef>
                          <a:spcPts val="0"/>
                        </a:spcBef>
                        <a:spcAft>
                          <a:spcPts val="0"/>
                        </a:spcAft>
                      </a:pPr>
                      <a:endParaRPr lang="en-US" sz="24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58738" indent="0" algn="ctr">
                        <a:lnSpc>
                          <a:spcPct val="100000"/>
                        </a:lnSpc>
                        <a:spcBef>
                          <a:spcPts val="0"/>
                        </a:spcBef>
                        <a:spcAft>
                          <a:spcPts val="0"/>
                        </a:spcAft>
                      </a:pPr>
                      <a:r>
                        <a:rPr lang="en-US" sz="2400" b="0" kern="1200" dirty="0" smtClean="0">
                          <a:solidFill>
                            <a:schemeClr val="tx1"/>
                          </a:solidFill>
                          <a:effectLst/>
                          <a:latin typeface="Arial" panose="020B0604020202020204" pitchFamily="34" charset="0"/>
                          <a:ea typeface="+mn-ea"/>
                          <a:cs typeface="Arial" panose="020B0604020202020204" pitchFamily="34" charset="0"/>
                        </a:rPr>
                        <a:t>Public Health and Community Medicine, </a:t>
                      </a:r>
                    </a:p>
                    <a:p>
                      <a:pPr marL="58738" indent="0" algn="ctr">
                        <a:lnSpc>
                          <a:spcPct val="100000"/>
                        </a:lnSpc>
                        <a:spcBef>
                          <a:spcPts val="0"/>
                        </a:spcBef>
                        <a:spcAft>
                          <a:spcPts val="0"/>
                        </a:spcAft>
                      </a:pPr>
                      <a:r>
                        <a:rPr lang="en-US" sz="2400" b="0" kern="1200" dirty="0" smtClean="0">
                          <a:solidFill>
                            <a:schemeClr val="tx1"/>
                          </a:solidFill>
                          <a:effectLst/>
                          <a:latin typeface="Arial" panose="020B0604020202020204" pitchFamily="34" charset="0"/>
                          <a:ea typeface="+mn-ea"/>
                          <a:cs typeface="Arial" panose="020B0604020202020204" pitchFamily="34" charset="0"/>
                        </a:rPr>
                        <a:t>University of Medical Sciences, </a:t>
                      </a:r>
                      <a:r>
                        <a:rPr lang="en-US" sz="2400" b="0" kern="1200" dirty="0" err="1" smtClean="0">
                          <a:solidFill>
                            <a:schemeClr val="tx1"/>
                          </a:solidFill>
                          <a:effectLst/>
                          <a:latin typeface="Arial" panose="020B0604020202020204" pitchFamily="34" charset="0"/>
                          <a:ea typeface="+mn-ea"/>
                          <a:cs typeface="Arial" panose="020B0604020202020204" pitchFamily="34" charset="0"/>
                        </a:rPr>
                        <a:t>Ondo</a:t>
                      </a:r>
                      <a:r>
                        <a:rPr lang="en-US" sz="2400" b="0" kern="1200" dirty="0" smtClean="0">
                          <a:solidFill>
                            <a:schemeClr val="tx1"/>
                          </a:solidFill>
                          <a:effectLst/>
                          <a:latin typeface="Arial" panose="020B0604020202020204" pitchFamily="34" charset="0"/>
                          <a:ea typeface="+mn-ea"/>
                          <a:cs typeface="Arial" panose="020B0604020202020204" pitchFamily="34" charset="0"/>
                        </a:rPr>
                        <a:t>, Nigeria</a:t>
                      </a:r>
                      <a:endParaRPr lang="en-US" sz="24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06064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597" y="813479"/>
            <a:ext cx="5451877" cy="722357"/>
          </a:xfrm>
          <a:solidFill>
            <a:schemeClr val="accent1">
              <a:lumMod val="50000"/>
            </a:schemeClr>
          </a:solidFill>
        </p:spPr>
        <p:txBody>
          <a:bodyPr>
            <a:normAutofit fontScale="90000"/>
          </a:bodyPr>
          <a:lstStyle/>
          <a:p>
            <a:r>
              <a:rPr lang="en-US" sz="3600" b="1" dirty="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Qualitative </a:t>
            </a:r>
            <a:r>
              <a:rPr lang="en-US" sz="36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Research (QR)</a:t>
            </a:r>
            <a:endParaRPr lang="en-US" sz="3600" b="1"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117597" y="1795921"/>
            <a:ext cx="5451877" cy="4309533"/>
          </a:xfrm>
          <a:solidFill>
            <a:schemeClr val="accent5">
              <a:lumMod val="20000"/>
              <a:lumOff val="80000"/>
            </a:schemeClr>
          </a:solidFill>
        </p:spPr>
        <p:txBody>
          <a:bodyPr>
            <a:normAutofit/>
          </a:bodyPr>
          <a:lstStyle/>
          <a:p>
            <a:pPr marL="355600" indent="-355600">
              <a:lnSpc>
                <a:spcPct val="120000"/>
              </a:lnSpc>
              <a:spcBef>
                <a:spcPts val="0"/>
              </a:spcBef>
              <a:spcAft>
                <a:spcPts val="1200"/>
              </a:spcAft>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It involves </a:t>
            </a:r>
            <a:r>
              <a:rPr lang="en-US" sz="2400" dirty="0">
                <a:latin typeface="Arial" panose="020B0604020202020204" pitchFamily="34" charset="0"/>
                <a:cs typeface="Arial" panose="020B0604020202020204" pitchFamily="34" charset="0"/>
              </a:rPr>
              <a:t>collecting and analyzing non-numerical data </a:t>
            </a:r>
            <a:r>
              <a:rPr lang="en-US" sz="2400" dirty="0" smtClean="0">
                <a:latin typeface="Arial" panose="020B0604020202020204" pitchFamily="34" charset="0"/>
                <a:cs typeface="Arial" panose="020B0604020202020204" pitchFamily="34" charset="0"/>
              </a:rPr>
              <a:t>to </a:t>
            </a:r>
            <a:r>
              <a:rPr lang="en-US" sz="2400" dirty="0">
                <a:latin typeface="Arial" panose="020B0604020202020204" pitchFamily="34" charset="0"/>
                <a:cs typeface="Arial" panose="020B0604020202020204" pitchFamily="34" charset="0"/>
              </a:rPr>
              <a:t>understand concepts, opinions, or </a:t>
            </a:r>
            <a:r>
              <a:rPr lang="en-US" sz="2400" dirty="0" smtClean="0">
                <a:latin typeface="Arial" panose="020B0604020202020204" pitchFamily="34" charset="0"/>
                <a:cs typeface="Arial" panose="020B0604020202020204" pitchFamily="34" charset="0"/>
              </a:rPr>
              <a:t>experiences and can </a:t>
            </a:r>
            <a:r>
              <a:rPr lang="en-US" sz="2400" dirty="0">
                <a:latin typeface="Arial" panose="020B0604020202020204" pitchFamily="34" charset="0"/>
                <a:cs typeface="Arial" panose="020B0604020202020204" pitchFamily="34" charset="0"/>
              </a:rPr>
              <a:t>be used to gather in-depth insights into a problem or generate new ideas for </a:t>
            </a:r>
            <a:r>
              <a:rPr lang="en-US" sz="2400" dirty="0" smtClean="0">
                <a:latin typeface="Arial" panose="020B0604020202020204" pitchFamily="34" charset="0"/>
                <a:cs typeface="Arial" panose="020B0604020202020204" pitchFamily="34" charset="0"/>
              </a:rPr>
              <a:t>research</a:t>
            </a:r>
          </a:p>
        </p:txBody>
      </p:sp>
      <p:sp>
        <p:nvSpPr>
          <p:cNvPr id="4" name="Content Placeholder 2"/>
          <p:cNvSpPr txBox="1">
            <a:spLocks/>
          </p:cNvSpPr>
          <p:nvPr/>
        </p:nvSpPr>
        <p:spPr>
          <a:xfrm>
            <a:off x="6777237" y="1795920"/>
            <a:ext cx="4394200" cy="4309534"/>
          </a:xfrm>
          <a:prstGeom prst="rect">
            <a:avLst/>
          </a:prstGeom>
          <a:solidFill>
            <a:schemeClr val="accent5">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663" indent="-347663">
              <a:lnSpc>
                <a:spcPct val="120000"/>
              </a:lnSpc>
              <a:spcBef>
                <a:spcPts val="0"/>
              </a:spcBef>
              <a:spcAft>
                <a:spcPts val="1200"/>
              </a:spcAft>
              <a:buFont typeface="Wingdings" panose="05000000000000000000" pitchFamily="2" charset="2"/>
              <a:buChar char="§"/>
            </a:pPr>
            <a:r>
              <a:rPr lang="en-US" sz="2400" b="1" dirty="0" smtClean="0">
                <a:latin typeface="Arial" panose="020B0604020202020204" pitchFamily="34" charset="0"/>
                <a:cs typeface="Arial" panose="020B0604020202020204" pitchFamily="34" charset="0"/>
              </a:rPr>
              <a:t>Categories of QR Design </a:t>
            </a:r>
          </a:p>
          <a:p>
            <a:pPr marL="896938" indent="-541338">
              <a:lnSpc>
                <a:spcPct val="120000"/>
              </a:lnSpc>
              <a:spcBef>
                <a:spcPts val="0"/>
              </a:spcBef>
              <a:spcAft>
                <a:spcPts val="1200"/>
              </a:spcAft>
            </a:pPr>
            <a:r>
              <a:rPr lang="en-US" sz="2400" b="1" i="1" dirty="0" smtClean="0">
                <a:solidFill>
                  <a:srgbClr val="FF0000"/>
                </a:solidFill>
                <a:latin typeface="Arial" panose="020B0604020202020204" pitchFamily="34" charset="0"/>
                <a:cs typeface="Arial" panose="020B0604020202020204" pitchFamily="34" charset="0"/>
              </a:rPr>
              <a:t>Case studies</a:t>
            </a:r>
          </a:p>
          <a:p>
            <a:pPr marL="896938" indent="-541338">
              <a:lnSpc>
                <a:spcPct val="120000"/>
              </a:lnSpc>
              <a:spcBef>
                <a:spcPts val="0"/>
              </a:spcBef>
              <a:spcAft>
                <a:spcPts val="1200"/>
              </a:spcAft>
            </a:pPr>
            <a:r>
              <a:rPr lang="en-US" sz="2400" b="1" i="1" dirty="0" smtClean="0">
                <a:solidFill>
                  <a:srgbClr val="FF0000"/>
                </a:solidFill>
                <a:latin typeface="Arial" panose="020B0604020202020204" pitchFamily="34" charset="0"/>
                <a:cs typeface="Arial" panose="020B0604020202020204" pitchFamily="34" charset="0"/>
              </a:rPr>
              <a:t>Ethnographic study </a:t>
            </a:r>
          </a:p>
          <a:p>
            <a:pPr marL="896938" indent="-541338">
              <a:lnSpc>
                <a:spcPct val="120000"/>
              </a:lnSpc>
              <a:spcBef>
                <a:spcPts val="0"/>
              </a:spcBef>
              <a:spcAft>
                <a:spcPts val="1200"/>
              </a:spcAft>
            </a:pPr>
            <a:r>
              <a:rPr lang="en-US" sz="2400" b="1" i="1" dirty="0" smtClean="0">
                <a:solidFill>
                  <a:srgbClr val="FF0000"/>
                </a:solidFill>
                <a:latin typeface="Arial" panose="020B0604020202020204" pitchFamily="34" charset="0"/>
                <a:cs typeface="Arial" panose="020B0604020202020204" pitchFamily="34" charset="0"/>
              </a:rPr>
              <a:t>Grounded theory</a:t>
            </a:r>
          </a:p>
          <a:p>
            <a:pPr marL="896938" indent="-541338">
              <a:lnSpc>
                <a:spcPct val="120000"/>
              </a:lnSpc>
              <a:spcBef>
                <a:spcPts val="0"/>
              </a:spcBef>
              <a:spcAft>
                <a:spcPts val="1200"/>
              </a:spcAft>
            </a:pPr>
            <a:r>
              <a:rPr lang="en-US" sz="2400" b="1" i="1" dirty="0" smtClean="0">
                <a:solidFill>
                  <a:srgbClr val="FF0000"/>
                </a:solidFill>
                <a:latin typeface="Arial" panose="020B0604020202020204" pitchFamily="34" charset="0"/>
                <a:cs typeface="Arial" panose="020B0604020202020204" pitchFamily="34" charset="0"/>
              </a:rPr>
              <a:t>Phenomenology</a:t>
            </a:r>
          </a:p>
          <a:p>
            <a:pPr marL="896938" indent="-541338">
              <a:lnSpc>
                <a:spcPct val="120000"/>
              </a:lnSpc>
              <a:spcBef>
                <a:spcPts val="0"/>
              </a:spcBef>
              <a:spcAft>
                <a:spcPts val="1200"/>
              </a:spcAft>
            </a:pPr>
            <a:r>
              <a:rPr lang="en-US" sz="2400" b="1" i="1" dirty="0" smtClean="0">
                <a:solidFill>
                  <a:srgbClr val="FF0000"/>
                </a:solidFill>
                <a:latin typeface="Arial" panose="020B0604020202020204" pitchFamily="34" charset="0"/>
                <a:cs typeface="Arial" panose="020B0604020202020204" pitchFamily="34" charset="0"/>
              </a:rPr>
              <a:t>Action study</a:t>
            </a:r>
          </a:p>
          <a:p>
            <a:pPr marL="896938" indent="-541338">
              <a:lnSpc>
                <a:spcPct val="120000"/>
              </a:lnSpc>
              <a:spcBef>
                <a:spcPts val="0"/>
              </a:spcBef>
              <a:spcAft>
                <a:spcPts val="1200"/>
              </a:spcAft>
            </a:pPr>
            <a:r>
              <a:rPr lang="en-US" sz="2400" b="1" i="1" dirty="0" smtClean="0">
                <a:solidFill>
                  <a:srgbClr val="FF0000"/>
                </a:solidFill>
                <a:latin typeface="Arial" panose="020B0604020202020204" pitchFamily="34" charset="0"/>
                <a:cs typeface="Arial" panose="020B0604020202020204" pitchFamily="34" charset="0"/>
              </a:rPr>
              <a:t>Narrative study</a:t>
            </a:r>
          </a:p>
          <a:p>
            <a:pPr marL="355600" indent="-355600">
              <a:lnSpc>
                <a:spcPct val="120000"/>
              </a:lnSpc>
              <a:spcBef>
                <a:spcPts val="0"/>
              </a:spcBef>
              <a:spcAft>
                <a:spcPts val="1200"/>
              </a:spcAft>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782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xit" presetSubtype="0" fill="hold" grpId="0" nodeType="clickEffect">
                                  <p:stCondLst>
                                    <p:cond delay="0"/>
                                  </p:stCondLst>
                                  <p:childTnLst>
                                    <p:animEffect transition="out" filter="fade">
                                      <p:cBhvr>
                                        <p:cTn id="11" dur="2000"/>
                                        <p:tgtEl>
                                          <p:spTgt spid="4"/>
                                        </p:tgtEl>
                                      </p:cBhvr>
                                    </p:animEffect>
                                    <p:anim calcmode="lin" valueType="num">
                                      <p:cBhvr>
                                        <p:cTn id="12"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 dur="2000"/>
                                        <p:tgtEl>
                                          <p:spTgt spid="4"/>
                                        </p:tgtEl>
                                        <p:attrNameLst>
                                          <p:attrName>ppt_h</p:attrName>
                                        </p:attrNameLst>
                                      </p:cBhvr>
                                      <p:tavLst>
                                        <p:tav tm="0">
                                          <p:val>
                                            <p:strVal val="ppt_h"/>
                                          </p:val>
                                        </p:tav>
                                        <p:tav tm="100000">
                                          <p:val>
                                            <p:strVal val="ppt_h"/>
                                          </p:val>
                                        </p:tav>
                                      </p:tavLst>
                                    </p:anim>
                                    <p:set>
                                      <p:cBhvr>
                                        <p:cTn id="14"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64527"/>
            <a:ext cx="8934450" cy="608673"/>
          </a:xfrm>
          <a:solidFill>
            <a:schemeClr val="accent1">
              <a:lumMod val="50000"/>
            </a:schemeClr>
          </a:solidFill>
        </p:spPr>
        <p:txBody>
          <a:bodyPr>
            <a:normAutofit/>
          </a:bodyPr>
          <a:lstStyle/>
          <a:p>
            <a:r>
              <a:rPr lang="en-US" sz="3200" b="1" dirty="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Categories of </a:t>
            </a:r>
            <a:r>
              <a:rPr lang="en-US" sz="32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Qualitative Research Design</a:t>
            </a:r>
            <a:endParaRPr lang="en-US" sz="3200" b="1"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838200" y="1600201"/>
            <a:ext cx="10515600" cy="4851399"/>
          </a:xfrm>
        </p:spPr>
        <p:txBody>
          <a:bodyPr>
            <a:noAutofit/>
          </a:bodyPr>
          <a:lstStyle/>
          <a:p>
            <a:pPr marL="457200" indent="-457200">
              <a:lnSpc>
                <a:spcPct val="100000"/>
              </a:lnSpc>
              <a:spcBef>
                <a:spcPts val="0"/>
              </a:spcBef>
              <a:spcAft>
                <a:spcPts val="1200"/>
              </a:spcAft>
              <a:buFont typeface="+mj-lt"/>
              <a:buAutoNum type="arabicPeriod"/>
            </a:pPr>
            <a:r>
              <a:rPr lang="en-US" sz="2300" b="1" dirty="0" smtClean="0">
                <a:solidFill>
                  <a:schemeClr val="accent1">
                    <a:lumMod val="50000"/>
                  </a:schemeClr>
                </a:solidFill>
                <a:latin typeface="Arial" panose="020B0604020202020204" pitchFamily="34" charset="0"/>
                <a:cs typeface="Arial" panose="020B0604020202020204" pitchFamily="34" charset="0"/>
              </a:rPr>
              <a:t>Case Study:</a:t>
            </a:r>
            <a:r>
              <a:rPr lang="en-US" sz="2300" dirty="0">
                <a:solidFill>
                  <a:schemeClr val="accent1">
                    <a:lumMod val="50000"/>
                  </a:schemeClr>
                </a:solidFill>
                <a:latin typeface="Arial" panose="020B0604020202020204" pitchFamily="34" charset="0"/>
                <a:cs typeface="Arial" panose="020B0604020202020204" pitchFamily="34" charset="0"/>
              </a:rPr>
              <a:t> </a:t>
            </a:r>
            <a:r>
              <a:rPr lang="en-US" sz="2300" dirty="0" smtClean="0">
                <a:latin typeface="Arial" panose="020B0604020202020204" pitchFamily="34" charset="0"/>
                <a:cs typeface="Arial" panose="020B0604020202020204" pitchFamily="34" charset="0"/>
              </a:rPr>
              <a:t>An in-depth </a:t>
            </a:r>
            <a:r>
              <a:rPr lang="en-US" sz="2300" dirty="0">
                <a:latin typeface="Arial" panose="020B0604020202020204" pitchFamily="34" charset="0"/>
                <a:cs typeface="Arial" panose="020B0604020202020204" pitchFamily="34" charset="0"/>
              </a:rPr>
              <a:t>study of one person, group, or event</a:t>
            </a:r>
            <a:endParaRPr lang="en-US" sz="2300" b="1" dirty="0" smtClean="0">
              <a:latin typeface="Arial" panose="020B0604020202020204" pitchFamily="34" charset="0"/>
              <a:cs typeface="Arial" panose="020B0604020202020204" pitchFamily="34" charset="0"/>
            </a:endParaRPr>
          </a:p>
          <a:p>
            <a:pPr marL="457200" indent="-457200">
              <a:lnSpc>
                <a:spcPct val="100000"/>
              </a:lnSpc>
              <a:spcBef>
                <a:spcPts val="0"/>
              </a:spcBef>
              <a:spcAft>
                <a:spcPts val="1200"/>
              </a:spcAft>
              <a:buFont typeface="+mj-lt"/>
              <a:buAutoNum type="arabicPeriod"/>
            </a:pPr>
            <a:r>
              <a:rPr lang="en-US" sz="2300" b="1" dirty="0" smtClean="0">
                <a:solidFill>
                  <a:schemeClr val="accent1">
                    <a:lumMod val="50000"/>
                  </a:schemeClr>
                </a:solidFill>
                <a:latin typeface="Arial" panose="020B0604020202020204" pitchFamily="34" charset="0"/>
                <a:cs typeface="Arial" panose="020B0604020202020204" pitchFamily="34" charset="0"/>
              </a:rPr>
              <a:t>Grounded Theory: </a:t>
            </a:r>
            <a:r>
              <a:rPr lang="en-US" sz="2300" dirty="0" smtClean="0">
                <a:latin typeface="Arial" panose="020B0604020202020204" pitchFamily="34" charset="0"/>
                <a:cs typeface="Arial" panose="020B0604020202020204" pitchFamily="34" charset="0"/>
              </a:rPr>
              <a:t>Data are collected on </a:t>
            </a:r>
            <a:r>
              <a:rPr lang="en-US" sz="2300" dirty="0">
                <a:latin typeface="Arial" panose="020B0604020202020204" pitchFamily="34" charset="0"/>
                <a:cs typeface="Arial" panose="020B0604020202020204" pitchFamily="34" charset="0"/>
              </a:rPr>
              <a:t>a topic of interest and </a:t>
            </a:r>
            <a:r>
              <a:rPr lang="en-US" sz="2300" dirty="0" smtClean="0">
                <a:latin typeface="Arial" panose="020B0604020202020204" pitchFamily="34" charset="0"/>
                <a:cs typeface="Arial" panose="020B0604020202020204" pitchFamily="34" charset="0"/>
              </a:rPr>
              <a:t>theories inductively developed afterwards</a:t>
            </a:r>
          </a:p>
          <a:p>
            <a:pPr marL="457200" indent="-457200">
              <a:lnSpc>
                <a:spcPct val="100000"/>
              </a:lnSpc>
              <a:spcBef>
                <a:spcPts val="0"/>
              </a:spcBef>
              <a:spcAft>
                <a:spcPts val="1200"/>
              </a:spcAft>
              <a:buFont typeface="+mj-lt"/>
              <a:buAutoNum type="arabicPeriod"/>
            </a:pPr>
            <a:r>
              <a:rPr lang="en-US" sz="2300" b="1" dirty="0" smtClean="0">
                <a:solidFill>
                  <a:schemeClr val="accent1">
                    <a:lumMod val="50000"/>
                  </a:schemeClr>
                </a:solidFill>
                <a:latin typeface="Arial" panose="020B0604020202020204" pitchFamily="34" charset="0"/>
                <a:cs typeface="Arial" panose="020B0604020202020204" pitchFamily="34" charset="0"/>
              </a:rPr>
              <a:t>Ethnographic:</a:t>
            </a:r>
            <a:r>
              <a:rPr lang="en-US" sz="2300" b="1" dirty="0" smtClean="0">
                <a:latin typeface="Arial" panose="020B0604020202020204" pitchFamily="34" charset="0"/>
                <a:cs typeface="Arial" panose="020B0604020202020204" pitchFamily="34" charset="0"/>
              </a:rPr>
              <a:t> </a:t>
            </a:r>
            <a:r>
              <a:rPr lang="en-US" sz="2300" dirty="0" smtClean="0">
                <a:latin typeface="Arial" panose="020B0604020202020204" pitchFamily="34" charset="0"/>
                <a:cs typeface="Arial" panose="020B0604020202020204" pitchFamily="34" charset="0"/>
              </a:rPr>
              <a:t>Researchers </a:t>
            </a:r>
            <a:r>
              <a:rPr lang="en-US" sz="2300" dirty="0">
                <a:latin typeface="Arial" panose="020B0604020202020204" pitchFamily="34" charset="0"/>
                <a:cs typeface="Arial" panose="020B0604020202020204" pitchFamily="34" charset="0"/>
              </a:rPr>
              <a:t>immerse themselves in groups or organizations to understand their </a:t>
            </a:r>
            <a:r>
              <a:rPr lang="en-US" sz="2300" dirty="0" smtClean="0">
                <a:latin typeface="Arial" panose="020B0604020202020204" pitchFamily="34" charset="0"/>
                <a:cs typeface="Arial" panose="020B0604020202020204" pitchFamily="34" charset="0"/>
              </a:rPr>
              <a:t>cultures</a:t>
            </a:r>
          </a:p>
          <a:p>
            <a:pPr marL="457200" indent="-457200">
              <a:lnSpc>
                <a:spcPct val="100000"/>
              </a:lnSpc>
              <a:spcBef>
                <a:spcPts val="0"/>
              </a:spcBef>
              <a:spcAft>
                <a:spcPts val="1200"/>
              </a:spcAft>
              <a:buFont typeface="+mj-lt"/>
              <a:buAutoNum type="arabicPeriod"/>
            </a:pPr>
            <a:r>
              <a:rPr lang="en-US" sz="2300" b="1" dirty="0" smtClean="0">
                <a:solidFill>
                  <a:schemeClr val="accent1">
                    <a:lumMod val="50000"/>
                  </a:schemeClr>
                </a:solidFill>
                <a:latin typeface="Arial" panose="020B0604020202020204" pitchFamily="34" charset="0"/>
                <a:cs typeface="Arial" panose="020B0604020202020204" pitchFamily="34" charset="0"/>
              </a:rPr>
              <a:t>Action:</a:t>
            </a:r>
            <a:r>
              <a:rPr lang="en-US" sz="2300" dirty="0" smtClean="0">
                <a:solidFill>
                  <a:schemeClr val="accent1">
                    <a:lumMod val="50000"/>
                  </a:schemeClr>
                </a:solidFill>
                <a:latin typeface="Arial" panose="020B0604020202020204" pitchFamily="34" charset="0"/>
                <a:cs typeface="Arial" panose="020B0604020202020204" pitchFamily="34" charset="0"/>
              </a:rPr>
              <a:t> </a:t>
            </a:r>
            <a:r>
              <a:rPr lang="en-US" sz="2300" dirty="0" smtClean="0">
                <a:latin typeface="Arial" panose="020B0604020202020204" pitchFamily="34" charset="0"/>
                <a:cs typeface="Arial" panose="020B0604020202020204" pitchFamily="34" charset="0"/>
              </a:rPr>
              <a:t>Researchers </a:t>
            </a:r>
            <a:r>
              <a:rPr lang="en-US" sz="2300" dirty="0">
                <a:latin typeface="Arial" panose="020B0604020202020204" pitchFamily="34" charset="0"/>
                <a:cs typeface="Arial" panose="020B0604020202020204" pitchFamily="34" charset="0"/>
              </a:rPr>
              <a:t>and participants collaboratively link theory to practice to drive social </a:t>
            </a:r>
            <a:r>
              <a:rPr lang="en-US" sz="2300" dirty="0" smtClean="0">
                <a:latin typeface="Arial" panose="020B0604020202020204" pitchFamily="34" charset="0"/>
                <a:cs typeface="Arial" panose="020B0604020202020204" pitchFamily="34" charset="0"/>
              </a:rPr>
              <a:t>change</a:t>
            </a:r>
          </a:p>
          <a:p>
            <a:pPr marL="457200" indent="-457200">
              <a:lnSpc>
                <a:spcPct val="100000"/>
              </a:lnSpc>
              <a:spcBef>
                <a:spcPts val="0"/>
              </a:spcBef>
              <a:spcAft>
                <a:spcPts val="1200"/>
              </a:spcAft>
              <a:buFont typeface="+mj-lt"/>
              <a:buAutoNum type="arabicPeriod"/>
            </a:pPr>
            <a:r>
              <a:rPr lang="en-US" sz="2300" b="1" dirty="0" smtClean="0">
                <a:solidFill>
                  <a:schemeClr val="accent1">
                    <a:lumMod val="50000"/>
                  </a:schemeClr>
                </a:solidFill>
                <a:latin typeface="Arial" panose="020B0604020202020204" pitchFamily="34" charset="0"/>
                <a:cs typeface="Arial" panose="020B0604020202020204" pitchFamily="34" charset="0"/>
              </a:rPr>
              <a:t>Phenomenology:</a:t>
            </a:r>
            <a:r>
              <a:rPr lang="en-US" sz="2300" b="1" dirty="0" smtClean="0">
                <a:latin typeface="Arial" panose="020B0604020202020204" pitchFamily="34" charset="0"/>
                <a:cs typeface="Arial" panose="020B0604020202020204" pitchFamily="34" charset="0"/>
              </a:rPr>
              <a:t> </a:t>
            </a:r>
            <a:r>
              <a:rPr lang="en-US" sz="2300" dirty="0" smtClean="0">
                <a:latin typeface="Arial" panose="020B0604020202020204" pitchFamily="34" charset="0"/>
                <a:cs typeface="Arial" panose="020B0604020202020204" pitchFamily="34" charset="0"/>
              </a:rPr>
              <a:t>Researchers </a:t>
            </a:r>
            <a:r>
              <a:rPr lang="en-US" sz="2300" dirty="0">
                <a:latin typeface="Arial" panose="020B0604020202020204" pitchFamily="34" charset="0"/>
                <a:cs typeface="Arial" panose="020B0604020202020204" pitchFamily="34" charset="0"/>
              </a:rPr>
              <a:t>investigate a phenomenon or event by describing and interpreting participants’ lived </a:t>
            </a:r>
            <a:r>
              <a:rPr lang="en-US" sz="2300" dirty="0" smtClean="0">
                <a:latin typeface="Arial" panose="020B0604020202020204" pitchFamily="34" charset="0"/>
                <a:cs typeface="Arial" panose="020B0604020202020204" pitchFamily="34" charset="0"/>
              </a:rPr>
              <a:t>experiences</a:t>
            </a:r>
          </a:p>
          <a:p>
            <a:pPr marL="457200" indent="-457200">
              <a:lnSpc>
                <a:spcPct val="100000"/>
              </a:lnSpc>
              <a:spcBef>
                <a:spcPts val="0"/>
              </a:spcBef>
              <a:spcAft>
                <a:spcPts val="1200"/>
              </a:spcAft>
              <a:buFont typeface="+mj-lt"/>
              <a:buAutoNum type="arabicPeriod"/>
            </a:pPr>
            <a:r>
              <a:rPr lang="en-US" sz="2300" b="1" dirty="0" smtClean="0">
                <a:solidFill>
                  <a:schemeClr val="accent1">
                    <a:lumMod val="50000"/>
                  </a:schemeClr>
                </a:solidFill>
                <a:latin typeface="Arial" panose="020B0604020202020204" pitchFamily="34" charset="0"/>
                <a:cs typeface="Arial" panose="020B0604020202020204" pitchFamily="34" charset="0"/>
              </a:rPr>
              <a:t>Narrative: </a:t>
            </a:r>
            <a:r>
              <a:rPr lang="en-US" sz="2300" dirty="0" smtClean="0">
                <a:latin typeface="Arial" panose="020B0604020202020204" pitchFamily="34" charset="0"/>
                <a:cs typeface="Arial" panose="020B0604020202020204" pitchFamily="34" charset="0"/>
              </a:rPr>
              <a:t>Researchers </a:t>
            </a:r>
            <a:r>
              <a:rPr lang="en-US" sz="2300" dirty="0">
                <a:latin typeface="Arial" panose="020B0604020202020204" pitchFamily="34" charset="0"/>
                <a:cs typeface="Arial" panose="020B0604020202020204" pitchFamily="34" charset="0"/>
              </a:rPr>
              <a:t>examine how stories are told to understand how participants perceive and make sense of their experiences</a:t>
            </a:r>
            <a:endParaRPr lang="en-US" sz="2300" dirty="0">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spcAft>
                <a:spcPts val="1200"/>
              </a:spcAft>
              <a:buFont typeface="Wingdings" panose="05000000000000000000" pitchFamily="2" charset="2"/>
              <a:buChar char="§"/>
            </a:pPr>
            <a:endParaRPr lang="en-US"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311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61134"/>
            <a:ext cx="4958918" cy="598191"/>
          </a:xfrm>
          <a:solidFill>
            <a:schemeClr val="accent1">
              <a:lumMod val="50000"/>
            </a:schemeClr>
          </a:solidFill>
        </p:spPr>
        <p:txBody>
          <a:bodyPr>
            <a:normAutofit fontScale="90000"/>
          </a:bodyPr>
          <a:lstStyle/>
          <a:p>
            <a:r>
              <a:rPr lang="en-US" sz="36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rPr>
              <a:t>Case-Study – Example 1</a:t>
            </a:r>
            <a:endParaRPr lang="en-US" sz="3600" b="1"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838200" y="1648071"/>
            <a:ext cx="10515600" cy="4752728"/>
          </a:xfrm>
        </p:spPr>
        <p:txBody>
          <a:bodyPr>
            <a:normAutofit fontScale="70000" lnSpcReduction="20000"/>
          </a:bodyPr>
          <a:lstStyle/>
          <a:p>
            <a:pPr>
              <a:lnSpc>
                <a:spcPct val="120000"/>
              </a:lnSpc>
              <a:spcBef>
                <a:spcPts val="0"/>
              </a:spcBef>
              <a:spcAft>
                <a:spcPts val="1200"/>
              </a:spcAft>
              <a:buFont typeface="Wingdings" panose="05000000000000000000" pitchFamily="2" charset="2"/>
              <a:buChar char="§"/>
            </a:pPr>
            <a:r>
              <a:rPr lang="en-US" b="1" dirty="0" smtClean="0">
                <a:latin typeface="Arial" panose="020B0604020202020204" pitchFamily="34" charset="0"/>
                <a:cs typeface="Arial" panose="020B0604020202020204" pitchFamily="34" charset="0"/>
              </a:rPr>
              <a:t>#Abortion Changes You</a:t>
            </a:r>
            <a:r>
              <a:rPr lang="en-US" b="1" dirty="0">
                <a:latin typeface="Arial" panose="020B0604020202020204" pitchFamily="34" charset="0"/>
                <a:cs typeface="Arial" panose="020B0604020202020204" pitchFamily="34" charset="0"/>
              </a:rPr>
              <a:t>: A Case Study to Understand the Communicative Tensions in Women's Medication Abortion Narratives</a:t>
            </a:r>
          </a:p>
          <a:p>
            <a:pPr>
              <a:lnSpc>
                <a:spcPct val="120000"/>
              </a:lnSpc>
              <a:spcBef>
                <a:spcPts val="0"/>
              </a:spcBef>
              <a:spcAft>
                <a:spcPts val="1200"/>
              </a:spcAft>
              <a:buFont typeface="Wingdings" panose="05000000000000000000" pitchFamily="2" charset="2"/>
              <a:buChar char="§"/>
            </a:pPr>
            <a:r>
              <a:rPr lang="en-US" dirty="0" smtClean="0">
                <a:latin typeface="Arial" panose="020B0604020202020204" pitchFamily="34" charset="0"/>
                <a:cs typeface="Arial" panose="020B0604020202020204" pitchFamily="34" charset="0"/>
              </a:rPr>
              <a:t>Using </a:t>
            </a:r>
            <a:r>
              <a:rPr lang="en-US" dirty="0">
                <a:latin typeface="Arial" panose="020B0604020202020204" pitchFamily="34" charset="0"/>
                <a:cs typeface="Arial" panose="020B0604020202020204" pitchFamily="34" charset="0"/>
              </a:rPr>
              <a:t>relational dialectics theory, </a:t>
            </a:r>
            <a:r>
              <a:rPr lang="en-US" dirty="0" smtClean="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case study of the nonpartisan </a:t>
            </a:r>
            <a:r>
              <a:rPr lang="en-US" dirty="0" smtClean="0">
                <a:latin typeface="Arial" panose="020B0604020202020204" pitchFamily="34" charset="0"/>
                <a:cs typeface="Arial" panose="020B0604020202020204" pitchFamily="34" charset="0"/>
              </a:rPr>
              <a:t>website was </a:t>
            </a:r>
            <a:r>
              <a:rPr lang="en-US" dirty="0" err="1" smtClean="0">
                <a:latin typeface="Arial" panose="020B0604020202020204" pitchFamily="34" charset="0"/>
                <a:cs typeface="Arial" panose="020B0604020202020204" pitchFamily="34" charset="0"/>
              </a:rPr>
              <a:t>condcuted</a:t>
            </a:r>
            <a:r>
              <a:rPr lang="en-US"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Abortion Changes You</a:t>
            </a:r>
            <a:r>
              <a:rPr lang="en-US" dirty="0">
                <a:latin typeface="Arial" panose="020B0604020202020204" pitchFamily="34" charset="0"/>
                <a:cs typeface="Arial" panose="020B0604020202020204" pitchFamily="34" charset="0"/>
              </a:rPr>
              <a:t>. Our contrapuntal analysis rendered four sites of dialectical tension found across women's blog posts: </a:t>
            </a:r>
            <a:r>
              <a:rPr lang="en-US" i="1" dirty="0">
                <a:latin typeface="Arial" panose="020B0604020202020204" pitchFamily="34" charset="0"/>
                <a:cs typeface="Arial" panose="020B0604020202020204" pitchFamily="34" charset="0"/>
              </a:rPr>
              <a:t>only choice</a:t>
            </a:r>
            <a:r>
              <a:rPr lang="en-US" dirty="0">
                <a:latin typeface="Arial" panose="020B0604020202020204" pitchFamily="34" charset="0"/>
                <a:cs typeface="Arial" panose="020B0604020202020204" pitchFamily="34" charset="0"/>
              </a:rPr>
              <a:t> vs. </a:t>
            </a:r>
            <a:r>
              <a:rPr lang="en-US" i="1" dirty="0">
                <a:latin typeface="Arial" panose="020B0604020202020204" pitchFamily="34" charset="0"/>
                <a:cs typeface="Arial" panose="020B0604020202020204" pitchFamily="34" charset="0"/>
              </a:rPr>
              <a:t>other alternatives, unprepared</a:t>
            </a:r>
            <a:r>
              <a:rPr lang="en-US" dirty="0">
                <a:latin typeface="Arial" panose="020B0604020202020204" pitchFamily="34" charset="0"/>
                <a:cs typeface="Arial" panose="020B0604020202020204" pitchFamily="34" charset="0"/>
              </a:rPr>
              <a:t> vs. </a:t>
            </a:r>
            <a:r>
              <a:rPr lang="en-US" i="1" dirty="0">
                <a:latin typeface="Arial" panose="020B0604020202020204" pitchFamily="34" charset="0"/>
                <a:cs typeface="Arial" panose="020B0604020202020204" pitchFamily="34" charset="0"/>
              </a:rPr>
              <a:t>knowledgeable, relief</a:t>
            </a:r>
            <a:r>
              <a:rPr lang="en-US" dirty="0">
                <a:latin typeface="Arial" panose="020B0604020202020204" pitchFamily="34" charset="0"/>
                <a:cs typeface="Arial" panose="020B0604020202020204" pitchFamily="34" charset="0"/>
              </a:rPr>
              <a:t> vs. </a:t>
            </a:r>
            <a:r>
              <a:rPr lang="en-US" i="1" dirty="0">
                <a:latin typeface="Arial" panose="020B0604020202020204" pitchFamily="34" charset="0"/>
                <a:cs typeface="Arial" panose="020B0604020202020204" pitchFamily="34" charset="0"/>
              </a:rPr>
              <a:t>regret</a:t>
            </a:r>
            <a:r>
              <a:rPr lang="en-US" dirty="0">
                <a:latin typeface="Arial" panose="020B0604020202020204" pitchFamily="34" charset="0"/>
                <a:cs typeface="Arial" panose="020B0604020202020204" pitchFamily="34" charset="0"/>
              </a:rPr>
              <a:t>, and </a:t>
            </a:r>
            <a:r>
              <a:rPr lang="en-US" i="1" dirty="0">
                <a:latin typeface="Arial" panose="020B0604020202020204" pitchFamily="34" charset="0"/>
                <a:cs typeface="Arial" panose="020B0604020202020204" pitchFamily="34" charset="0"/>
              </a:rPr>
              <a:t>silence</a:t>
            </a:r>
            <a:r>
              <a:rPr lang="en-US" dirty="0">
                <a:latin typeface="Arial" panose="020B0604020202020204" pitchFamily="34" charset="0"/>
                <a:cs typeface="Arial" panose="020B0604020202020204" pitchFamily="34" charset="0"/>
              </a:rPr>
              <a:t> vs. </a:t>
            </a:r>
            <a:r>
              <a:rPr lang="en-US" i="1" dirty="0">
                <a:latin typeface="Arial" panose="020B0604020202020204" pitchFamily="34" charset="0"/>
                <a:cs typeface="Arial" panose="020B0604020202020204" pitchFamily="34" charset="0"/>
              </a:rPr>
              <a:t>openness</a:t>
            </a:r>
            <a:r>
              <a:rPr lang="en-US" dirty="0">
                <a:latin typeface="Arial" panose="020B0604020202020204" pitchFamily="34" charset="0"/>
                <a:cs typeface="Arial" panose="020B0604020202020204" pitchFamily="34" charset="0"/>
              </a:rPr>
              <a:t>. Each site of struggle characterized a different noteworthy moment within a woman's medication abortion experience: the decision, the medication abortion process, identity after abortion, and managing the stigmatizing silence before and after the abortion. We discuss theoretical and practical implications about how the larger politicized discourses prevalent within the abortion debate impact the </a:t>
            </a:r>
            <a:r>
              <a:rPr lang="en-US" dirty="0" err="1">
                <a:latin typeface="Arial" panose="020B0604020202020204" pitchFamily="34" charset="0"/>
                <a:cs typeface="Arial" panose="020B0604020202020204" pitchFamily="34" charset="0"/>
              </a:rPr>
              <a:t>liminality</a:t>
            </a:r>
            <a:r>
              <a:rPr lang="en-US" dirty="0">
                <a:latin typeface="Arial" panose="020B0604020202020204" pitchFamily="34" charset="0"/>
                <a:cs typeface="Arial" panose="020B0604020202020204" pitchFamily="34" charset="0"/>
              </a:rPr>
              <a:t> of women who are contemplating a medication abortion and affect their own narrative construction about the medication abortion experience.</a:t>
            </a:r>
          </a:p>
        </p:txBody>
      </p:sp>
    </p:spTree>
    <p:extLst>
      <p:ext uri="{BB962C8B-B14F-4D97-AF65-F5344CB8AC3E}">
        <p14:creationId xmlns:p14="http://schemas.microsoft.com/office/powerpoint/2010/main" val="291022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745724"/>
            <a:ext cx="5038817" cy="598191"/>
          </a:xfrm>
          <a:solidFill>
            <a:schemeClr val="accent1">
              <a:lumMod val="50000"/>
            </a:schemeClr>
          </a:solidFill>
        </p:spPr>
        <p:txBody>
          <a:bodyPr>
            <a:normAutofit fontScale="90000"/>
          </a:bodyPr>
          <a:lstStyle/>
          <a:p>
            <a:r>
              <a:rPr lang="en-US" sz="36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rPr>
              <a:t>Case-Study – Example 2</a:t>
            </a:r>
            <a:endParaRPr lang="en-US" sz="3600" b="1"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838199" y="1585927"/>
            <a:ext cx="10605117" cy="5498454"/>
          </a:xfrm>
        </p:spPr>
        <p:txBody>
          <a:bodyPr>
            <a:normAutofit/>
          </a:bodyPr>
          <a:lstStyle/>
          <a:p>
            <a:pPr marL="0" indent="0">
              <a:lnSpc>
                <a:spcPct val="100000"/>
              </a:lnSpc>
              <a:spcBef>
                <a:spcPts val="0"/>
              </a:spcBef>
              <a:spcAft>
                <a:spcPts val="1200"/>
              </a:spcAft>
              <a:buNone/>
            </a:pPr>
            <a:r>
              <a:rPr lang="en-US" sz="2400" b="1" dirty="0" smtClean="0">
                <a:latin typeface="Arial" panose="020B0604020202020204" pitchFamily="34" charset="0"/>
                <a:cs typeface="Arial" panose="020B0604020202020204" pitchFamily="34" charset="0"/>
              </a:rPr>
              <a:t>Expanding </a:t>
            </a:r>
            <a:r>
              <a:rPr lang="en-US" sz="2400" b="1" dirty="0">
                <a:latin typeface="Arial" panose="020B0604020202020204" pitchFamily="34" charset="0"/>
                <a:cs typeface="Arial" panose="020B0604020202020204" pitchFamily="34" charset="0"/>
              </a:rPr>
              <a:t>Access to Comprehensive Abortion Care in Humanitarian Contexts: Case Study from the </a:t>
            </a:r>
            <a:r>
              <a:rPr lang="en-US" sz="2400" b="1" dirty="0" err="1">
                <a:latin typeface="Arial" panose="020B0604020202020204" pitchFamily="34" charset="0"/>
                <a:cs typeface="Arial" panose="020B0604020202020204" pitchFamily="34" charset="0"/>
              </a:rPr>
              <a:t>Rohingya</a:t>
            </a:r>
            <a:r>
              <a:rPr lang="en-US" sz="2400" b="1" dirty="0">
                <a:latin typeface="Arial" panose="020B0604020202020204" pitchFamily="34" charset="0"/>
                <a:cs typeface="Arial" panose="020B0604020202020204" pitchFamily="34" charset="0"/>
              </a:rPr>
              <a:t> Refugee Camps in </a:t>
            </a:r>
            <a:r>
              <a:rPr lang="en-US" sz="2400" b="1" dirty="0" smtClean="0">
                <a:latin typeface="Arial" panose="020B0604020202020204" pitchFamily="34" charset="0"/>
                <a:cs typeface="Arial" panose="020B0604020202020204" pitchFamily="34" charset="0"/>
              </a:rPr>
              <a:t>Bangladesh</a:t>
            </a:r>
            <a:endParaRPr lang="en-US" sz="2400" b="1" dirty="0">
              <a:latin typeface="Arial" panose="020B0604020202020204" pitchFamily="34" charset="0"/>
              <a:cs typeface="Arial" panose="020B0604020202020204" pitchFamily="34" charset="0"/>
            </a:endParaRPr>
          </a:p>
          <a:p>
            <a:pPr marL="0" indent="0">
              <a:lnSpc>
                <a:spcPct val="100000"/>
              </a:lnSpc>
              <a:spcBef>
                <a:spcPts val="0"/>
              </a:spcBef>
              <a:spcAft>
                <a:spcPts val="1200"/>
              </a:spcAft>
              <a:buNone/>
            </a:pPr>
            <a:r>
              <a:rPr lang="en-US" sz="2400" dirty="0" smtClean="0">
                <a:latin typeface="Arial" panose="020B0604020202020204" pitchFamily="34" charset="0"/>
                <a:cs typeface="Arial" panose="020B0604020202020204" pitchFamily="34" charset="0"/>
              </a:rPr>
              <a:t>Abortion </a:t>
            </a:r>
            <a:r>
              <a:rPr lang="en-US" sz="2400" dirty="0">
                <a:latin typeface="Arial" panose="020B0604020202020204" pitchFamily="34" charset="0"/>
                <a:cs typeface="Arial" panose="020B0604020202020204" pitchFamily="34" charset="0"/>
              </a:rPr>
              <a:t>and abortion-related care may be particularly limited in humanitarian contexts because of a number of barriers beyond the lack of infrastructure, supplies and trained staff: For example, abortion care practitioners in emergency settings may perceive or face legal complications or loss of funding due to their provision of abortion services, </a:t>
            </a:r>
            <a:r>
              <a:rPr lang="en-US" sz="2400" dirty="0" smtClean="0">
                <a:latin typeface="Arial" panose="020B0604020202020204" pitchFamily="34" charset="0"/>
                <a:cs typeface="Arial" panose="020B0604020202020204" pitchFamily="34" charset="0"/>
              </a:rPr>
              <a:t>institutions </a:t>
            </a:r>
            <a:r>
              <a:rPr lang="en-US" sz="2400" dirty="0">
                <a:latin typeface="Arial" panose="020B0604020202020204" pitchFamily="34" charset="0"/>
                <a:cs typeface="Arial" panose="020B0604020202020204" pitchFamily="34" charset="0"/>
              </a:rPr>
              <a:t>and governments may lack timely data on and underestimate the true volume of abortion demand among refugees, and providers may hold a perception that providing abortion care in crisis settings may be too difficult to attempt.</a:t>
            </a:r>
          </a:p>
        </p:txBody>
      </p:sp>
    </p:spTree>
    <p:extLst>
      <p:ext uri="{BB962C8B-B14F-4D97-AF65-F5344CB8AC3E}">
        <p14:creationId xmlns:p14="http://schemas.microsoft.com/office/powerpoint/2010/main" val="336014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530" y="1029809"/>
            <a:ext cx="5118717" cy="598191"/>
          </a:xfrm>
          <a:solidFill>
            <a:schemeClr val="accent1">
              <a:lumMod val="50000"/>
            </a:schemeClr>
          </a:solidFill>
        </p:spPr>
        <p:txBody>
          <a:bodyPr>
            <a:normAutofit fontScale="90000"/>
          </a:bodyPr>
          <a:lstStyle/>
          <a:p>
            <a:r>
              <a:rPr lang="en-US" sz="36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rPr>
              <a:t>Case-Study – Example 3</a:t>
            </a:r>
            <a:endParaRPr lang="en-US" sz="3600" b="1"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982832" y="1828800"/>
            <a:ext cx="9948169" cy="4891595"/>
          </a:xfrm>
        </p:spPr>
        <p:txBody>
          <a:bodyPr>
            <a:normAutofit/>
          </a:bodyPr>
          <a:lstStyle/>
          <a:p>
            <a:pPr marL="0" indent="0">
              <a:lnSpc>
                <a:spcPct val="100000"/>
              </a:lnSpc>
              <a:spcBef>
                <a:spcPts val="0"/>
              </a:spcBef>
              <a:spcAft>
                <a:spcPts val="1800"/>
              </a:spcAft>
              <a:buNone/>
            </a:pPr>
            <a:r>
              <a:rPr lang="en-US" sz="2400" b="1" dirty="0" smtClean="0">
                <a:latin typeface="Arial" panose="020B0604020202020204" pitchFamily="34" charset="0"/>
                <a:cs typeface="Arial" panose="020B0604020202020204" pitchFamily="34" charset="0"/>
              </a:rPr>
              <a:t>Implementing </a:t>
            </a:r>
            <a:r>
              <a:rPr lang="en-US" sz="2400" b="1" dirty="0">
                <a:latin typeface="Arial" panose="020B0604020202020204" pitchFamily="34" charset="0"/>
                <a:cs typeface="Arial" panose="020B0604020202020204" pitchFamily="34" charset="0"/>
              </a:rPr>
              <a:t>and expanding safe abortion care: An international comparative case study of six </a:t>
            </a:r>
            <a:r>
              <a:rPr lang="en-US" sz="2400" b="1" dirty="0" smtClean="0">
                <a:latin typeface="Arial" panose="020B0604020202020204" pitchFamily="34" charset="0"/>
                <a:cs typeface="Arial" panose="020B0604020202020204" pitchFamily="34" charset="0"/>
              </a:rPr>
              <a:t>countries</a:t>
            </a:r>
          </a:p>
          <a:p>
            <a:pPr marL="0" indent="0">
              <a:lnSpc>
                <a:spcPct val="100000"/>
              </a:lnSpc>
              <a:spcBef>
                <a:spcPts val="0"/>
              </a:spcBef>
              <a:spcAft>
                <a:spcPts val="1800"/>
              </a:spcAft>
              <a:buNone/>
            </a:pPr>
            <a:r>
              <a:rPr lang="en-US" sz="2400" dirty="0" smtClean="0">
                <a:latin typeface="Arial" panose="020B0604020202020204" pitchFamily="34" charset="0"/>
                <a:cs typeface="Arial" panose="020B0604020202020204" pitchFamily="34" charset="0"/>
              </a:rPr>
              <a:t>A comparative </a:t>
            </a:r>
            <a:r>
              <a:rPr lang="en-US" sz="2400" dirty="0">
                <a:latin typeface="Arial" panose="020B0604020202020204" pitchFamily="34" charset="0"/>
                <a:cs typeface="Arial" panose="020B0604020202020204" pitchFamily="34" charset="0"/>
              </a:rPr>
              <a:t>case study-based investigation of health sector strategies that were useful in expanding or establishing new abortion </a:t>
            </a:r>
            <a:r>
              <a:rPr lang="en-US" sz="2400" dirty="0" smtClean="0">
                <a:latin typeface="Arial" panose="020B0604020202020204" pitchFamily="34" charset="0"/>
                <a:cs typeface="Arial" panose="020B0604020202020204" pitchFamily="34" charset="0"/>
              </a:rPr>
              <a:t>services was conducted. Geographically </a:t>
            </a:r>
            <a:r>
              <a:rPr lang="en-US" sz="2400" dirty="0">
                <a:latin typeface="Arial" panose="020B0604020202020204" pitchFamily="34" charset="0"/>
                <a:cs typeface="Arial" panose="020B0604020202020204" pitchFamily="34" charset="0"/>
              </a:rPr>
              <a:t>diverse countries </a:t>
            </a:r>
            <a:r>
              <a:rPr lang="en-US" sz="2400" dirty="0" smtClean="0">
                <a:latin typeface="Arial" panose="020B0604020202020204" pitchFamily="34" charset="0"/>
                <a:cs typeface="Arial" panose="020B0604020202020204" pitchFamily="34" charset="0"/>
              </a:rPr>
              <a:t>were selected from </a:t>
            </a:r>
            <a:r>
              <a:rPr lang="en-US" sz="2400" dirty="0">
                <a:latin typeface="Arial" panose="020B0604020202020204" pitchFamily="34" charset="0"/>
                <a:cs typeface="Arial" panose="020B0604020202020204" pitchFamily="34" charset="0"/>
              </a:rPr>
              <a:t>across the human development index if they had implemented new abortion laws, or changed interpretations of existing laws or policies, within the past 15 years (Colombia, Ethiopia, Ghana, Portugal, South Africa, and Uruguay).</a:t>
            </a:r>
          </a:p>
        </p:txBody>
      </p:sp>
    </p:spTree>
    <p:extLst>
      <p:ext uri="{BB962C8B-B14F-4D97-AF65-F5344CB8AC3E}">
        <p14:creationId xmlns:p14="http://schemas.microsoft.com/office/powerpoint/2010/main" val="22399687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121" y="792239"/>
            <a:ext cx="6139649" cy="598191"/>
          </a:xfrm>
          <a:solidFill>
            <a:schemeClr val="accent1">
              <a:lumMod val="50000"/>
            </a:schemeClr>
          </a:solidFill>
        </p:spPr>
        <p:txBody>
          <a:bodyPr>
            <a:normAutofit fontScale="90000"/>
          </a:bodyPr>
          <a:lstStyle/>
          <a:p>
            <a:r>
              <a:rPr lang="en-US" sz="36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rPr>
              <a:t>Grounded theory – Example 1</a:t>
            </a:r>
            <a:endParaRPr lang="en-US" sz="3600" b="1"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873710" y="1616999"/>
            <a:ext cx="10072456" cy="5098957"/>
          </a:xfrm>
        </p:spPr>
        <p:txBody>
          <a:bodyPr>
            <a:normAutofit/>
          </a:bodyPr>
          <a:lstStyle/>
          <a:p>
            <a:pPr marL="444500" indent="-444500">
              <a:lnSpc>
                <a:spcPct val="100000"/>
              </a:lnSpc>
              <a:spcBef>
                <a:spcPts val="0"/>
              </a:spcBef>
              <a:spcAft>
                <a:spcPts val="1800"/>
              </a:spcAft>
              <a:buFont typeface="Wingdings" panose="05000000000000000000" pitchFamily="2" charset="2"/>
              <a:buChar char="q"/>
            </a:pPr>
            <a:r>
              <a:rPr lang="en-US" sz="2600" b="1" dirty="0" smtClean="0">
                <a:latin typeface="Arial" panose="020B0604020202020204" pitchFamily="34" charset="0"/>
                <a:cs typeface="Arial" panose="020B0604020202020204" pitchFamily="34" charset="0"/>
              </a:rPr>
              <a:t>Self-preservation </a:t>
            </a:r>
            <a:r>
              <a:rPr lang="en-US" sz="2600" b="1" dirty="0">
                <a:latin typeface="Arial" panose="020B0604020202020204" pitchFamily="34" charset="0"/>
                <a:cs typeface="Arial" panose="020B0604020202020204" pitchFamily="34" charset="0"/>
              </a:rPr>
              <a:t>in abortion care: a grounded theory study</a:t>
            </a:r>
          </a:p>
          <a:p>
            <a:pPr marL="719138" indent="-274638">
              <a:lnSpc>
                <a:spcPct val="100000"/>
              </a:lnSpc>
              <a:spcBef>
                <a:spcPts val="0"/>
              </a:spcBef>
              <a:spcAft>
                <a:spcPts val="1800"/>
              </a:spcAft>
            </a:pPr>
            <a:r>
              <a:rPr lang="en-US" sz="2400" b="1" dirty="0">
                <a:latin typeface="Arial" panose="020B0604020202020204" pitchFamily="34" charset="0"/>
                <a:cs typeface="Arial" panose="020B0604020202020204" pitchFamily="34" charset="0"/>
              </a:rPr>
              <a:t>Aim: </a:t>
            </a:r>
            <a:r>
              <a:rPr lang="en-US" sz="2400" dirty="0">
                <a:latin typeface="Arial" panose="020B0604020202020204" pitchFamily="34" charset="0"/>
                <a:cs typeface="Arial" panose="020B0604020202020204" pitchFamily="34" charset="0"/>
              </a:rPr>
              <a:t>To seek an explanation as to why nurses concede and conceal their </a:t>
            </a:r>
            <a:r>
              <a:rPr lang="en-US" sz="2400" dirty="0" smtClean="0">
                <a:latin typeface="Arial" panose="020B0604020202020204" pitchFamily="34" charset="0"/>
                <a:cs typeface="Arial" panose="020B0604020202020204" pitchFamily="34" charset="0"/>
              </a:rPr>
              <a:t>judgments </a:t>
            </a:r>
            <a:r>
              <a:rPr lang="en-US" sz="2400" dirty="0">
                <a:latin typeface="Arial" panose="020B0604020202020204" pitchFamily="34" charset="0"/>
                <a:cs typeface="Arial" panose="020B0604020202020204" pitchFamily="34" charset="0"/>
              </a:rPr>
              <a:t>towards women having an abortion.</a:t>
            </a:r>
          </a:p>
          <a:p>
            <a:pPr marL="719138" indent="-274638">
              <a:lnSpc>
                <a:spcPct val="100000"/>
              </a:lnSpc>
              <a:spcBef>
                <a:spcPts val="0"/>
              </a:spcBef>
              <a:spcAft>
                <a:spcPts val="1800"/>
              </a:spcAft>
            </a:pPr>
            <a:r>
              <a:rPr lang="en-US" sz="2400" b="1" dirty="0" smtClean="0">
                <a:latin typeface="Arial" panose="020B0604020202020204" pitchFamily="34" charset="0"/>
                <a:cs typeface="Arial" panose="020B0604020202020204" pitchFamily="34" charset="0"/>
              </a:rPr>
              <a:t>Design</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 grounded theory approach using a </a:t>
            </a:r>
            <a:r>
              <a:rPr lang="en-US" sz="2400" dirty="0" smtClean="0">
                <a:latin typeface="Arial" panose="020B0604020202020204" pitchFamily="34" charset="0"/>
                <a:cs typeface="Arial" panose="020B0604020202020204" pitchFamily="34" charset="0"/>
              </a:rPr>
              <a:t>recognized </a:t>
            </a:r>
            <a:r>
              <a:rPr lang="en-US" sz="2400" dirty="0">
                <a:latin typeface="Arial" panose="020B0604020202020204" pitchFamily="34" charset="0"/>
                <a:cs typeface="Arial" panose="020B0604020202020204" pitchFamily="34" charset="0"/>
              </a:rPr>
              <a:t>framework was used. Theoretical sampling was used in this study to increase the depth of focus from a previous study of nurses who were found to concede and conceal their </a:t>
            </a:r>
            <a:r>
              <a:rPr lang="en-US" sz="2400" dirty="0" err="1">
                <a:latin typeface="Arial" panose="020B0604020202020204" pitchFamily="34" charset="0"/>
                <a:cs typeface="Arial" panose="020B0604020202020204" pitchFamily="34" charset="0"/>
              </a:rPr>
              <a:t>judgement</a:t>
            </a:r>
            <a:r>
              <a:rPr lang="en-US" sz="2400" dirty="0">
                <a:latin typeface="Arial" panose="020B0604020202020204" pitchFamily="34" charset="0"/>
                <a:cs typeface="Arial" panose="020B0604020202020204" pitchFamily="34" charset="0"/>
              </a:rPr>
              <a:t> in abortion </a:t>
            </a:r>
            <a:r>
              <a:rPr lang="en-US" sz="2400" dirty="0" smtClean="0">
                <a:latin typeface="Arial" panose="020B0604020202020204" pitchFamily="34" charset="0"/>
                <a:cs typeface="Arial" panose="020B0604020202020204" pitchFamily="34" charset="0"/>
              </a:rPr>
              <a:t>care</a:t>
            </a:r>
          </a:p>
          <a:p>
            <a:pPr marL="719138" indent="-274638">
              <a:lnSpc>
                <a:spcPct val="100000"/>
              </a:lnSpc>
              <a:spcBef>
                <a:spcPts val="0"/>
              </a:spcBef>
              <a:spcAft>
                <a:spcPts val="1800"/>
              </a:spcAft>
            </a:pPr>
            <a:r>
              <a:rPr lang="en-US" sz="2200" i="1" dirty="0" err="1" smtClean="0">
                <a:solidFill>
                  <a:srgbClr val="FF0000"/>
                </a:solidFill>
              </a:rPr>
              <a:t>Lipp</a:t>
            </a:r>
            <a:r>
              <a:rPr lang="en-US" sz="2200" i="1" dirty="0" smtClean="0">
                <a:solidFill>
                  <a:srgbClr val="FF0000"/>
                </a:solidFill>
              </a:rPr>
              <a:t> </a:t>
            </a:r>
            <a:r>
              <a:rPr lang="en-US" sz="2200" i="1" dirty="0">
                <a:solidFill>
                  <a:srgbClr val="FF0000"/>
                </a:solidFill>
              </a:rPr>
              <a:t>A. Self-preservation in abortion care: a grounded theory study. J </a:t>
            </a:r>
            <a:r>
              <a:rPr lang="en-US" sz="2200" i="1" dirty="0" err="1">
                <a:solidFill>
                  <a:srgbClr val="FF0000"/>
                </a:solidFill>
              </a:rPr>
              <a:t>Clin</a:t>
            </a:r>
            <a:r>
              <a:rPr lang="en-US" sz="2200" i="1" dirty="0">
                <a:solidFill>
                  <a:srgbClr val="FF0000"/>
                </a:solidFill>
              </a:rPr>
              <a:t> </a:t>
            </a:r>
            <a:r>
              <a:rPr lang="en-US" sz="2200" i="1" dirty="0" err="1">
                <a:solidFill>
                  <a:srgbClr val="FF0000"/>
                </a:solidFill>
              </a:rPr>
              <a:t>Nurs</a:t>
            </a:r>
            <a:r>
              <a:rPr lang="en-US" sz="2200" i="1" dirty="0">
                <a:solidFill>
                  <a:srgbClr val="FF0000"/>
                </a:solidFill>
              </a:rPr>
              <a:t>. 2011 Mar;20(5-6):892-900. </a:t>
            </a:r>
            <a:r>
              <a:rPr lang="en-US" sz="2200" i="1" dirty="0" err="1">
                <a:solidFill>
                  <a:srgbClr val="FF0000"/>
                </a:solidFill>
              </a:rPr>
              <a:t>doi</a:t>
            </a:r>
            <a:r>
              <a:rPr lang="en-US" sz="2200" i="1" dirty="0">
                <a:solidFill>
                  <a:srgbClr val="FF0000"/>
                </a:solidFill>
              </a:rPr>
              <a:t>: 10.1111/j.1365-2702.2010.03462.x. PMID: 21320211</a:t>
            </a:r>
            <a:endParaRPr lang="en-US" sz="2200" i="1" dirty="0"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56140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8717" y="790112"/>
            <a:ext cx="6237302" cy="598191"/>
          </a:xfrm>
          <a:solidFill>
            <a:schemeClr val="accent1">
              <a:lumMod val="50000"/>
            </a:schemeClr>
          </a:solidFill>
        </p:spPr>
        <p:txBody>
          <a:bodyPr>
            <a:normAutofit fontScale="90000"/>
          </a:bodyPr>
          <a:lstStyle/>
          <a:p>
            <a:r>
              <a:rPr lang="en-US" sz="36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rPr>
              <a:t>Grounded theory – Example 2</a:t>
            </a:r>
            <a:endParaRPr lang="en-US" sz="3600" b="1"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976544" y="1577049"/>
            <a:ext cx="10697592" cy="5098957"/>
          </a:xfrm>
        </p:spPr>
        <p:txBody>
          <a:bodyPr>
            <a:normAutofit/>
          </a:bodyPr>
          <a:lstStyle/>
          <a:p>
            <a:pPr marL="444500" indent="-444500">
              <a:lnSpc>
                <a:spcPct val="100000"/>
              </a:lnSpc>
              <a:spcBef>
                <a:spcPts val="0"/>
              </a:spcBef>
              <a:spcAft>
                <a:spcPts val="1800"/>
              </a:spcAft>
              <a:buFont typeface="Wingdings" panose="05000000000000000000" pitchFamily="2" charset="2"/>
              <a:buChar char="q"/>
            </a:pPr>
            <a:r>
              <a:rPr lang="en-US" sz="2600" b="1" dirty="0" smtClean="0">
                <a:latin typeface="Arial" panose="020B0604020202020204" pitchFamily="34" charset="0"/>
                <a:cs typeface="Arial" panose="020B0604020202020204" pitchFamily="34" charset="0"/>
              </a:rPr>
              <a:t>Stigma </a:t>
            </a:r>
            <a:r>
              <a:rPr lang="en-US" sz="2600" b="1" dirty="0">
                <a:latin typeface="Arial" panose="020B0604020202020204" pitchFamily="34" charset="0"/>
                <a:cs typeface="Arial" panose="020B0604020202020204" pitchFamily="34" charset="0"/>
              </a:rPr>
              <a:t>in abortion care: application to a grounded theory study</a:t>
            </a:r>
          </a:p>
          <a:p>
            <a:pPr marL="719138" indent="-274638">
              <a:lnSpc>
                <a:spcPct val="100000"/>
              </a:lnSpc>
              <a:spcBef>
                <a:spcPts val="0"/>
              </a:spcBef>
              <a:spcAft>
                <a:spcPts val="1800"/>
              </a:spcAft>
            </a:pPr>
            <a:r>
              <a:rPr lang="en-US" sz="2400" dirty="0" smtClean="0">
                <a:latin typeface="Arial" panose="020B0604020202020204" pitchFamily="34" charset="0"/>
                <a:cs typeface="Arial" panose="020B0604020202020204" pitchFamily="34" charset="0"/>
              </a:rPr>
              <a:t>This </a:t>
            </a:r>
            <a:r>
              <a:rPr lang="en-US" sz="2400" dirty="0">
                <a:latin typeface="Arial" panose="020B0604020202020204" pitchFamily="34" charset="0"/>
                <a:cs typeface="Arial" panose="020B0604020202020204" pitchFamily="34" charset="0"/>
              </a:rPr>
              <a:t>paper presents an application of stigma theory, as espoused by </a:t>
            </a:r>
            <a:r>
              <a:rPr lang="en-US" sz="2400" dirty="0" err="1">
                <a:latin typeface="Arial" panose="020B0604020202020204" pitchFamily="34" charset="0"/>
                <a:cs typeface="Arial" panose="020B0604020202020204" pitchFamily="34" charset="0"/>
              </a:rPr>
              <a:t>Goffman</a:t>
            </a:r>
            <a:r>
              <a:rPr lang="en-US" sz="2400" dirty="0">
                <a:latin typeface="Arial" panose="020B0604020202020204" pitchFamily="34" charset="0"/>
                <a:cs typeface="Arial" panose="020B0604020202020204" pitchFamily="34" charset="0"/>
              </a:rPr>
              <a:t>, based on a qualitative research study on abortion. It is argued that women attending for abortion are </a:t>
            </a:r>
            <a:r>
              <a:rPr lang="en-US" sz="2400" dirty="0" smtClean="0">
                <a:latin typeface="Arial" panose="020B0604020202020204" pitchFamily="34" charset="0"/>
                <a:cs typeface="Arial" panose="020B0604020202020204" pitchFamily="34" charset="0"/>
              </a:rPr>
              <a:t>stigmatized </a:t>
            </a:r>
            <a:r>
              <a:rPr lang="en-US" sz="2400" dirty="0">
                <a:latin typeface="Arial" panose="020B0604020202020204" pitchFamily="34" charset="0"/>
                <a:cs typeface="Arial" panose="020B0604020202020204" pitchFamily="34" charset="0"/>
              </a:rPr>
              <a:t>and nurses, although 'wise', have an affiliate stigma through their close association with the procedure. It is proposed that the situation can be ameliorated by addressing stigma at policy, local and personal levels. Examples from other areas of practice are outlined for possible application to </a:t>
            </a:r>
            <a:r>
              <a:rPr lang="en-US" sz="2400" dirty="0" smtClean="0">
                <a:latin typeface="Arial" panose="020B0604020202020204" pitchFamily="34" charset="0"/>
                <a:cs typeface="Arial" panose="020B0604020202020204" pitchFamily="34" charset="0"/>
              </a:rPr>
              <a:t>practice</a:t>
            </a:r>
          </a:p>
          <a:p>
            <a:pPr marL="719138" indent="-274638">
              <a:lnSpc>
                <a:spcPct val="100000"/>
              </a:lnSpc>
              <a:spcBef>
                <a:spcPts val="0"/>
              </a:spcBef>
              <a:spcAft>
                <a:spcPts val="1800"/>
              </a:spcAft>
            </a:pPr>
            <a:r>
              <a:rPr lang="en-US" sz="2400" i="1" dirty="0" err="1" smtClean="0">
                <a:solidFill>
                  <a:srgbClr val="FF0000"/>
                </a:solidFill>
              </a:rPr>
              <a:t>Lipp</a:t>
            </a:r>
            <a:r>
              <a:rPr lang="en-US" sz="2400" i="1" dirty="0" smtClean="0">
                <a:solidFill>
                  <a:srgbClr val="FF0000"/>
                </a:solidFill>
              </a:rPr>
              <a:t> </a:t>
            </a:r>
            <a:r>
              <a:rPr lang="en-US" sz="2400" i="1" dirty="0">
                <a:solidFill>
                  <a:srgbClr val="FF0000"/>
                </a:solidFill>
              </a:rPr>
              <a:t>A. Stigma in abortion care: application to a grounded theory study. </a:t>
            </a:r>
            <a:r>
              <a:rPr lang="en-US" sz="2400" i="1" dirty="0" err="1">
                <a:solidFill>
                  <a:srgbClr val="FF0000"/>
                </a:solidFill>
              </a:rPr>
              <a:t>Contemp</a:t>
            </a:r>
            <a:r>
              <a:rPr lang="en-US" sz="2400" i="1" dirty="0">
                <a:solidFill>
                  <a:srgbClr val="FF0000"/>
                </a:solidFill>
              </a:rPr>
              <a:t> Nurse. 2011 Feb;37(2):115-23. </a:t>
            </a:r>
            <a:r>
              <a:rPr lang="en-US" sz="2400" i="1" dirty="0" err="1">
                <a:solidFill>
                  <a:srgbClr val="FF0000"/>
                </a:solidFill>
              </a:rPr>
              <a:t>doi</a:t>
            </a:r>
            <a:r>
              <a:rPr lang="en-US" sz="2400" i="1" dirty="0">
                <a:solidFill>
                  <a:srgbClr val="FF0000"/>
                </a:solidFill>
              </a:rPr>
              <a:t>: 10.5172/conu.2011.37.2.115. PMID: 21692583</a:t>
            </a:r>
            <a:endParaRPr lang="en-US" sz="2400"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27932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8717" y="942512"/>
            <a:ext cx="5549283" cy="598191"/>
          </a:xfrm>
          <a:solidFill>
            <a:schemeClr val="accent1">
              <a:lumMod val="50000"/>
            </a:schemeClr>
          </a:solidFill>
        </p:spPr>
        <p:txBody>
          <a:bodyPr>
            <a:normAutofit fontScale="90000"/>
          </a:bodyPr>
          <a:lstStyle/>
          <a:p>
            <a:r>
              <a:rPr lang="en-US" sz="36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rPr>
              <a:t>Ethnographic – Example 1</a:t>
            </a:r>
            <a:endParaRPr lang="en-US" sz="3600" b="1"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232517" y="1759043"/>
            <a:ext cx="9229078" cy="5098957"/>
          </a:xfrm>
        </p:spPr>
        <p:txBody>
          <a:bodyPr>
            <a:normAutofit/>
          </a:bodyPr>
          <a:lstStyle/>
          <a:p>
            <a:pPr marL="447675" indent="-447675">
              <a:lnSpc>
                <a:spcPct val="100000"/>
              </a:lnSpc>
              <a:spcBef>
                <a:spcPts val="0"/>
              </a:spcBef>
              <a:spcAft>
                <a:spcPts val="1800"/>
              </a:spcAft>
              <a:buFont typeface="Wingdings" panose="05000000000000000000" pitchFamily="2" charset="2"/>
              <a:buChar char="q"/>
            </a:pPr>
            <a:r>
              <a:rPr lang="en-US" sz="2600" b="1" dirty="0" smtClean="0">
                <a:latin typeface="Arial" panose="020B0604020202020204" pitchFamily="34" charset="0"/>
                <a:cs typeface="Arial" panose="020B0604020202020204" pitchFamily="34" charset="0"/>
              </a:rPr>
              <a:t>Dirty </a:t>
            </a:r>
            <a:r>
              <a:rPr lang="en-US" sz="2600" b="1" dirty="0">
                <a:latin typeface="Arial" panose="020B0604020202020204" pitchFamily="34" charset="0"/>
                <a:cs typeface="Arial" panose="020B0604020202020204" pitchFamily="34" charset="0"/>
              </a:rPr>
              <a:t>Work and Intimacy: Creating an Abortion Worker</a:t>
            </a:r>
          </a:p>
          <a:p>
            <a:pPr marL="809625">
              <a:lnSpc>
                <a:spcPct val="100000"/>
              </a:lnSpc>
              <a:spcBef>
                <a:spcPts val="0"/>
              </a:spcBef>
              <a:spcAft>
                <a:spcPts val="1800"/>
              </a:spcAft>
            </a:pPr>
            <a:r>
              <a:rPr lang="en-US" sz="2400" dirty="0">
                <a:latin typeface="Arial" panose="020B0604020202020204" pitchFamily="34" charset="0"/>
                <a:cs typeface="Arial" panose="020B0604020202020204" pitchFamily="34" charset="0"/>
              </a:rPr>
              <a:t>This study examines the current state of surgical abortion at a clinic in southern California. Drawing on 18 months of ethnographic fieldwork at an abortion clinic, I </a:t>
            </a:r>
            <a:r>
              <a:rPr lang="en-US" sz="2400" dirty="0" smtClean="0">
                <a:latin typeface="Arial" panose="020B0604020202020204" pitchFamily="34" charset="0"/>
                <a:cs typeface="Arial" panose="020B0604020202020204" pitchFamily="34" charset="0"/>
              </a:rPr>
              <a:t>used </a:t>
            </a:r>
            <a:r>
              <a:rPr lang="en-US" sz="2400" dirty="0">
                <a:latin typeface="Arial" panose="020B0604020202020204" pitchFamily="34" charset="0"/>
                <a:cs typeface="Arial" panose="020B0604020202020204" pitchFamily="34" charset="0"/>
              </a:rPr>
              <a:t>theories of dirty work and intimate work to examine how abortion work is organized and allocated among </a:t>
            </a:r>
            <a:r>
              <a:rPr lang="en-US" sz="2400" dirty="0" smtClean="0">
                <a:latin typeface="Arial" panose="020B0604020202020204" pitchFamily="34" charset="0"/>
                <a:cs typeface="Arial" panose="020B0604020202020204" pitchFamily="34" charset="0"/>
              </a:rPr>
              <a:t>staff</a:t>
            </a:r>
          </a:p>
          <a:p>
            <a:pPr marL="809625">
              <a:lnSpc>
                <a:spcPct val="100000"/>
              </a:lnSpc>
              <a:spcBef>
                <a:spcPts val="0"/>
              </a:spcBef>
              <a:spcAft>
                <a:spcPts val="1800"/>
              </a:spcAft>
            </a:pPr>
            <a:r>
              <a:rPr lang="en-US" sz="2400" i="1" dirty="0">
                <a:solidFill>
                  <a:srgbClr val="FF0000"/>
                </a:solidFill>
              </a:rPr>
              <a:t>Ward KM. Dirty Work and Intimacy: Creating an Abortion Worker. J Health </a:t>
            </a:r>
            <a:r>
              <a:rPr lang="en-US" sz="2400" i="1" dirty="0" err="1">
                <a:solidFill>
                  <a:srgbClr val="FF0000"/>
                </a:solidFill>
              </a:rPr>
              <a:t>Soc</a:t>
            </a:r>
            <a:r>
              <a:rPr lang="en-US" sz="2400" i="1" dirty="0">
                <a:solidFill>
                  <a:srgbClr val="FF0000"/>
                </a:solidFill>
              </a:rPr>
              <a:t> </a:t>
            </a:r>
            <a:r>
              <a:rPr lang="en-US" sz="2400" i="1" dirty="0" err="1">
                <a:solidFill>
                  <a:srgbClr val="FF0000"/>
                </a:solidFill>
              </a:rPr>
              <a:t>Behav</a:t>
            </a:r>
            <a:r>
              <a:rPr lang="en-US" sz="2400" i="1" dirty="0">
                <a:solidFill>
                  <a:srgbClr val="FF0000"/>
                </a:solidFill>
              </a:rPr>
              <a:t>. 2021 Dec;62(4):512-525. </a:t>
            </a:r>
            <a:r>
              <a:rPr lang="en-US" sz="2400" i="1" dirty="0" err="1">
                <a:solidFill>
                  <a:srgbClr val="FF0000"/>
                </a:solidFill>
              </a:rPr>
              <a:t>doi</a:t>
            </a:r>
            <a:r>
              <a:rPr lang="en-US" sz="2400" i="1" dirty="0">
                <a:solidFill>
                  <a:srgbClr val="FF0000"/>
                </a:solidFill>
              </a:rPr>
              <a:t>: 10.1177/00221465211016440. </a:t>
            </a:r>
            <a:r>
              <a:rPr lang="en-US" sz="2400" i="1" dirty="0" err="1">
                <a:solidFill>
                  <a:srgbClr val="FF0000"/>
                </a:solidFill>
              </a:rPr>
              <a:t>Epub</a:t>
            </a:r>
            <a:r>
              <a:rPr lang="en-US" sz="2400" i="1" dirty="0">
                <a:solidFill>
                  <a:srgbClr val="FF0000"/>
                </a:solidFill>
              </a:rPr>
              <a:t> 2021 May 21. PMID: 34018439.</a:t>
            </a:r>
            <a:endParaRPr lang="en-US" sz="2400"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83370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531" y="763479"/>
            <a:ext cx="5901708" cy="598191"/>
          </a:xfrm>
          <a:solidFill>
            <a:schemeClr val="accent1">
              <a:lumMod val="50000"/>
            </a:schemeClr>
          </a:solidFill>
        </p:spPr>
        <p:txBody>
          <a:bodyPr>
            <a:normAutofit fontScale="90000"/>
          </a:bodyPr>
          <a:lstStyle/>
          <a:p>
            <a:r>
              <a:rPr lang="en-US" sz="36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rPr>
              <a:t>Phenomenology – Example 1</a:t>
            </a:r>
            <a:endParaRPr lang="en-US" sz="3600" b="1"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980243" y="1452761"/>
            <a:ext cx="10134601" cy="5098957"/>
          </a:xfrm>
        </p:spPr>
        <p:txBody>
          <a:bodyPr>
            <a:normAutofit fontScale="85000" lnSpcReduction="10000"/>
          </a:bodyPr>
          <a:lstStyle/>
          <a:p>
            <a:pPr marL="447675" indent="-447675">
              <a:lnSpc>
                <a:spcPct val="110000"/>
              </a:lnSpc>
              <a:spcBef>
                <a:spcPts val="0"/>
              </a:spcBef>
              <a:spcAft>
                <a:spcPts val="1800"/>
              </a:spcAft>
              <a:buFont typeface="Wingdings" panose="05000000000000000000" pitchFamily="2" charset="2"/>
              <a:buChar char="q"/>
            </a:pPr>
            <a:r>
              <a:rPr lang="en-US" b="1" dirty="0" smtClean="0">
                <a:latin typeface="Arial" panose="020B0604020202020204" pitchFamily="34" charset="0"/>
                <a:cs typeface="Arial" panose="020B0604020202020204" pitchFamily="34" charset="0"/>
              </a:rPr>
              <a:t>No </a:t>
            </a:r>
            <a:r>
              <a:rPr lang="en-US" b="1" dirty="0">
                <a:latin typeface="Arial" panose="020B0604020202020204" pitchFamily="34" charset="0"/>
                <a:cs typeface="Arial" panose="020B0604020202020204" pitchFamily="34" charset="0"/>
              </a:rPr>
              <a:t>one needs to know! Medical abortion: Secrecy, shame, and emotional distancing</a:t>
            </a:r>
          </a:p>
          <a:p>
            <a:pPr marL="714375">
              <a:lnSpc>
                <a:spcPct val="110000"/>
              </a:lnSpc>
              <a:spcBef>
                <a:spcPts val="0"/>
              </a:spcBef>
              <a:spcAft>
                <a:spcPts val="1800"/>
              </a:spcAft>
              <a:buFont typeface="Wingdings" panose="05000000000000000000" pitchFamily="2" charset="2"/>
              <a:buChar char="§"/>
            </a:pPr>
            <a:r>
              <a:rPr lang="en-US" sz="2400" dirty="0">
                <a:latin typeface="Arial" panose="020B0604020202020204" pitchFamily="34" charset="0"/>
                <a:cs typeface="Arial" panose="020B0604020202020204" pitchFamily="34" charset="0"/>
              </a:rPr>
              <a:t>In 2021, 10,841 abortions were carried out in Norway, of which 95.3% were medical abortions. In this phenomenological study, we explore women's experiences connected to performing a medical abortion at home. We conducted 22 interviews and analyzed the data using </a:t>
            </a:r>
            <a:r>
              <a:rPr lang="en-US" sz="2400" dirty="0" err="1">
                <a:latin typeface="Arial" panose="020B0604020202020204" pitchFamily="34" charset="0"/>
                <a:cs typeface="Arial" panose="020B0604020202020204" pitchFamily="34" charset="0"/>
              </a:rPr>
              <a:t>Giorgi's</a:t>
            </a:r>
            <a:r>
              <a:rPr lang="en-US" sz="2400" dirty="0">
                <a:latin typeface="Arial" panose="020B0604020202020204" pitchFamily="34" charset="0"/>
                <a:cs typeface="Arial" panose="020B0604020202020204" pitchFamily="34" charset="0"/>
              </a:rPr>
              <a:t> descriptive phenomenological method. Our analysis revealed four crucial constituents: The logical and sensible choice-doubt beneath the surface; Secrecy and the dubious comfort of hidden shame; Emotional distancing as a coping strategy; and Moving on-and revisiting the meaning of the abortion. We discuss and reflect on these findings drawing on insights from existential phenomenology and contemporary </a:t>
            </a:r>
            <a:r>
              <a:rPr lang="en-US" sz="2400" dirty="0" smtClean="0">
                <a:latin typeface="Arial" panose="020B0604020202020204" pitchFamily="34" charset="0"/>
                <a:cs typeface="Arial" panose="020B0604020202020204" pitchFamily="34" charset="0"/>
              </a:rPr>
              <a:t>research</a:t>
            </a:r>
          </a:p>
          <a:p>
            <a:pPr marL="714375">
              <a:lnSpc>
                <a:spcPct val="110000"/>
              </a:lnSpc>
              <a:spcBef>
                <a:spcPts val="0"/>
              </a:spcBef>
              <a:spcAft>
                <a:spcPts val="1800"/>
              </a:spcAft>
              <a:buFont typeface="Wingdings" panose="05000000000000000000" pitchFamily="2" charset="2"/>
              <a:buChar char="§"/>
            </a:pPr>
            <a:r>
              <a:rPr lang="en-US" sz="2400" i="1" dirty="0" err="1">
                <a:solidFill>
                  <a:srgbClr val="FF0000"/>
                </a:solidFill>
              </a:rPr>
              <a:t>Røseth</a:t>
            </a:r>
            <a:r>
              <a:rPr lang="en-US" sz="2400" i="1" dirty="0">
                <a:solidFill>
                  <a:srgbClr val="FF0000"/>
                </a:solidFill>
              </a:rPr>
              <a:t> I, </a:t>
            </a:r>
            <a:r>
              <a:rPr lang="en-US" sz="2400" i="1" dirty="0" err="1">
                <a:solidFill>
                  <a:srgbClr val="FF0000"/>
                </a:solidFill>
              </a:rPr>
              <a:t>Sommerseth</a:t>
            </a:r>
            <a:r>
              <a:rPr lang="en-US" sz="2400" i="1" dirty="0">
                <a:solidFill>
                  <a:srgbClr val="FF0000"/>
                </a:solidFill>
              </a:rPr>
              <a:t> E, </a:t>
            </a:r>
            <a:r>
              <a:rPr lang="en-US" sz="2400" i="1" dirty="0" err="1">
                <a:solidFill>
                  <a:srgbClr val="FF0000"/>
                </a:solidFill>
              </a:rPr>
              <a:t>Lyberg</a:t>
            </a:r>
            <a:r>
              <a:rPr lang="en-US" sz="2400" i="1" dirty="0">
                <a:solidFill>
                  <a:srgbClr val="FF0000"/>
                </a:solidFill>
              </a:rPr>
              <a:t> A, </a:t>
            </a:r>
            <a:r>
              <a:rPr lang="en-US" sz="2400" i="1" dirty="0" err="1">
                <a:solidFill>
                  <a:srgbClr val="FF0000"/>
                </a:solidFill>
              </a:rPr>
              <a:t>Sandvik</a:t>
            </a:r>
            <a:r>
              <a:rPr lang="en-US" sz="2400" i="1" dirty="0">
                <a:solidFill>
                  <a:srgbClr val="FF0000"/>
                </a:solidFill>
              </a:rPr>
              <a:t> BM, Dahl B. No one needs to know! Medical abortion: Secrecy, shame, and emotional distancing. Health Care Women Int. 2022 Jul 7:1-19. </a:t>
            </a:r>
            <a:r>
              <a:rPr lang="en-US" sz="2400" i="1" dirty="0" err="1">
                <a:solidFill>
                  <a:srgbClr val="FF0000"/>
                </a:solidFill>
              </a:rPr>
              <a:t>doi</a:t>
            </a:r>
            <a:r>
              <a:rPr lang="en-US" sz="2400" i="1" dirty="0">
                <a:solidFill>
                  <a:srgbClr val="FF0000"/>
                </a:solidFill>
              </a:rPr>
              <a:t>: 10.1080/07399332.2022.2090565. </a:t>
            </a:r>
            <a:r>
              <a:rPr lang="en-US" sz="2400" i="1" dirty="0" err="1">
                <a:solidFill>
                  <a:srgbClr val="FF0000"/>
                </a:solidFill>
              </a:rPr>
              <a:t>Epub</a:t>
            </a:r>
            <a:r>
              <a:rPr lang="en-US" sz="2400" i="1" dirty="0">
                <a:solidFill>
                  <a:srgbClr val="FF0000"/>
                </a:solidFill>
              </a:rPr>
              <a:t> ahead of print. PMID: 35797465.</a:t>
            </a:r>
            <a:endParaRPr lang="en-US" sz="2400"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22051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041" y="825623"/>
            <a:ext cx="7711458" cy="598191"/>
          </a:xfrm>
          <a:solidFill>
            <a:schemeClr val="accent1">
              <a:lumMod val="50000"/>
            </a:schemeClr>
          </a:solidFill>
        </p:spPr>
        <p:txBody>
          <a:bodyPr>
            <a:normAutofit fontScale="90000"/>
          </a:bodyPr>
          <a:lstStyle/>
          <a:p>
            <a:r>
              <a:rPr lang="en-US" sz="36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rPr>
              <a:t>Other Qualitative Studies – Example 1</a:t>
            </a:r>
            <a:endParaRPr lang="en-US" sz="3600" b="1"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060142" y="1514906"/>
            <a:ext cx="10019190" cy="5098957"/>
          </a:xfrm>
        </p:spPr>
        <p:txBody>
          <a:bodyPr>
            <a:normAutofit fontScale="92500"/>
          </a:bodyPr>
          <a:lstStyle/>
          <a:p>
            <a:pPr marL="447675" indent="-447675">
              <a:lnSpc>
                <a:spcPct val="100000"/>
              </a:lnSpc>
              <a:spcBef>
                <a:spcPts val="0"/>
              </a:spcBef>
              <a:spcAft>
                <a:spcPts val="1800"/>
              </a:spcAft>
              <a:buFont typeface="Wingdings" panose="05000000000000000000" pitchFamily="2" charset="2"/>
              <a:buChar char="q"/>
            </a:pPr>
            <a:r>
              <a:rPr lang="en-US" sz="2400" b="1" dirty="0" smtClean="0">
                <a:latin typeface="Arial" panose="020B0604020202020204" pitchFamily="34" charset="0"/>
                <a:cs typeface="Arial" panose="020B0604020202020204" pitchFamily="34" charset="0"/>
              </a:rPr>
              <a:t>Exploring </a:t>
            </a:r>
            <a:r>
              <a:rPr lang="en-US" sz="2400" b="1" dirty="0">
                <a:latin typeface="Arial" panose="020B0604020202020204" pitchFamily="34" charset="0"/>
                <a:cs typeface="Arial" panose="020B0604020202020204" pitchFamily="34" charset="0"/>
              </a:rPr>
              <a:t>stigma and social norms in women's abortion experiences and their expectations of care</a:t>
            </a:r>
          </a:p>
          <a:p>
            <a:pPr marL="714375" indent="-266700">
              <a:lnSpc>
                <a:spcPct val="100000"/>
              </a:lnSpc>
              <a:spcBef>
                <a:spcPts val="0"/>
              </a:spcBef>
              <a:spcAft>
                <a:spcPts val="1800"/>
              </a:spcAft>
            </a:pPr>
            <a:r>
              <a:rPr lang="en-US" sz="2400" dirty="0">
                <a:latin typeface="Arial" panose="020B0604020202020204" pitchFamily="34" charset="0"/>
                <a:cs typeface="Arial" panose="020B0604020202020204" pitchFamily="34" charset="0"/>
              </a:rPr>
              <a:t>In 2017, we conducted 34 semi-structured interviews and 2 focus groups with women who had obtained abortion services in Maharashtra state in India and </a:t>
            </a:r>
            <a:r>
              <a:rPr lang="en-US" sz="2400" dirty="0" err="1">
                <a:latin typeface="Arial" panose="020B0604020202020204" pitchFamily="34" charset="0"/>
                <a:cs typeface="Arial" panose="020B0604020202020204" pitchFamily="34" charset="0"/>
              </a:rPr>
              <a:t>Thika</a:t>
            </a:r>
            <a:r>
              <a:rPr lang="en-US" sz="2400" dirty="0">
                <a:latin typeface="Arial" panose="020B0604020202020204" pitchFamily="34" charset="0"/>
                <a:cs typeface="Arial" panose="020B0604020202020204" pitchFamily="34" charset="0"/>
              </a:rPr>
              <a:t> and </a:t>
            </a:r>
            <a:r>
              <a:rPr lang="en-US" sz="2400" dirty="0" err="1">
                <a:latin typeface="Arial" panose="020B0604020202020204" pitchFamily="34" charset="0"/>
                <a:cs typeface="Arial" panose="020B0604020202020204" pitchFamily="34" charset="0"/>
              </a:rPr>
              <a:t>Eldoret</a:t>
            </a:r>
            <a:r>
              <a:rPr lang="en-US" sz="2400" dirty="0">
                <a:latin typeface="Arial" panose="020B0604020202020204" pitchFamily="34" charset="0"/>
                <a:cs typeface="Arial" panose="020B0604020202020204" pitchFamily="34" charset="0"/>
              </a:rPr>
              <a:t> in Kenya. Thematic analysis was informed by the individual-level abortion stigma framework and theory of normative conduct. We aimed to learn about the diversity of women's experiences, </a:t>
            </a:r>
            <a:r>
              <a:rPr lang="en-US" sz="2400" dirty="0" err="1">
                <a:latin typeface="Arial" panose="020B0604020202020204" pitchFamily="34" charset="0"/>
                <a:cs typeface="Arial" panose="020B0604020202020204" pitchFamily="34" charset="0"/>
              </a:rPr>
              <a:t>analysing</a:t>
            </a:r>
            <a:r>
              <a:rPr lang="en-US" sz="2400" dirty="0">
                <a:latin typeface="Arial" panose="020B0604020202020204" pitchFamily="34" charset="0"/>
                <a:cs typeface="Arial" panose="020B0604020202020204" pitchFamily="34" charset="0"/>
              </a:rPr>
              <a:t> pooled data from the two </a:t>
            </a:r>
            <a:r>
              <a:rPr lang="en-US" sz="2400" dirty="0" smtClean="0">
                <a:latin typeface="Arial" panose="020B0604020202020204" pitchFamily="34" charset="0"/>
                <a:cs typeface="Arial" panose="020B0604020202020204" pitchFamily="34" charset="0"/>
              </a:rPr>
              <a:t>countries</a:t>
            </a:r>
          </a:p>
          <a:p>
            <a:pPr marL="714375" indent="-266700">
              <a:lnSpc>
                <a:spcPct val="100000"/>
              </a:lnSpc>
              <a:spcBef>
                <a:spcPts val="0"/>
              </a:spcBef>
              <a:spcAft>
                <a:spcPts val="1800"/>
              </a:spcAft>
            </a:pPr>
            <a:r>
              <a:rPr lang="en-US" sz="2400" i="1" dirty="0" err="1">
                <a:solidFill>
                  <a:srgbClr val="FF0000"/>
                </a:solidFill>
              </a:rPr>
              <a:t>Makleff</a:t>
            </a:r>
            <a:r>
              <a:rPr lang="en-US" sz="2400" i="1" dirty="0">
                <a:solidFill>
                  <a:srgbClr val="FF0000"/>
                </a:solidFill>
              </a:rPr>
              <a:t> S, Wilkins R, </a:t>
            </a:r>
            <a:r>
              <a:rPr lang="en-US" sz="2400" i="1" dirty="0" err="1">
                <a:solidFill>
                  <a:srgbClr val="FF0000"/>
                </a:solidFill>
              </a:rPr>
              <a:t>Wachsmann</a:t>
            </a:r>
            <a:r>
              <a:rPr lang="en-US" sz="2400" i="1" dirty="0">
                <a:solidFill>
                  <a:srgbClr val="FF0000"/>
                </a:solidFill>
              </a:rPr>
              <a:t> H, Gupta D, </a:t>
            </a:r>
            <a:r>
              <a:rPr lang="en-US" sz="2400" i="1" dirty="0" err="1">
                <a:solidFill>
                  <a:srgbClr val="FF0000"/>
                </a:solidFill>
              </a:rPr>
              <a:t>Wachira</a:t>
            </a:r>
            <a:r>
              <a:rPr lang="en-US" sz="2400" i="1" dirty="0">
                <a:solidFill>
                  <a:srgbClr val="FF0000"/>
                </a:solidFill>
              </a:rPr>
              <a:t> M, </a:t>
            </a:r>
            <a:r>
              <a:rPr lang="en-US" sz="2400" i="1" dirty="0" err="1">
                <a:solidFill>
                  <a:srgbClr val="FF0000"/>
                </a:solidFill>
              </a:rPr>
              <a:t>Bunde</a:t>
            </a:r>
            <a:r>
              <a:rPr lang="en-US" sz="2400" i="1" dirty="0">
                <a:solidFill>
                  <a:srgbClr val="FF0000"/>
                </a:solidFill>
              </a:rPr>
              <a:t> W, </a:t>
            </a:r>
            <a:r>
              <a:rPr lang="en-US" sz="2400" i="1" dirty="0" err="1">
                <a:solidFill>
                  <a:srgbClr val="FF0000"/>
                </a:solidFill>
              </a:rPr>
              <a:t>Radhakrishnan</a:t>
            </a:r>
            <a:r>
              <a:rPr lang="en-US" sz="2400" i="1" dirty="0">
                <a:solidFill>
                  <a:srgbClr val="FF0000"/>
                </a:solidFill>
              </a:rPr>
              <a:t> U, </a:t>
            </a:r>
            <a:r>
              <a:rPr lang="en-US" sz="2400" i="1" dirty="0" err="1">
                <a:solidFill>
                  <a:srgbClr val="FF0000"/>
                </a:solidFill>
              </a:rPr>
              <a:t>Cislaghi</a:t>
            </a:r>
            <a:r>
              <a:rPr lang="en-US" sz="2400" i="1" dirty="0">
                <a:solidFill>
                  <a:srgbClr val="FF0000"/>
                </a:solidFill>
              </a:rPr>
              <a:t> B, Baum SE. Exploring stigma and social norms in women's abortion experiences and their expectations of care. Sex </a:t>
            </a:r>
            <a:r>
              <a:rPr lang="en-US" sz="2400" i="1" dirty="0" err="1">
                <a:solidFill>
                  <a:srgbClr val="FF0000"/>
                </a:solidFill>
              </a:rPr>
              <a:t>Reprod</a:t>
            </a:r>
            <a:r>
              <a:rPr lang="en-US" sz="2400" i="1" dirty="0">
                <a:solidFill>
                  <a:srgbClr val="FF0000"/>
                </a:solidFill>
              </a:rPr>
              <a:t> Health Matters. 2019 Nov;27(3):1661753. </a:t>
            </a:r>
            <a:r>
              <a:rPr lang="en-US" sz="2400" i="1" dirty="0" err="1">
                <a:solidFill>
                  <a:srgbClr val="FF0000"/>
                </a:solidFill>
              </a:rPr>
              <a:t>doi</a:t>
            </a:r>
            <a:r>
              <a:rPr lang="en-US" sz="2400" i="1" dirty="0">
                <a:solidFill>
                  <a:srgbClr val="FF0000"/>
                </a:solidFill>
              </a:rPr>
              <a:t>: 10.1080/26410397.2019.1661753. PMID: 31551027; PMCID: PMC7887901.</a:t>
            </a:r>
            <a:endParaRPr lang="en-US" sz="2400"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0277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452F580-0033-4520-81DC-F0749EBBE651}"/>
              </a:ext>
            </a:extLst>
          </p:cNvPr>
          <p:cNvSpPr>
            <a:spLocks noGrp="1"/>
          </p:cNvSpPr>
          <p:nvPr>
            <p:ph idx="1"/>
          </p:nvPr>
        </p:nvSpPr>
        <p:spPr>
          <a:xfrm>
            <a:off x="1010244" y="1874462"/>
            <a:ext cx="10515600" cy="3929063"/>
          </a:xfrm>
        </p:spPr>
        <p:txBody>
          <a:bodyPr/>
          <a:lstStyle/>
          <a:p>
            <a:pPr marL="515938" indent="-515938">
              <a:lnSpc>
                <a:spcPct val="100000"/>
              </a:lnSpc>
              <a:spcBef>
                <a:spcPts val="0"/>
              </a:spcBef>
              <a:spcAft>
                <a:spcPts val="2400"/>
              </a:spcAft>
              <a:buFont typeface="Wingdings" panose="05000000000000000000" pitchFamily="2" charset="2"/>
              <a:buChar char="q"/>
              <a:tabLst>
                <a:tab pos="515938" algn="l"/>
                <a:tab pos="576263" algn="l"/>
              </a:tabLst>
            </a:pPr>
            <a:r>
              <a:rPr lang="en-US" dirty="0" smtClean="0">
                <a:latin typeface="Arial" panose="020B0604020202020204" pitchFamily="34" charset="0"/>
                <a:cs typeface="Arial" panose="020B0604020202020204" pitchFamily="34" charset="0"/>
              </a:rPr>
              <a:t>Methodologies of designing an abortion research</a:t>
            </a:r>
          </a:p>
          <a:p>
            <a:pPr marL="515938" indent="-515938">
              <a:lnSpc>
                <a:spcPct val="100000"/>
              </a:lnSpc>
              <a:spcBef>
                <a:spcPts val="0"/>
              </a:spcBef>
              <a:spcAft>
                <a:spcPts val="2400"/>
              </a:spcAft>
              <a:buFont typeface="Wingdings" panose="05000000000000000000" pitchFamily="2" charset="2"/>
              <a:buChar char="q"/>
              <a:tabLst>
                <a:tab pos="515938" algn="l"/>
                <a:tab pos="576263" algn="l"/>
              </a:tabLst>
            </a:pPr>
            <a:r>
              <a:rPr lang="en-US" dirty="0" smtClean="0">
                <a:latin typeface="Arial" panose="020B0604020202020204" pitchFamily="34" charset="0"/>
                <a:cs typeface="Arial" panose="020B0604020202020204" pitchFamily="34" charset="0"/>
              </a:rPr>
              <a:t>Selection of the appropriate design for an abortion related research</a:t>
            </a:r>
            <a:endParaRPr lang="x-none"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xmlns="" id="{7C497826-01C4-4DDF-8A54-DD0EEC5F86BF}"/>
              </a:ext>
            </a:extLst>
          </p:cNvPr>
          <p:cNvSpPr txBox="1">
            <a:spLocks/>
          </p:cNvSpPr>
          <p:nvPr/>
        </p:nvSpPr>
        <p:spPr>
          <a:xfrm>
            <a:off x="1137243" y="904745"/>
            <a:ext cx="4987331" cy="690563"/>
          </a:xfrm>
          <a:prstGeom prst="rect">
            <a:avLst/>
          </a:prstGeom>
          <a:solidFill>
            <a:schemeClr val="accent1">
              <a:lumMod val="5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b="1" dirty="0">
                <a:solidFill>
                  <a:srgbClr val="FFFF00"/>
                </a:solidFill>
                <a:effectLst>
                  <a:outerShdw blurRad="38100" dist="38100" dir="2700000" algn="tl">
                    <a:srgbClr val="000000">
                      <a:alpha val="43137"/>
                    </a:srgbClr>
                  </a:outerShdw>
                </a:effectLst>
                <a:latin typeface="Arial Rounded MT Bold" panose="020F0704030504030204" pitchFamily="34" charset="0"/>
              </a:rPr>
              <a:t>Purpose/aim of module</a:t>
            </a:r>
          </a:p>
        </p:txBody>
      </p:sp>
      <p:pic>
        <p:nvPicPr>
          <p:cNvPr id="5" name="Picture 2" descr="Research Design 101: A Guide To Planning Experiment De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4885" y="3361003"/>
            <a:ext cx="4062841" cy="3047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1567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695" y="790112"/>
            <a:ext cx="7692408" cy="598191"/>
          </a:xfrm>
          <a:solidFill>
            <a:schemeClr val="accent1">
              <a:lumMod val="50000"/>
            </a:schemeClr>
          </a:solidFill>
        </p:spPr>
        <p:txBody>
          <a:bodyPr>
            <a:normAutofit fontScale="90000"/>
          </a:bodyPr>
          <a:lstStyle/>
          <a:p>
            <a:r>
              <a:rPr lang="en-US" sz="36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rPr>
              <a:t>Other Qualitative Studies – Example 2</a:t>
            </a:r>
            <a:endParaRPr lang="en-US" sz="3600" b="1"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157797" y="1568172"/>
            <a:ext cx="9850514" cy="5098957"/>
          </a:xfrm>
        </p:spPr>
        <p:txBody>
          <a:bodyPr>
            <a:normAutofit/>
          </a:bodyPr>
          <a:lstStyle/>
          <a:p>
            <a:pPr marL="447675" indent="-447675">
              <a:lnSpc>
                <a:spcPct val="100000"/>
              </a:lnSpc>
              <a:spcBef>
                <a:spcPts val="0"/>
              </a:spcBef>
              <a:spcAft>
                <a:spcPts val="1800"/>
              </a:spcAft>
              <a:buFont typeface="Wingdings" panose="05000000000000000000" pitchFamily="2" charset="2"/>
              <a:buChar char="q"/>
            </a:pPr>
            <a:r>
              <a:rPr lang="en-US" sz="2400" b="1" dirty="0" smtClean="0">
                <a:latin typeface="Arial" panose="020B0604020202020204" pitchFamily="34" charset="0"/>
                <a:cs typeface="Arial" panose="020B0604020202020204" pitchFamily="34" charset="0"/>
              </a:rPr>
              <a:t>"I </a:t>
            </a:r>
            <a:r>
              <a:rPr lang="en-US" sz="2400" b="1" dirty="0">
                <a:latin typeface="Arial" panose="020B0604020202020204" pitchFamily="34" charset="0"/>
                <a:cs typeface="Arial" panose="020B0604020202020204" pitchFamily="34" charset="0"/>
              </a:rPr>
              <a:t>just have to hope that this abortion should go well": Perceptions, fears, and experiences of abortion clients in Nigeria</a:t>
            </a:r>
          </a:p>
          <a:p>
            <a:pPr marL="714375" indent="-266700">
              <a:lnSpc>
                <a:spcPct val="100000"/>
              </a:lnSpc>
              <a:spcBef>
                <a:spcPts val="0"/>
              </a:spcBef>
              <a:spcAft>
                <a:spcPts val="1800"/>
              </a:spcAft>
            </a:pPr>
            <a:r>
              <a:rPr lang="en-US" sz="2400" dirty="0">
                <a:latin typeface="Arial" panose="020B0604020202020204" pitchFamily="34" charset="0"/>
                <a:cs typeface="Arial" panose="020B0604020202020204" pitchFamily="34" charset="0"/>
              </a:rPr>
              <a:t>We conducted in-depth interviews with 25 people who obtained abortion services through three distinct models of care. We coded interview transcripts and conducted thematic </a:t>
            </a:r>
            <a:r>
              <a:rPr lang="en-US" sz="2400" dirty="0" smtClean="0">
                <a:latin typeface="Arial" panose="020B0604020202020204" pitchFamily="34" charset="0"/>
                <a:cs typeface="Arial" panose="020B0604020202020204" pitchFamily="34" charset="0"/>
              </a:rPr>
              <a:t>analysis</a:t>
            </a:r>
            <a:endParaRPr lang="en-US" sz="2400" dirty="0">
              <a:latin typeface="Arial" panose="020B0604020202020204" pitchFamily="34" charset="0"/>
              <a:cs typeface="Arial" panose="020B0604020202020204" pitchFamily="34" charset="0"/>
            </a:endParaRPr>
          </a:p>
          <a:p>
            <a:pPr marL="714375" indent="-266700">
              <a:lnSpc>
                <a:spcPct val="100000"/>
              </a:lnSpc>
              <a:spcBef>
                <a:spcPts val="0"/>
              </a:spcBef>
              <a:spcAft>
                <a:spcPts val="1800"/>
              </a:spcAft>
            </a:pPr>
            <a:r>
              <a:rPr lang="en-US" sz="2400" i="1" dirty="0">
                <a:solidFill>
                  <a:srgbClr val="FF0000"/>
                </a:solidFill>
              </a:rPr>
              <a:t>Katz AJ, Ramirez AM, </a:t>
            </a:r>
            <a:r>
              <a:rPr lang="en-US" sz="2400" i="1" dirty="0" err="1">
                <a:solidFill>
                  <a:srgbClr val="FF0000"/>
                </a:solidFill>
              </a:rPr>
              <a:t>Bercu</a:t>
            </a:r>
            <a:r>
              <a:rPr lang="en-US" sz="2400" i="1" dirty="0">
                <a:solidFill>
                  <a:srgbClr val="FF0000"/>
                </a:solidFill>
              </a:rPr>
              <a:t> C, </a:t>
            </a:r>
            <a:r>
              <a:rPr lang="en-US" sz="2400" i="1" dirty="0" err="1">
                <a:solidFill>
                  <a:srgbClr val="FF0000"/>
                </a:solidFill>
              </a:rPr>
              <a:t>Filippa</a:t>
            </a:r>
            <a:r>
              <a:rPr lang="en-US" sz="2400" i="1" dirty="0">
                <a:solidFill>
                  <a:srgbClr val="FF0000"/>
                </a:solidFill>
              </a:rPr>
              <a:t> S, </a:t>
            </a:r>
            <a:r>
              <a:rPr lang="en-US" sz="2400" i="1" dirty="0" err="1">
                <a:solidFill>
                  <a:srgbClr val="FF0000"/>
                </a:solidFill>
              </a:rPr>
              <a:t>Dirisu</a:t>
            </a:r>
            <a:r>
              <a:rPr lang="en-US" sz="2400" i="1" dirty="0">
                <a:solidFill>
                  <a:srgbClr val="FF0000"/>
                </a:solidFill>
              </a:rPr>
              <a:t> O, </a:t>
            </a:r>
            <a:r>
              <a:rPr lang="en-US" sz="2400" i="1" dirty="0" err="1">
                <a:solidFill>
                  <a:srgbClr val="FF0000"/>
                </a:solidFill>
              </a:rPr>
              <a:t>Egwuatu</a:t>
            </a:r>
            <a:r>
              <a:rPr lang="en-US" sz="2400" i="1" dirty="0">
                <a:solidFill>
                  <a:srgbClr val="FF0000"/>
                </a:solidFill>
              </a:rPr>
              <a:t> I, </a:t>
            </a:r>
            <a:r>
              <a:rPr lang="en-US" sz="2400" i="1" dirty="0" err="1">
                <a:solidFill>
                  <a:srgbClr val="FF0000"/>
                </a:solidFill>
              </a:rPr>
              <a:t>Nmezi</a:t>
            </a:r>
            <a:r>
              <a:rPr lang="en-US" sz="2400" i="1" dirty="0">
                <a:solidFill>
                  <a:srgbClr val="FF0000"/>
                </a:solidFill>
              </a:rPr>
              <a:t> S, Palmer L, Baum SE. "I just have to hope that this abortion should go well": Perceptions, fears, and experiences of abortion clients in Nigeria. </a:t>
            </a:r>
            <a:r>
              <a:rPr lang="en-US" sz="2400" i="1" dirty="0" err="1">
                <a:solidFill>
                  <a:srgbClr val="FF0000"/>
                </a:solidFill>
              </a:rPr>
              <a:t>PLoS</a:t>
            </a:r>
            <a:r>
              <a:rPr lang="en-US" sz="2400" i="1" dirty="0">
                <a:solidFill>
                  <a:srgbClr val="FF0000"/>
                </a:solidFill>
              </a:rPr>
              <a:t> One. 2022 Feb 7;17(2):e0263072. </a:t>
            </a:r>
            <a:r>
              <a:rPr lang="en-US" sz="2400" i="1" dirty="0" err="1">
                <a:solidFill>
                  <a:srgbClr val="FF0000"/>
                </a:solidFill>
              </a:rPr>
              <a:t>doi</a:t>
            </a:r>
            <a:r>
              <a:rPr lang="en-US" sz="2400" i="1" dirty="0">
                <a:solidFill>
                  <a:srgbClr val="FF0000"/>
                </a:solidFill>
              </a:rPr>
              <a:t>: 10.1371/journal.pone.0263072. PMID: 35130269; PMCID: PMC8820635.</a:t>
            </a:r>
            <a:endParaRPr lang="en-US" sz="2400"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86741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032" y="880830"/>
            <a:ext cx="7711458" cy="598191"/>
          </a:xfrm>
          <a:solidFill>
            <a:schemeClr val="accent1">
              <a:lumMod val="50000"/>
            </a:schemeClr>
          </a:solidFill>
        </p:spPr>
        <p:txBody>
          <a:bodyPr>
            <a:normAutofit fontScale="90000"/>
          </a:bodyPr>
          <a:lstStyle/>
          <a:p>
            <a:r>
              <a:rPr lang="en-US" sz="36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rPr>
              <a:t>Other Qualitative Studies – Example 3</a:t>
            </a:r>
            <a:endParaRPr lang="en-US" sz="3600" b="1"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621437" y="1634199"/>
            <a:ext cx="10972800" cy="4775479"/>
          </a:xfrm>
        </p:spPr>
        <p:txBody>
          <a:bodyPr>
            <a:normAutofit lnSpcReduction="10000"/>
          </a:bodyPr>
          <a:lstStyle/>
          <a:p>
            <a:pPr marL="447675" indent="-447675">
              <a:lnSpc>
                <a:spcPct val="100000"/>
              </a:lnSpc>
              <a:buFont typeface="Wingdings" panose="05000000000000000000" pitchFamily="2" charset="2"/>
              <a:buChar char="q"/>
            </a:pPr>
            <a:r>
              <a:rPr lang="en-US" sz="2600" b="1" dirty="0" smtClean="0">
                <a:latin typeface="Arial" panose="020B0604020202020204" pitchFamily="34" charset="0"/>
                <a:cs typeface="Arial" panose="020B0604020202020204" pitchFamily="34" charset="0"/>
              </a:rPr>
              <a:t>Stigma </a:t>
            </a:r>
            <a:r>
              <a:rPr lang="en-US" sz="2600" b="1" dirty="0">
                <a:latin typeface="Arial" panose="020B0604020202020204" pitchFamily="34" charset="0"/>
                <a:cs typeface="Arial" panose="020B0604020202020204" pitchFamily="34" charset="0"/>
              </a:rPr>
              <a:t>and agency: exploring young Kenyan women's experiences with abortion stigma and individual </a:t>
            </a:r>
            <a:r>
              <a:rPr lang="en-US" sz="2600" b="1" dirty="0" smtClean="0">
                <a:latin typeface="Arial" panose="020B0604020202020204" pitchFamily="34" charset="0"/>
                <a:cs typeface="Arial" panose="020B0604020202020204" pitchFamily="34" charset="0"/>
              </a:rPr>
              <a:t>agency</a:t>
            </a:r>
          </a:p>
          <a:p>
            <a:pPr marL="0" indent="0">
              <a:lnSpc>
                <a:spcPct val="100000"/>
              </a:lnSpc>
              <a:buNone/>
            </a:pPr>
            <a:endParaRPr lang="en-US" sz="800" b="1" dirty="0">
              <a:latin typeface="Arial" panose="020B0604020202020204" pitchFamily="34" charset="0"/>
              <a:cs typeface="Arial" panose="020B0604020202020204" pitchFamily="34" charset="0"/>
            </a:endParaRPr>
          </a:p>
          <a:p>
            <a:pPr marL="809625" indent="-361950">
              <a:lnSpc>
                <a:spcPct val="100000"/>
              </a:lnSpc>
            </a:pPr>
            <a:r>
              <a:rPr lang="en-US" sz="2400" dirty="0">
                <a:latin typeface="Arial" panose="020B0604020202020204" pitchFamily="34" charset="0"/>
                <a:cs typeface="Arial" panose="020B0604020202020204" pitchFamily="34" charset="0"/>
              </a:rPr>
              <a:t>This study aimed to </a:t>
            </a:r>
            <a:r>
              <a:rPr lang="en-US" sz="2400" dirty="0" err="1">
                <a:latin typeface="Arial" panose="020B0604020202020204" pitchFamily="34" charset="0"/>
                <a:cs typeface="Arial" panose="020B0604020202020204" pitchFamily="34" charset="0"/>
              </a:rPr>
              <a:t>characterise</a:t>
            </a:r>
            <a:r>
              <a:rPr lang="en-US" sz="2400" dirty="0">
                <a:latin typeface="Arial" panose="020B0604020202020204" pitchFamily="34" charset="0"/>
                <a:cs typeface="Arial" panose="020B0604020202020204" pitchFamily="34" charset="0"/>
              </a:rPr>
              <a:t> Kenyan women's perceptions and experiences with abortion and post-abortion care (PAC) services in Nairobi regarding barriers to care, beliefs about abortion, and perceived stigma. We conducted 15 semi-structured in-depth interviews with Kenyan women aged 18-24 years who recently received abortion and PAC services at four Marie </a:t>
            </a:r>
            <a:r>
              <a:rPr lang="en-US" sz="2400" dirty="0" err="1">
                <a:latin typeface="Arial" panose="020B0604020202020204" pitchFamily="34" charset="0"/>
                <a:cs typeface="Arial" panose="020B0604020202020204" pitchFamily="34" charset="0"/>
              </a:rPr>
              <a:t>Stopes</a:t>
            </a:r>
            <a:r>
              <a:rPr lang="en-US" sz="2400" dirty="0">
                <a:latin typeface="Arial" panose="020B0604020202020204" pitchFamily="34" charset="0"/>
                <a:cs typeface="Arial" panose="020B0604020202020204" pitchFamily="34" charset="0"/>
              </a:rPr>
              <a:t> Kenya clinic sites in </a:t>
            </a:r>
            <a:r>
              <a:rPr lang="en-US" sz="2400" dirty="0" smtClean="0">
                <a:latin typeface="Arial" panose="020B0604020202020204" pitchFamily="34" charset="0"/>
                <a:cs typeface="Arial" panose="020B0604020202020204" pitchFamily="34" charset="0"/>
              </a:rPr>
              <a:t>Nairobi</a:t>
            </a:r>
          </a:p>
          <a:p>
            <a:pPr marL="809625" indent="-361950">
              <a:lnSpc>
                <a:spcPct val="100000"/>
              </a:lnSpc>
            </a:pPr>
            <a:r>
              <a:rPr lang="en-US" sz="2400" i="1" dirty="0">
                <a:solidFill>
                  <a:srgbClr val="FF0000"/>
                </a:solidFill>
              </a:rPr>
              <a:t>Mohamed D, Diamond-Smith N, </a:t>
            </a:r>
            <a:r>
              <a:rPr lang="en-US" sz="2400" i="1" dirty="0" err="1">
                <a:solidFill>
                  <a:srgbClr val="FF0000"/>
                </a:solidFill>
              </a:rPr>
              <a:t>Njunguru</a:t>
            </a:r>
            <a:r>
              <a:rPr lang="en-US" sz="2400" i="1" dirty="0">
                <a:solidFill>
                  <a:srgbClr val="FF0000"/>
                </a:solidFill>
              </a:rPr>
              <a:t> J. Stigma and agency: exploring young Kenyan women's experiences with abortion stigma and individual agency. </a:t>
            </a:r>
            <a:r>
              <a:rPr lang="en-US" sz="2400" i="1" dirty="0" err="1">
                <a:solidFill>
                  <a:srgbClr val="FF0000"/>
                </a:solidFill>
              </a:rPr>
              <a:t>Reprod</a:t>
            </a:r>
            <a:r>
              <a:rPr lang="en-US" sz="2400" i="1" dirty="0">
                <a:solidFill>
                  <a:srgbClr val="FF0000"/>
                </a:solidFill>
              </a:rPr>
              <a:t> Health Matters. 2018 Dec;26(52):1492285. </a:t>
            </a:r>
            <a:r>
              <a:rPr lang="en-US" sz="2400" i="1" dirty="0" err="1">
                <a:solidFill>
                  <a:srgbClr val="FF0000"/>
                </a:solidFill>
              </a:rPr>
              <a:t>doi</a:t>
            </a:r>
            <a:r>
              <a:rPr lang="en-US" sz="2400" i="1" dirty="0">
                <a:solidFill>
                  <a:srgbClr val="FF0000"/>
                </a:solidFill>
              </a:rPr>
              <a:t>: 10.1080/09688080.2018.1492285. PMID: 30058955.</a:t>
            </a:r>
            <a:endParaRPr lang="en-US" sz="2400"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04843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078" y="775872"/>
            <a:ext cx="7954114" cy="664403"/>
          </a:xfrm>
          <a:solidFill>
            <a:schemeClr val="accent1">
              <a:lumMod val="50000"/>
            </a:schemeClr>
          </a:solidFill>
        </p:spPr>
        <p:txBody>
          <a:bodyPr>
            <a:normAutofit fontScale="90000"/>
          </a:bodyPr>
          <a:lstStyle/>
          <a:p>
            <a:r>
              <a:rPr lang="en-US" sz="36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rPr>
              <a:t>Other Qualitative Studies – Example 4</a:t>
            </a:r>
            <a:endParaRPr lang="en-US" sz="3600" b="1"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710214" y="1570700"/>
            <a:ext cx="10866268" cy="5042515"/>
          </a:xfrm>
        </p:spPr>
        <p:txBody>
          <a:bodyPr>
            <a:normAutofit fontScale="92500"/>
          </a:bodyPr>
          <a:lstStyle/>
          <a:p>
            <a:pPr marL="447675" indent="-447675">
              <a:lnSpc>
                <a:spcPct val="100000"/>
              </a:lnSpc>
              <a:buFont typeface="Wingdings" panose="05000000000000000000" pitchFamily="2" charset="2"/>
              <a:buChar char="q"/>
            </a:pPr>
            <a:r>
              <a:rPr lang="en-US" sz="2600" b="1" dirty="0" smtClean="0">
                <a:latin typeface="Arial" panose="020B0604020202020204" pitchFamily="34" charset="0"/>
                <a:cs typeface="Arial" panose="020B0604020202020204" pitchFamily="34" charset="0"/>
              </a:rPr>
              <a:t>Narratives </a:t>
            </a:r>
            <a:r>
              <a:rPr lang="en-US" sz="2600" b="1" dirty="0">
                <a:latin typeface="Arial" panose="020B0604020202020204" pitchFamily="34" charset="0"/>
                <a:cs typeface="Arial" panose="020B0604020202020204" pitchFamily="34" charset="0"/>
              </a:rPr>
              <a:t>of women presenting with abortion complications in Southwestern Nigeria: A qualitative study</a:t>
            </a:r>
          </a:p>
          <a:p>
            <a:pPr>
              <a:lnSpc>
                <a:spcPct val="100000"/>
              </a:lnSpc>
              <a:spcBef>
                <a:spcPts val="0"/>
              </a:spcBef>
            </a:pPr>
            <a:endParaRPr lang="en-US" sz="800" dirty="0" smtClean="0">
              <a:latin typeface="Arial" panose="020B0604020202020204" pitchFamily="34" charset="0"/>
              <a:cs typeface="Arial" panose="020B0604020202020204" pitchFamily="34" charset="0"/>
            </a:endParaRPr>
          </a:p>
          <a:p>
            <a:pPr marL="714375" indent="-266700">
              <a:lnSpc>
                <a:spcPct val="100000"/>
              </a:lnSpc>
            </a:pPr>
            <a:r>
              <a:rPr lang="en-US" sz="2400" dirty="0" smtClean="0">
                <a:latin typeface="Arial" panose="020B0604020202020204" pitchFamily="34" charset="0"/>
                <a:cs typeface="Arial" panose="020B0604020202020204" pitchFamily="34" charset="0"/>
              </a:rPr>
              <a:t>This </a:t>
            </a:r>
            <a:r>
              <a:rPr lang="en-US" sz="2400" dirty="0">
                <a:latin typeface="Arial" panose="020B0604020202020204" pitchFamily="34" charset="0"/>
                <a:cs typeface="Arial" panose="020B0604020202020204" pitchFamily="34" charset="0"/>
              </a:rPr>
              <a:t>qualitative study assessed women's knowledge; their expectation and experiences of the methods employed for abortion; and their health care-seeking decisions following a complicated abortion. Women who presented with abortion complications were purposively sampled from seven health facilities in south-west Nigeria. In-depth interviews were conducted by social scientists with the aid of a semi-structured interview guide. Coding schemes were developed and content analysis was performed with WEFTQDA </a:t>
            </a:r>
            <a:r>
              <a:rPr lang="en-US" sz="2400" dirty="0" smtClean="0">
                <a:latin typeface="Arial" panose="020B0604020202020204" pitchFamily="34" charset="0"/>
                <a:cs typeface="Arial" panose="020B0604020202020204" pitchFamily="34" charset="0"/>
              </a:rPr>
              <a:t>software</a:t>
            </a:r>
          </a:p>
          <a:p>
            <a:pPr marL="714375" indent="-266700">
              <a:lnSpc>
                <a:spcPct val="100000"/>
              </a:lnSpc>
            </a:pPr>
            <a:r>
              <a:rPr lang="en-US" sz="2400" i="1" dirty="0" err="1">
                <a:solidFill>
                  <a:srgbClr val="FF0000"/>
                </a:solidFill>
              </a:rPr>
              <a:t>Oyeniran</a:t>
            </a:r>
            <a:r>
              <a:rPr lang="en-US" sz="2400" i="1" dirty="0">
                <a:solidFill>
                  <a:srgbClr val="FF0000"/>
                </a:solidFill>
              </a:rPr>
              <a:t> AA, Bello FA, </a:t>
            </a:r>
            <a:r>
              <a:rPr lang="en-US" sz="2400" i="1" dirty="0" err="1">
                <a:solidFill>
                  <a:srgbClr val="FF0000"/>
                </a:solidFill>
              </a:rPr>
              <a:t>Oluborode</a:t>
            </a:r>
            <a:r>
              <a:rPr lang="en-US" sz="2400" i="1" dirty="0">
                <a:solidFill>
                  <a:srgbClr val="FF0000"/>
                </a:solidFill>
              </a:rPr>
              <a:t> B, </a:t>
            </a:r>
            <a:r>
              <a:rPr lang="en-US" sz="2400" i="1" dirty="0" err="1">
                <a:solidFill>
                  <a:srgbClr val="FF0000"/>
                </a:solidFill>
              </a:rPr>
              <a:t>Awowole</a:t>
            </a:r>
            <a:r>
              <a:rPr lang="en-US" sz="2400" i="1" dirty="0">
                <a:solidFill>
                  <a:srgbClr val="FF0000"/>
                </a:solidFill>
              </a:rPr>
              <a:t> I, </a:t>
            </a:r>
            <a:r>
              <a:rPr lang="en-US" sz="2400" i="1" dirty="0" err="1">
                <a:solidFill>
                  <a:srgbClr val="FF0000"/>
                </a:solidFill>
              </a:rPr>
              <a:t>Loto</a:t>
            </a:r>
            <a:r>
              <a:rPr lang="en-US" sz="2400" i="1" dirty="0">
                <a:solidFill>
                  <a:srgbClr val="FF0000"/>
                </a:solidFill>
              </a:rPr>
              <a:t> OM, </a:t>
            </a:r>
            <a:r>
              <a:rPr lang="en-US" sz="2400" i="1" dirty="0" err="1">
                <a:solidFill>
                  <a:srgbClr val="FF0000"/>
                </a:solidFill>
              </a:rPr>
              <a:t>Irinyenikan</a:t>
            </a:r>
            <a:r>
              <a:rPr lang="en-US" sz="2400" i="1" dirty="0">
                <a:solidFill>
                  <a:srgbClr val="FF0000"/>
                </a:solidFill>
              </a:rPr>
              <a:t> TA, </a:t>
            </a:r>
            <a:r>
              <a:rPr lang="en-US" sz="2400" i="1" dirty="0" err="1">
                <a:solidFill>
                  <a:srgbClr val="FF0000"/>
                </a:solidFill>
              </a:rPr>
              <a:t>Fabamwo</a:t>
            </a:r>
            <a:r>
              <a:rPr lang="en-US" sz="2400" i="1" dirty="0">
                <a:solidFill>
                  <a:srgbClr val="FF0000"/>
                </a:solidFill>
              </a:rPr>
              <a:t> AO, </a:t>
            </a:r>
            <a:r>
              <a:rPr lang="en-US" sz="2400" i="1" dirty="0" err="1">
                <a:solidFill>
                  <a:srgbClr val="FF0000"/>
                </a:solidFill>
              </a:rPr>
              <a:t>Olutayo</a:t>
            </a:r>
            <a:r>
              <a:rPr lang="en-US" sz="2400" i="1" dirty="0">
                <a:solidFill>
                  <a:srgbClr val="FF0000"/>
                </a:solidFill>
              </a:rPr>
              <a:t> L, </a:t>
            </a:r>
            <a:r>
              <a:rPr lang="en-US" sz="2400" i="1" dirty="0" err="1">
                <a:solidFill>
                  <a:srgbClr val="FF0000"/>
                </a:solidFill>
              </a:rPr>
              <a:t>Ganatra</a:t>
            </a:r>
            <a:r>
              <a:rPr lang="en-US" sz="2400" i="1" dirty="0">
                <a:solidFill>
                  <a:srgbClr val="FF0000"/>
                </a:solidFill>
              </a:rPr>
              <a:t> B, Guest P, </a:t>
            </a:r>
            <a:r>
              <a:rPr lang="en-US" sz="2400" i="1" dirty="0" err="1">
                <a:solidFill>
                  <a:srgbClr val="FF0000"/>
                </a:solidFill>
              </a:rPr>
              <a:t>Fawole</a:t>
            </a:r>
            <a:r>
              <a:rPr lang="en-US" sz="2400" i="1" dirty="0">
                <a:solidFill>
                  <a:srgbClr val="FF0000"/>
                </a:solidFill>
              </a:rPr>
              <a:t> B. Narratives of women presenting with abortion complications in Southwestern Nigeria: A qualitative study. </a:t>
            </a:r>
            <a:r>
              <a:rPr lang="en-US" sz="2400" i="1" dirty="0" err="1">
                <a:solidFill>
                  <a:srgbClr val="FF0000"/>
                </a:solidFill>
              </a:rPr>
              <a:t>PLoS</a:t>
            </a:r>
            <a:r>
              <a:rPr lang="en-US" sz="2400" i="1" dirty="0">
                <a:solidFill>
                  <a:srgbClr val="FF0000"/>
                </a:solidFill>
              </a:rPr>
              <a:t> One. 2019 May 29;14(5):e0217616. </a:t>
            </a:r>
            <a:r>
              <a:rPr lang="en-US" sz="2400" i="1" dirty="0" err="1">
                <a:solidFill>
                  <a:srgbClr val="FF0000"/>
                </a:solidFill>
              </a:rPr>
              <a:t>doi</a:t>
            </a:r>
            <a:r>
              <a:rPr lang="en-US" sz="2400" i="1" dirty="0">
                <a:solidFill>
                  <a:srgbClr val="FF0000"/>
                </a:solidFill>
              </a:rPr>
              <a:t>: 10.1371/journal.pone.0217616. PM</a:t>
            </a:r>
            <a:endParaRPr lang="en-US" sz="2400"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45292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066" y="906328"/>
            <a:ext cx="5608109" cy="684875"/>
          </a:xfrm>
          <a:solidFill>
            <a:schemeClr val="accent1">
              <a:lumMod val="50000"/>
            </a:schemeClr>
          </a:solidFill>
        </p:spPr>
        <p:txBody>
          <a:bodyPr>
            <a:normAutofit fontScale="90000"/>
          </a:bodyPr>
          <a:lstStyle/>
          <a:p>
            <a:r>
              <a:rPr lang="en-US" sz="36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rPr>
              <a:t>Quantitative Research (QR)</a:t>
            </a:r>
            <a:endParaRPr lang="en-US" sz="3600" b="1"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507066" y="1859492"/>
            <a:ext cx="5564717" cy="3103034"/>
          </a:xfrm>
          <a:solidFill>
            <a:schemeClr val="accent5">
              <a:lumMod val="20000"/>
              <a:lumOff val="80000"/>
            </a:schemeClr>
          </a:solidFill>
        </p:spPr>
        <p:txBody>
          <a:bodyPr>
            <a:normAutofit/>
          </a:bodyPr>
          <a:lstStyle/>
          <a:p>
            <a:pPr marL="355600" indent="-355600">
              <a:lnSpc>
                <a:spcPct val="100000"/>
              </a:lnSpc>
              <a:spcBef>
                <a:spcPts val="0"/>
              </a:spcBef>
              <a:spcAft>
                <a:spcPts val="1800"/>
              </a:spcAft>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Process </a:t>
            </a:r>
            <a:r>
              <a:rPr lang="en-US" sz="2400" dirty="0">
                <a:latin typeface="Arial" panose="020B0604020202020204" pitchFamily="34" charset="0"/>
                <a:cs typeface="Arial" panose="020B0604020202020204" pitchFamily="34" charset="0"/>
              </a:rPr>
              <a:t>of collecting and analyzing numerical </a:t>
            </a:r>
            <a:r>
              <a:rPr lang="en-US" sz="2400" dirty="0" smtClean="0">
                <a:latin typeface="Arial" panose="020B0604020202020204" pitchFamily="34" charset="0"/>
                <a:cs typeface="Arial" panose="020B0604020202020204" pitchFamily="34" charset="0"/>
              </a:rPr>
              <a:t>data</a:t>
            </a:r>
          </a:p>
          <a:p>
            <a:pPr marL="355600" indent="-355600">
              <a:lnSpc>
                <a:spcPct val="100000"/>
              </a:lnSpc>
              <a:spcBef>
                <a:spcPts val="0"/>
              </a:spcBef>
              <a:spcAft>
                <a:spcPts val="1800"/>
              </a:spcAft>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Often used </a:t>
            </a:r>
            <a:r>
              <a:rPr lang="en-US" sz="2400" dirty="0">
                <a:latin typeface="Arial" panose="020B0604020202020204" pitchFamily="34" charset="0"/>
                <a:cs typeface="Arial" panose="020B0604020202020204" pitchFamily="34" charset="0"/>
              </a:rPr>
              <a:t>to </a:t>
            </a:r>
            <a:r>
              <a:rPr lang="en-US" sz="2400" dirty="0" smtClean="0">
                <a:latin typeface="Arial" panose="020B0604020202020204" pitchFamily="34" charset="0"/>
                <a:cs typeface="Arial" panose="020B0604020202020204" pitchFamily="34" charset="0"/>
              </a:rPr>
              <a:t>examine </a:t>
            </a:r>
            <a:r>
              <a:rPr lang="en-US" sz="2400" dirty="0">
                <a:latin typeface="Arial" panose="020B0604020202020204" pitchFamily="34" charset="0"/>
                <a:cs typeface="Arial" panose="020B0604020202020204" pitchFamily="34" charset="0"/>
              </a:rPr>
              <a:t>patterns and </a:t>
            </a:r>
            <a:r>
              <a:rPr lang="en-US" sz="2400" dirty="0" smtClean="0">
                <a:latin typeface="Arial" panose="020B0604020202020204" pitchFamily="34" charset="0"/>
                <a:cs typeface="Arial" panose="020B0604020202020204" pitchFamily="34" charset="0"/>
              </a:rPr>
              <a:t>find averages</a:t>
            </a:r>
            <a:r>
              <a:rPr lang="en-US" sz="2400" dirty="0">
                <a:latin typeface="Arial" panose="020B0604020202020204" pitchFamily="34" charset="0"/>
                <a:cs typeface="Arial" panose="020B0604020202020204" pitchFamily="34" charset="0"/>
              </a:rPr>
              <a:t>, make predictions, test causal relationships, and generalize results to wider populations</a:t>
            </a:r>
          </a:p>
        </p:txBody>
      </p:sp>
      <p:sp>
        <p:nvSpPr>
          <p:cNvPr id="4" name="Content Placeholder 2"/>
          <p:cNvSpPr txBox="1">
            <a:spLocks/>
          </p:cNvSpPr>
          <p:nvPr/>
        </p:nvSpPr>
        <p:spPr>
          <a:xfrm>
            <a:off x="6993465" y="1793345"/>
            <a:ext cx="409786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1362" indent="-342900">
              <a:spcBef>
                <a:spcPts val="0"/>
              </a:spcBef>
              <a:spcAft>
                <a:spcPts val="1200"/>
              </a:spcAft>
              <a:buFont typeface="Wingdings" panose="05000000000000000000" pitchFamily="2" charset="2"/>
              <a:buChar char="§"/>
            </a:pPr>
            <a:r>
              <a:rPr lang="en-US" sz="2400" b="1" dirty="0" smtClean="0">
                <a:latin typeface="Arial" panose="020B0604020202020204" pitchFamily="34" charset="0"/>
                <a:cs typeface="Arial" panose="020B0604020202020204" pitchFamily="34" charset="0"/>
              </a:rPr>
              <a:t>Categories of QR:</a:t>
            </a:r>
          </a:p>
          <a:p>
            <a:pPr marL="982663" indent="-263525">
              <a:spcBef>
                <a:spcPts val="0"/>
              </a:spcBef>
              <a:spcAft>
                <a:spcPts val="1800"/>
              </a:spcAft>
            </a:pPr>
            <a:r>
              <a:rPr lang="en-US" sz="2400" i="1" dirty="0" smtClean="0">
                <a:solidFill>
                  <a:schemeClr val="accent5">
                    <a:lumMod val="50000"/>
                  </a:schemeClr>
                </a:solidFill>
                <a:latin typeface="Arial" panose="020B0604020202020204" pitchFamily="34" charset="0"/>
                <a:cs typeface="Arial" panose="020B0604020202020204" pitchFamily="34" charset="0"/>
              </a:rPr>
              <a:t>Descriptive</a:t>
            </a:r>
          </a:p>
          <a:p>
            <a:pPr marL="982663" indent="-263525">
              <a:spcBef>
                <a:spcPts val="0"/>
              </a:spcBef>
              <a:spcAft>
                <a:spcPts val="1800"/>
              </a:spcAft>
            </a:pPr>
            <a:r>
              <a:rPr lang="en-US" sz="2400" i="1" dirty="0" smtClean="0">
                <a:solidFill>
                  <a:schemeClr val="accent5">
                    <a:lumMod val="50000"/>
                  </a:schemeClr>
                </a:solidFill>
                <a:latin typeface="Arial" panose="020B0604020202020204" pitchFamily="34" charset="0"/>
                <a:cs typeface="Arial" panose="020B0604020202020204" pitchFamily="34" charset="0"/>
              </a:rPr>
              <a:t>Experimental</a:t>
            </a:r>
          </a:p>
          <a:p>
            <a:pPr marL="982663" indent="-263525">
              <a:spcBef>
                <a:spcPts val="0"/>
              </a:spcBef>
              <a:spcAft>
                <a:spcPts val="1800"/>
              </a:spcAft>
            </a:pPr>
            <a:r>
              <a:rPr lang="en-US" sz="2400" i="1" dirty="0" smtClean="0">
                <a:solidFill>
                  <a:schemeClr val="accent5">
                    <a:lumMod val="50000"/>
                  </a:schemeClr>
                </a:solidFill>
                <a:latin typeface="Arial" panose="020B0604020202020204" pitchFamily="34" charset="0"/>
                <a:cs typeface="Arial" panose="020B0604020202020204" pitchFamily="34" charset="0"/>
              </a:rPr>
              <a:t>Quasi-experimental</a:t>
            </a:r>
          </a:p>
          <a:p>
            <a:pPr marL="982663" indent="-263525">
              <a:spcBef>
                <a:spcPts val="0"/>
              </a:spcBef>
              <a:spcAft>
                <a:spcPts val="1800"/>
              </a:spcAft>
            </a:pPr>
            <a:r>
              <a:rPr lang="en-US" sz="2400" i="1" dirty="0" smtClean="0">
                <a:solidFill>
                  <a:schemeClr val="accent5">
                    <a:lumMod val="50000"/>
                  </a:schemeClr>
                </a:solidFill>
                <a:latin typeface="Arial" panose="020B0604020202020204" pitchFamily="34" charset="0"/>
                <a:cs typeface="Arial" panose="020B0604020202020204" pitchFamily="34" charset="0"/>
              </a:rPr>
              <a:t>Correlational</a:t>
            </a:r>
          </a:p>
          <a:p>
            <a:pPr marL="982663" indent="-263525">
              <a:spcBef>
                <a:spcPts val="0"/>
              </a:spcBef>
              <a:spcAft>
                <a:spcPts val="1800"/>
              </a:spcAft>
            </a:pPr>
            <a:r>
              <a:rPr lang="en-US" sz="2400" i="1" dirty="0" smtClean="0">
                <a:solidFill>
                  <a:schemeClr val="accent5">
                    <a:lumMod val="50000"/>
                  </a:schemeClr>
                </a:solidFill>
                <a:latin typeface="Arial" panose="020B0604020202020204" pitchFamily="34" charset="0"/>
                <a:cs typeface="Arial" panose="020B0604020202020204" pitchFamily="34" charset="0"/>
              </a:rPr>
              <a:t>Observational</a:t>
            </a:r>
          </a:p>
          <a:p>
            <a:pPr marL="982663" indent="-263525">
              <a:spcBef>
                <a:spcPts val="0"/>
              </a:spcBef>
              <a:spcAft>
                <a:spcPts val="1200"/>
              </a:spcAft>
            </a:pPr>
            <a:r>
              <a:rPr lang="en-US" sz="2400" i="1" dirty="0">
                <a:solidFill>
                  <a:schemeClr val="accent5">
                    <a:lumMod val="50000"/>
                  </a:schemeClr>
                </a:solidFill>
                <a:latin typeface="Arial" panose="020B0604020202020204" pitchFamily="34" charset="0"/>
                <a:cs typeface="Arial" panose="020B0604020202020204" pitchFamily="34" charset="0"/>
              </a:rPr>
              <a:t>D</a:t>
            </a:r>
            <a:r>
              <a:rPr lang="en-US" sz="2400" i="1" dirty="0" smtClean="0">
                <a:solidFill>
                  <a:schemeClr val="accent5">
                    <a:lumMod val="50000"/>
                  </a:schemeClr>
                </a:solidFill>
                <a:latin typeface="Arial" panose="020B0604020202020204" pitchFamily="34" charset="0"/>
                <a:cs typeface="Arial" panose="020B0604020202020204" pitchFamily="34" charset="0"/>
              </a:rPr>
              <a:t>iagnostic</a:t>
            </a:r>
            <a:endParaRPr lang="en-US" sz="2400" i="1"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49612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9559"/>
            <a:ext cx="9124950" cy="659473"/>
          </a:xfrm>
          <a:solidFill>
            <a:schemeClr val="accent1">
              <a:lumMod val="50000"/>
            </a:schemeClr>
          </a:solidFill>
        </p:spPr>
        <p:txBody>
          <a:bodyPr>
            <a:normAutofit fontScale="90000"/>
          </a:bodyPr>
          <a:lstStyle/>
          <a:p>
            <a:r>
              <a:rPr lang="en-US" sz="3600" b="1" dirty="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Categories of </a:t>
            </a:r>
            <a:r>
              <a:rPr lang="en-US" sz="36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Quantitative </a:t>
            </a:r>
            <a:r>
              <a:rPr lang="en-US" sz="3600" b="1" dirty="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Research Design</a:t>
            </a:r>
            <a:endParaRPr lang="en-US" sz="3600"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066800" y="1746248"/>
            <a:ext cx="10083800" cy="5032377"/>
          </a:xfrm>
        </p:spPr>
        <p:txBody>
          <a:bodyPr>
            <a:normAutofit fontScale="77500" lnSpcReduction="20000"/>
          </a:bodyPr>
          <a:lstStyle/>
          <a:p>
            <a:pPr marL="355600" indent="-355600">
              <a:lnSpc>
                <a:spcPct val="120000"/>
              </a:lnSpc>
              <a:spcBef>
                <a:spcPts val="0"/>
              </a:spcBef>
              <a:spcAft>
                <a:spcPts val="1800"/>
              </a:spcAft>
              <a:buFont typeface="Wingdings" panose="05000000000000000000" pitchFamily="2" charset="2"/>
              <a:buChar char="§"/>
            </a:pPr>
            <a:r>
              <a:rPr lang="en-US" b="1" dirty="0" smtClean="0">
                <a:latin typeface="Arial" panose="020B0604020202020204" pitchFamily="34" charset="0"/>
                <a:cs typeface="Arial" panose="020B0604020202020204" pitchFamily="34" charset="0"/>
              </a:rPr>
              <a:t>Descriptive:</a:t>
            </a:r>
            <a:r>
              <a:rPr lang="en-US" dirty="0" smtClean="0">
                <a:latin typeface="Arial" panose="020B0604020202020204" pitchFamily="34" charset="0"/>
                <a:cs typeface="Arial" panose="020B0604020202020204" pitchFamily="34" charset="0"/>
              </a:rPr>
              <a:t> Focuses on an </a:t>
            </a:r>
            <a:r>
              <a:rPr lang="en-US" dirty="0">
                <a:latin typeface="Arial" panose="020B0604020202020204" pitchFamily="34" charset="0"/>
                <a:cs typeface="Arial" panose="020B0604020202020204" pitchFamily="34" charset="0"/>
              </a:rPr>
              <a:t>overall </a:t>
            </a:r>
            <a:r>
              <a:rPr lang="en-US" dirty="0" smtClean="0">
                <a:latin typeface="Arial" panose="020B0604020202020204" pitchFamily="34" charset="0"/>
                <a:cs typeface="Arial" panose="020B0604020202020204" pitchFamily="34" charset="0"/>
              </a:rPr>
              <a:t>description or summary </a:t>
            </a:r>
            <a:r>
              <a:rPr lang="en-US" dirty="0">
                <a:latin typeface="Arial" panose="020B0604020202020204" pitchFamily="34" charset="0"/>
                <a:cs typeface="Arial" panose="020B0604020202020204" pitchFamily="34" charset="0"/>
              </a:rPr>
              <a:t>of </a:t>
            </a:r>
            <a:r>
              <a:rPr lang="en-US" dirty="0" smtClean="0">
                <a:latin typeface="Arial" panose="020B0604020202020204" pitchFamily="34" charset="0"/>
                <a:cs typeface="Arial" panose="020B0604020202020204" pitchFamily="34" charset="0"/>
              </a:rPr>
              <a:t>the variables</a:t>
            </a:r>
            <a:endParaRPr lang="en-US" dirty="0">
              <a:latin typeface="Arial" panose="020B0604020202020204" pitchFamily="34" charset="0"/>
              <a:cs typeface="Arial" panose="020B0604020202020204" pitchFamily="34" charset="0"/>
            </a:endParaRPr>
          </a:p>
          <a:p>
            <a:pPr marL="355600" indent="-355600">
              <a:lnSpc>
                <a:spcPct val="120000"/>
              </a:lnSpc>
              <a:spcBef>
                <a:spcPts val="0"/>
              </a:spcBef>
              <a:spcAft>
                <a:spcPts val="1800"/>
              </a:spcAft>
              <a:buFont typeface="Wingdings" panose="05000000000000000000" pitchFamily="2" charset="2"/>
              <a:buChar char="§"/>
            </a:pPr>
            <a:r>
              <a:rPr lang="en-US" b="1" dirty="0" smtClean="0">
                <a:latin typeface="Arial" panose="020B0604020202020204" pitchFamily="34" charset="0"/>
                <a:cs typeface="Arial" panose="020B0604020202020204" pitchFamily="34" charset="0"/>
              </a:rPr>
              <a:t>Correlational:</a:t>
            </a:r>
            <a:r>
              <a:rPr lang="en-US" dirty="0" smtClean="0">
                <a:latin typeface="Arial" panose="020B0604020202020204" pitchFamily="34" charset="0"/>
                <a:cs typeface="Arial" panose="020B0604020202020204" pitchFamily="34" charset="0"/>
              </a:rPr>
              <a:t> Investigate </a:t>
            </a:r>
            <a:r>
              <a:rPr lang="en-US" dirty="0">
                <a:latin typeface="Arial" panose="020B0604020202020204" pitchFamily="34" charset="0"/>
                <a:cs typeface="Arial" panose="020B0604020202020204" pitchFamily="34" charset="0"/>
              </a:rPr>
              <a:t>relationships between </a:t>
            </a: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study </a:t>
            </a:r>
            <a:r>
              <a:rPr lang="en-US" dirty="0" smtClean="0">
                <a:latin typeface="Arial" panose="020B0604020202020204" pitchFamily="34" charset="0"/>
                <a:cs typeface="Arial" panose="020B0604020202020204" pitchFamily="34" charset="0"/>
              </a:rPr>
              <a:t>variables</a:t>
            </a:r>
            <a:endParaRPr lang="en-US" dirty="0">
              <a:latin typeface="Arial" panose="020B0604020202020204" pitchFamily="34" charset="0"/>
              <a:cs typeface="Arial" panose="020B0604020202020204" pitchFamily="34" charset="0"/>
            </a:endParaRPr>
          </a:p>
          <a:p>
            <a:pPr marL="355600" indent="-355600">
              <a:lnSpc>
                <a:spcPct val="120000"/>
              </a:lnSpc>
              <a:spcBef>
                <a:spcPts val="0"/>
              </a:spcBef>
              <a:spcAft>
                <a:spcPts val="1800"/>
              </a:spcAft>
              <a:buFont typeface="Wingdings" panose="05000000000000000000" pitchFamily="2" charset="2"/>
              <a:buChar char="§"/>
            </a:pPr>
            <a:r>
              <a:rPr lang="en-US" b="1" dirty="0" smtClean="0">
                <a:latin typeface="Arial" panose="020B0604020202020204" pitchFamily="34" charset="0"/>
                <a:cs typeface="Arial" panose="020B0604020202020204" pitchFamily="34" charset="0"/>
              </a:rPr>
              <a:t>Experimental: </a:t>
            </a:r>
            <a:r>
              <a:rPr lang="en-US" dirty="0" smtClean="0">
                <a:latin typeface="Arial" panose="020B0604020202020204" pitchFamily="34" charset="0"/>
                <a:cs typeface="Arial" panose="020B0604020202020204" pitchFamily="34" charset="0"/>
              </a:rPr>
              <a:t>Systematically examines cause-and-effect </a:t>
            </a:r>
            <a:r>
              <a:rPr lang="en-US" dirty="0">
                <a:latin typeface="Arial" panose="020B0604020202020204" pitchFamily="34" charset="0"/>
                <a:cs typeface="Arial" panose="020B0604020202020204" pitchFamily="34" charset="0"/>
              </a:rPr>
              <a:t>relationship between </a:t>
            </a:r>
            <a:r>
              <a:rPr lang="en-US" dirty="0" smtClean="0">
                <a:latin typeface="Arial" panose="020B0604020202020204" pitchFamily="34" charset="0"/>
                <a:cs typeface="Arial" panose="020B0604020202020204" pitchFamily="34" charset="0"/>
              </a:rPr>
              <a:t>variables – </a:t>
            </a:r>
            <a:r>
              <a:rPr lang="en-US" i="1" dirty="0" smtClean="0">
                <a:solidFill>
                  <a:srgbClr val="FF0000"/>
                </a:solidFill>
                <a:latin typeface="Arial" panose="020B0604020202020204" pitchFamily="34" charset="0"/>
                <a:cs typeface="Arial" panose="020B0604020202020204" pitchFamily="34" charset="0"/>
              </a:rPr>
              <a:t>Involves  Randomization</a:t>
            </a:r>
          </a:p>
          <a:p>
            <a:pPr marL="355600" indent="-355600">
              <a:lnSpc>
                <a:spcPct val="120000"/>
              </a:lnSpc>
              <a:spcBef>
                <a:spcPts val="0"/>
              </a:spcBef>
              <a:spcAft>
                <a:spcPts val="1800"/>
              </a:spcAft>
              <a:buFont typeface="Wingdings" panose="05000000000000000000" pitchFamily="2" charset="2"/>
              <a:buChar char="§"/>
            </a:pPr>
            <a:r>
              <a:rPr lang="en-US" b="1" dirty="0" smtClean="0">
                <a:latin typeface="Arial" panose="020B0604020202020204" pitchFamily="34" charset="0"/>
                <a:cs typeface="Arial" panose="020B0604020202020204" pitchFamily="34" charset="0"/>
              </a:rPr>
              <a:t>Quasi-experimental: </a:t>
            </a:r>
            <a:r>
              <a:rPr lang="en-US" dirty="0" smtClean="0">
                <a:latin typeface="Arial" panose="020B0604020202020204" pitchFamily="34" charset="0"/>
                <a:cs typeface="Arial" panose="020B0604020202020204" pitchFamily="34" charset="0"/>
              </a:rPr>
              <a:t>Establishes </a:t>
            </a:r>
            <a:r>
              <a:rPr lang="en-US" dirty="0">
                <a:latin typeface="Arial" panose="020B0604020202020204" pitchFamily="34" charset="0"/>
                <a:cs typeface="Arial" panose="020B0604020202020204" pitchFamily="34" charset="0"/>
              </a:rPr>
              <a:t>a cause-and-effect relationship between </a:t>
            </a:r>
            <a:r>
              <a:rPr lang="en-US" dirty="0" smtClean="0">
                <a:latin typeface="Arial" panose="020B0604020202020204" pitchFamily="34" charset="0"/>
                <a:cs typeface="Arial" panose="020B0604020202020204" pitchFamily="34" charset="0"/>
              </a:rPr>
              <a:t>an independent and dependent variable – </a:t>
            </a:r>
            <a:r>
              <a:rPr lang="en-US" i="1" dirty="0" smtClean="0">
                <a:solidFill>
                  <a:srgbClr val="FF0000"/>
                </a:solidFill>
                <a:latin typeface="Arial" panose="020B0604020202020204" pitchFamily="34" charset="0"/>
                <a:cs typeface="Arial" panose="020B0604020202020204" pitchFamily="34" charset="0"/>
              </a:rPr>
              <a:t>No Randomization</a:t>
            </a:r>
          </a:p>
          <a:p>
            <a:pPr marL="355600" indent="-355600">
              <a:lnSpc>
                <a:spcPct val="120000"/>
              </a:lnSpc>
              <a:spcBef>
                <a:spcPts val="0"/>
              </a:spcBef>
              <a:spcAft>
                <a:spcPts val="1800"/>
              </a:spcAft>
              <a:buFont typeface="Wingdings" panose="05000000000000000000" pitchFamily="2" charset="2"/>
              <a:buChar char="§"/>
            </a:pPr>
            <a:r>
              <a:rPr lang="en-US" b="1" dirty="0">
                <a:latin typeface="Arial" panose="020B0604020202020204" pitchFamily="34" charset="0"/>
                <a:cs typeface="Arial" panose="020B0604020202020204" pitchFamily="34" charset="0"/>
              </a:rPr>
              <a:t>Observational: </a:t>
            </a:r>
            <a:r>
              <a:rPr lang="en-US" dirty="0" smtClean="0">
                <a:latin typeface="Arial" panose="020B0604020202020204" pitchFamily="34" charset="0"/>
                <a:cs typeface="Arial" panose="020B0604020202020204" pitchFamily="34" charset="0"/>
              </a:rPr>
              <a:t>Identifies an outcome of </a:t>
            </a:r>
            <a:r>
              <a:rPr lang="en-US" dirty="0">
                <a:latin typeface="Arial" panose="020B0604020202020204" pitchFamily="34" charset="0"/>
                <a:cs typeface="Arial" panose="020B0604020202020204" pitchFamily="34" charset="0"/>
              </a:rPr>
              <a:t>interest </a:t>
            </a:r>
            <a:r>
              <a:rPr lang="en-US" dirty="0" smtClean="0">
                <a:latin typeface="Arial" panose="020B0604020202020204" pitchFamily="34" charset="0"/>
                <a:cs typeface="Arial" panose="020B0604020202020204" pitchFamily="34" charset="0"/>
              </a:rPr>
              <a:t>&amp; monitors </a:t>
            </a:r>
            <a:r>
              <a:rPr lang="en-US" dirty="0">
                <a:latin typeface="Arial" panose="020B0604020202020204" pitchFamily="34" charset="0"/>
                <a:cs typeface="Arial" panose="020B0604020202020204" pitchFamily="34" charset="0"/>
              </a:rPr>
              <a:t>it in its natural </a:t>
            </a:r>
            <a:r>
              <a:rPr lang="en-US" dirty="0" smtClean="0">
                <a:latin typeface="Arial" panose="020B0604020202020204" pitchFamily="34" charset="0"/>
                <a:cs typeface="Arial" panose="020B0604020202020204" pitchFamily="34" charset="0"/>
              </a:rPr>
              <a:t>setting</a:t>
            </a:r>
          </a:p>
          <a:p>
            <a:pPr marL="355600" indent="-355600">
              <a:lnSpc>
                <a:spcPct val="120000"/>
              </a:lnSpc>
              <a:spcBef>
                <a:spcPts val="0"/>
              </a:spcBef>
              <a:spcAft>
                <a:spcPts val="1800"/>
              </a:spcAft>
              <a:buFont typeface="Wingdings" panose="05000000000000000000" pitchFamily="2" charset="2"/>
              <a:buChar char="§"/>
            </a:pPr>
            <a:r>
              <a:rPr lang="en-US" b="1" dirty="0" smtClean="0">
                <a:latin typeface="Arial" panose="020B0604020202020204" pitchFamily="34" charset="0"/>
                <a:cs typeface="Arial" panose="020B0604020202020204" pitchFamily="34" charset="0"/>
              </a:rPr>
              <a:t>Diagnostic:</a:t>
            </a:r>
            <a:r>
              <a:rPr lang="en-US" dirty="0" smtClean="0">
                <a:latin typeface="Arial" panose="020B0604020202020204" pitchFamily="34" charset="0"/>
                <a:cs typeface="Arial" panose="020B0604020202020204" pitchFamily="34" charset="0"/>
              </a:rPr>
              <a:t> Evaluates </a:t>
            </a:r>
            <a:r>
              <a:rPr lang="en-US" dirty="0">
                <a:latin typeface="Arial" panose="020B0604020202020204" pitchFamily="34" charset="0"/>
                <a:cs typeface="Arial" panose="020B0604020202020204" pitchFamily="34" charset="0"/>
              </a:rPr>
              <a:t>the cause of a specific problem or </a:t>
            </a:r>
            <a:r>
              <a:rPr lang="en-US" dirty="0" smtClean="0">
                <a:latin typeface="Arial" panose="020B0604020202020204" pitchFamily="34" charset="0"/>
                <a:cs typeface="Arial" panose="020B0604020202020204" pitchFamily="34" charset="0"/>
              </a:rPr>
              <a:t>phenomenon and used </a:t>
            </a:r>
            <a:r>
              <a:rPr lang="en-US" dirty="0">
                <a:latin typeface="Arial" panose="020B0604020202020204" pitchFamily="34" charset="0"/>
                <a:cs typeface="Arial" panose="020B0604020202020204" pitchFamily="34" charset="0"/>
              </a:rPr>
              <a:t>to understand more in detail the factors that are creating </a:t>
            </a:r>
            <a:r>
              <a:rPr lang="en-US" dirty="0" smtClean="0">
                <a:latin typeface="Arial" panose="020B0604020202020204" pitchFamily="34" charset="0"/>
                <a:cs typeface="Arial" panose="020B0604020202020204" pitchFamily="34" charset="0"/>
              </a:rPr>
              <a:t>problems</a:t>
            </a:r>
          </a:p>
          <a:p>
            <a:pPr>
              <a:lnSpc>
                <a:spcPct val="120000"/>
              </a:lnSpc>
              <a:spcBef>
                <a:spcPts val="0"/>
              </a:spcBef>
              <a:spcAft>
                <a:spcPts val="1800"/>
              </a:spcAft>
            </a:pPr>
            <a:endParaRPr lang="en-US" dirty="0">
              <a:latin typeface="Arial" panose="020B0604020202020204" pitchFamily="34" charset="0"/>
              <a:cs typeface="Arial" panose="020B0604020202020204" pitchFamily="34" charset="0"/>
            </a:endParaRPr>
          </a:p>
          <a:p>
            <a:pPr>
              <a:lnSpc>
                <a:spcPct val="120000"/>
              </a:lnSpc>
              <a:spcBef>
                <a:spcPts val="0"/>
              </a:spcBef>
              <a:spcAft>
                <a:spcPts val="1800"/>
              </a:spcAft>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24611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723287"/>
            <a:ext cx="10390717" cy="625494"/>
          </a:xfrm>
          <a:solidFill>
            <a:schemeClr val="accent1">
              <a:lumMod val="50000"/>
            </a:schemeClr>
          </a:solidFill>
        </p:spPr>
        <p:txBody>
          <a:bodyPr>
            <a:noAutofit/>
          </a:bodyPr>
          <a:lstStyle/>
          <a:p>
            <a:r>
              <a:rPr lang="en-US" sz="32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rPr>
              <a:t>Demonstration of How Randomization is Generated</a:t>
            </a:r>
            <a:endParaRPr lang="en-US" sz="3200" b="1"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5" name="Rectangle 4"/>
          <p:cNvSpPr/>
          <p:nvPr/>
        </p:nvSpPr>
        <p:spPr>
          <a:xfrm>
            <a:off x="838200" y="1453555"/>
            <a:ext cx="4736010" cy="4862870"/>
          </a:xfrm>
          <a:prstGeom prst="rect">
            <a:avLst/>
          </a:prstGeom>
        </p:spPr>
        <p:txBody>
          <a:bodyPr wrap="square">
            <a:spAutoFit/>
          </a:bodyPr>
          <a:lstStyle/>
          <a:p>
            <a:pPr marL="285750" indent="-285750">
              <a:spcAft>
                <a:spcPts val="1200"/>
              </a:spcAft>
              <a:buFont typeface="Wingdings" panose="05000000000000000000" pitchFamily="2" charset="2"/>
              <a:buChar char="§"/>
            </a:pPr>
            <a:r>
              <a:rPr lang="en-US" sz="2400" dirty="0" smtClean="0">
                <a:solidFill>
                  <a:srgbClr val="000000"/>
                </a:solidFill>
                <a:latin typeface="Arial" panose="020B0604020202020204" pitchFamily="34" charset="0"/>
                <a:cs typeface="Arial" panose="020B0604020202020204" pitchFamily="34" charset="0"/>
              </a:rPr>
              <a:t>A </a:t>
            </a:r>
            <a:r>
              <a:rPr lang="en-US" sz="2400" dirty="0">
                <a:solidFill>
                  <a:srgbClr val="000000"/>
                </a:solidFill>
                <a:latin typeface="Arial" panose="020B0604020202020204" pitchFamily="34" charset="0"/>
                <a:cs typeface="Arial" panose="020B0604020202020204" pitchFamily="34" charset="0"/>
              </a:rPr>
              <a:t>seed value of "None" produces new random numbers with each </a:t>
            </a:r>
            <a:r>
              <a:rPr lang="en-US" sz="2400" dirty="0" smtClean="0">
                <a:solidFill>
                  <a:srgbClr val="000000"/>
                </a:solidFill>
                <a:latin typeface="Arial" panose="020B0604020202020204" pitchFamily="34" charset="0"/>
                <a:cs typeface="Arial" panose="020B0604020202020204" pitchFamily="34" charset="0"/>
              </a:rPr>
              <a:t>computation</a:t>
            </a:r>
          </a:p>
          <a:p>
            <a:pPr marL="285750" indent="-285750">
              <a:spcAft>
                <a:spcPts val="1200"/>
              </a:spcAft>
              <a:buFont typeface="Wingdings" panose="05000000000000000000" pitchFamily="2" charset="2"/>
              <a:buChar char="§"/>
            </a:pPr>
            <a:r>
              <a:rPr lang="en-US" sz="2400" dirty="0" smtClean="0">
                <a:solidFill>
                  <a:srgbClr val="000000"/>
                </a:solidFill>
                <a:latin typeface="Arial" panose="020B0604020202020204" pitchFamily="34" charset="0"/>
                <a:cs typeface="Arial" panose="020B0604020202020204" pitchFamily="34" charset="0"/>
              </a:rPr>
              <a:t>Any </a:t>
            </a:r>
            <a:r>
              <a:rPr lang="en-US" sz="2400" dirty="0">
                <a:solidFill>
                  <a:srgbClr val="000000"/>
                </a:solidFill>
                <a:latin typeface="Arial" panose="020B0604020202020204" pitchFamily="34" charset="0"/>
                <a:cs typeface="Arial" panose="020B0604020202020204" pitchFamily="34" charset="0"/>
              </a:rPr>
              <a:t>other setting produces the same random numbers, until the seed value is </a:t>
            </a:r>
            <a:r>
              <a:rPr lang="en-US" sz="2400" dirty="0" smtClean="0">
                <a:solidFill>
                  <a:srgbClr val="000000"/>
                </a:solidFill>
                <a:latin typeface="Arial" panose="020B0604020202020204" pitchFamily="34" charset="0"/>
                <a:cs typeface="Arial" panose="020B0604020202020204" pitchFamily="34" charset="0"/>
              </a:rPr>
              <a:t>changed</a:t>
            </a:r>
          </a:p>
          <a:p>
            <a:pPr marL="285750" indent="-285750">
              <a:spcAft>
                <a:spcPts val="1200"/>
              </a:spcAft>
              <a:buFont typeface="Wingdings" panose="05000000000000000000" pitchFamily="2" charset="2"/>
              <a:buChar char="§"/>
            </a:pPr>
            <a:r>
              <a:rPr lang="en-US" sz="2400" dirty="0" smtClean="0">
                <a:solidFill>
                  <a:srgbClr val="000000"/>
                </a:solidFill>
                <a:latin typeface="Arial" panose="020B0604020202020204" pitchFamily="34" charset="0"/>
                <a:cs typeface="Arial" panose="020B0604020202020204" pitchFamily="34" charset="0"/>
              </a:rPr>
              <a:t>The </a:t>
            </a:r>
            <a:r>
              <a:rPr lang="en-US" sz="2400" dirty="0">
                <a:solidFill>
                  <a:srgbClr val="000000"/>
                </a:solidFill>
                <a:latin typeface="Arial" panose="020B0604020202020204" pitchFamily="34" charset="0"/>
                <a:cs typeface="Arial" panose="020B0604020202020204" pitchFamily="34" charset="0"/>
              </a:rPr>
              <a:t>seed allows you to recreate the same random number table time after </a:t>
            </a:r>
            <a:r>
              <a:rPr lang="en-US" sz="2400" dirty="0" smtClean="0">
                <a:solidFill>
                  <a:srgbClr val="000000"/>
                </a:solidFill>
                <a:latin typeface="Arial" panose="020B0604020202020204" pitchFamily="34" charset="0"/>
                <a:cs typeface="Arial" panose="020B0604020202020204" pitchFamily="34" charset="0"/>
              </a:rPr>
              <a:t>time</a:t>
            </a:r>
          </a:p>
          <a:p>
            <a:pPr marL="285750" indent="-285750">
              <a:spcAft>
                <a:spcPts val="1200"/>
              </a:spcAft>
              <a:buFont typeface="Wingdings" panose="05000000000000000000" pitchFamily="2" charset="2"/>
              <a:buChar char="§"/>
            </a:pPr>
            <a:r>
              <a:rPr lang="en-US" sz="2000" i="1" dirty="0">
                <a:solidFill>
                  <a:srgbClr val="FF0000"/>
                </a:solidFill>
                <a:latin typeface="Arial" panose="020B0604020202020204" pitchFamily="34" charset="0"/>
                <a:cs typeface="Arial" panose="020B0604020202020204" pitchFamily="34" charset="0"/>
              </a:rPr>
              <a:t>https://stattrek.com/statistics/random-number-generator</a:t>
            </a:r>
          </a:p>
        </p:txBody>
      </p:sp>
      <p:pic>
        <p:nvPicPr>
          <p:cNvPr id="7" name="Content Placeholder 6"/>
          <p:cNvPicPr>
            <a:picLocks noGrp="1" noChangeAspect="1"/>
          </p:cNvPicPr>
          <p:nvPr>
            <p:ph idx="1"/>
          </p:nvPr>
        </p:nvPicPr>
        <p:blipFill rotWithShape="1">
          <a:blip r:embed="rId2"/>
          <a:srcRect l="28876" t="12137" r="29752" b="15092"/>
          <a:stretch/>
        </p:blipFill>
        <p:spPr>
          <a:xfrm>
            <a:off x="6219793" y="1453555"/>
            <a:ext cx="5009124" cy="4956117"/>
          </a:xfrm>
          <a:prstGeom prst="rect">
            <a:avLst/>
          </a:prstGeom>
        </p:spPr>
      </p:pic>
    </p:spTree>
    <p:extLst>
      <p:ext uri="{BB962C8B-B14F-4D97-AF65-F5344CB8AC3E}">
        <p14:creationId xmlns:p14="http://schemas.microsoft.com/office/powerpoint/2010/main" val="41769283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931" y="748308"/>
            <a:ext cx="8768293" cy="709017"/>
          </a:xfrm>
          <a:solidFill>
            <a:schemeClr val="accent1">
              <a:lumMod val="50000"/>
            </a:schemeClr>
          </a:solidFill>
        </p:spPr>
        <p:txBody>
          <a:bodyPr>
            <a:normAutofit fontScale="90000"/>
          </a:bodyPr>
          <a:lstStyle/>
          <a:p>
            <a:r>
              <a:rPr lang="en-US" sz="3600" b="1" dirty="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Classification </a:t>
            </a:r>
            <a:r>
              <a:rPr lang="en-US" sz="36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Based </a:t>
            </a:r>
            <a:r>
              <a:rPr lang="en-US" sz="3600" b="1" dirty="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on G</a:t>
            </a:r>
            <a:r>
              <a:rPr lang="en-US" sz="36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roup of Subjects</a:t>
            </a:r>
            <a:endParaRPr lang="en-US" sz="3600" b="1"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532466" y="1710662"/>
            <a:ext cx="4732867" cy="4893733"/>
          </a:xfrm>
        </p:spPr>
        <p:txBody>
          <a:bodyPr>
            <a:normAutofit lnSpcReduction="10000"/>
          </a:bodyPr>
          <a:lstStyle/>
          <a:p>
            <a:pPr marL="355600" indent="-355600">
              <a:spcBef>
                <a:spcPts val="0"/>
              </a:spcBef>
              <a:spcAft>
                <a:spcPts val="1800"/>
              </a:spcAft>
              <a:buFont typeface="Wingdings" panose="05000000000000000000" pitchFamily="2" charset="2"/>
              <a:buChar char="§"/>
            </a:pPr>
            <a:r>
              <a:rPr lang="en-US" dirty="0">
                <a:latin typeface="Arial" panose="020B0604020202020204" pitchFamily="34" charset="0"/>
                <a:cs typeface="Arial" panose="020B0604020202020204" pitchFamily="34" charset="0"/>
              </a:rPr>
              <a:t>Cohort </a:t>
            </a:r>
            <a:endParaRPr lang="en-US" dirty="0" smtClean="0">
              <a:latin typeface="Arial" panose="020B0604020202020204" pitchFamily="34" charset="0"/>
              <a:cs typeface="Arial" panose="020B0604020202020204" pitchFamily="34" charset="0"/>
            </a:endParaRPr>
          </a:p>
          <a:p>
            <a:pPr marL="355600" indent="-355600">
              <a:spcBef>
                <a:spcPts val="0"/>
              </a:spcBef>
              <a:spcAft>
                <a:spcPts val="1800"/>
              </a:spcAft>
              <a:buFont typeface="Wingdings" panose="05000000000000000000" pitchFamily="2" charset="2"/>
              <a:buChar char="§"/>
            </a:pPr>
            <a:r>
              <a:rPr lang="en-US" dirty="0" smtClean="0">
                <a:latin typeface="Arial" panose="020B0604020202020204" pitchFamily="34" charset="0"/>
                <a:cs typeface="Arial" panose="020B0604020202020204" pitchFamily="34" charset="0"/>
              </a:rPr>
              <a:t>Cross-sectional </a:t>
            </a:r>
          </a:p>
          <a:p>
            <a:pPr marL="355600" indent="-355600">
              <a:spcBef>
                <a:spcPts val="0"/>
              </a:spcBef>
              <a:spcAft>
                <a:spcPts val="1800"/>
              </a:spcAft>
              <a:buFont typeface="Wingdings" panose="05000000000000000000" pitchFamily="2" charset="2"/>
              <a:buChar char="§"/>
            </a:pPr>
            <a:r>
              <a:rPr lang="en-US" dirty="0">
                <a:latin typeface="Arial" panose="020B0604020202020204" pitchFamily="34" charset="0"/>
                <a:cs typeface="Arial" panose="020B0604020202020204" pitchFamily="34" charset="0"/>
              </a:rPr>
              <a:t>L</a:t>
            </a:r>
            <a:r>
              <a:rPr lang="en-US" dirty="0" smtClean="0">
                <a:latin typeface="Arial" panose="020B0604020202020204" pitchFamily="34" charset="0"/>
                <a:cs typeface="Arial" panose="020B0604020202020204" pitchFamily="34" charset="0"/>
              </a:rPr>
              <a:t>ongitudinal </a:t>
            </a:r>
          </a:p>
          <a:p>
            <a:pPr marL="355600" indent="-355600">
              <a:spcBef>
                <a:spcPts val="0"/>
              </a:spcBef>
              <a:spcAft>
                <a:spcPts val="1800"/>
              </a:spcAft>
              <a:buFont typeface="Wingdings" panose="05000000000000000000" pitchFamily="2" charset="2"/>
              <a:buChar char="§"/>
            </a:pPr>
            <a:r>
              <a:rPr lang="en-US" dirty="0" smtClean="0">
                <a:latin typeface="Arial" panose="020B0604020202020204" pitchFamily="34" charset="0"/>
                <a:cs typeface="Arial" panose="020B0604020202020204" pitchFamily="34" charset="0"/>
              </a:rPr>
              <a:t>Case-control </a:t>
            </a:r>
          </a:p>
          <a:p>
            <a:pPr marL="355600" indent="-355600">
              <a:spcBef>
                <a:spcPts val="0"/>
              </a:spcBef>
              <a:spcAft>
                <a:spcPts val="1800"/>
              </a:spcAft>
              <a:buFont typeface="Wingdings" panose="05000000000000000000" pitchFamily="2" charset="2"/>
              <a:buChar char="§"/>
            </a:pPr>
            <a:r>
              <a:rPr lang="en-US" dirty="0" smtClean="0">
                <a:latin typeface="Arial" panose="020B0604020202020204" pitchFamily="34" charset="0"/>
                <a:cs typeface="Arial" panose="020B0604020202020204" pitchFamily="34" charset="0"/>
              </a:rPr>
              <a:t>Cross-sequential </a:t>
            </a:r>
          </a:p>
          <a:p>
            <a:pPr marL="355600" indent="-355600">
              <a:spcBef>
                <a:spcPts val="0"/>
              </a:spcBef>
              <a:spcAft>
                <a:spcPts val="1800"/>
              </a:spcAft>
              <a:buFont typeface="Wingdings" panose="05000000000000000000" pitchFamily="2" charset="2"/>
              <a:buChar char="§"/>
            </a:pPr>
            <a:r>
              <a:rPr lang="en-US" dirty="0" smtClean="0">
                <a:latin typeface="Arial" panose="020B0604020202020204" pitchFamily="34" charset="0"/>
                <a:cs typeface="Arial" panose="020B0604020202020204" pitchFamily="34" charset="0"/>
              </a:rPr>
              <a:t>Cross over </a:t>
            </a:r>
          </a:p>
          <a:p>
            <a:pPr marL="355600" indent="-355600">
              <a:spcBef>
                <a:spcPts val="0"/>
              </a:spcBef>
              <a:spcAft>
                <a:spcPts val="1800"/>
              </a:spcAft>
              <a:buFont typeface="Wingdings" panose="05000000000000000000" pitchFamily="2" charset="2"/>
              <a:buChar char="§"/>
            </a:pPr>
            <a:r>
              <a:rPr lang="en-US" dirty="0" smtClean="0">
                <a:latin typeface="Arial" panose="020B0604020202020204" pitchFamily="34" charset="0"/>
                <a:cs typeface="Arial" panose="020B0604020202020204" pitchFamily="34" charset="0"/>
              </a:rPr>
              <a:t>Stepped Wedge</a:t>
            </a:r>
          </a:p>
          <a:p>
            <a:pPr marL="355600" indent="-355600">
              <a:spcBef>
                <a:spcPts val="0"/>
              </a:spcBef>
              <a:spcAft>
                <a:spcPts val="1800"/>
              </a:spcAft>
              <a:buFont typeface="Wingdings" panose="05000000000000000000" pitchFamily="2" charset="2"/>
              <a:buChar char="§"/>
            </a:pPr>
            <a:r>
              <a:rPr lang="en-US" dirty="0" smtClean="0">
                <a:latin typeface="Arial" panose="020B0604020202020204" pitchFamily="34" charset="0"/>
                <a:cs typeface="Arial" panose="020B0604020202020204" pitchFamily="34" charset="0"/>
              </a:rPr>
              <a:t>Interruptible Time series</a:t>
            </a:r>
          </a:p>
          <a:p>
            <a:pPr>
              <a:spcBef>
                <a:spcPts val="0"/>
              </a:spcBef>
              <a:spcAft>
                <a:spcPts val="1800"/>
              </a:spcAft>
              <a:buFont typeface="Wingdings" panose="05000000000000000000" pitchFamily="2" charset="2"/>
              <a:buChar char="§"/>
            </a:pPr>
            <a:endParaRPr lang="en-US" dirty="0">
              <a:latin typeface="Arial" panose="020B0604020202020204" pitchFamily="34" charset="0"/>
              <a:cs typeface="Arial" panose="020B0604020202020204" pitchFamily="34" charset="0"/>
            </a:endParaRPr>
          </a:p>
        </p:txBody>
      </p:sp>
      <p:pic>
        <p:nvPicPr>
          <p:cNvPr id="4" name="Picture 3" descr="7,305 Two Groups Of People Stock Photos, Pictures &amp; Royalty-Free Images -  iStock"/>
          <p:cNvPicPr/>
          <p:nvPr/>
        </p:nvPicPr>
        <p:blipFill rotWithShape="1">
          <a:blip r:embed="rId2">
            <a:extLst>
              <a:ext uri="{28A0092B-C50C-407E-A947-70E740481C1C}">
                <a14:useLocalDpi xmlns:a14="http://schemas.microsoft.com/office/drawing/2010/main" val="0"/>
              </a:ext>
            </a:extLst>
          </a:blip>
          <a:srcRect l="52794" t="23695" b="8697"/>
          <a:stretch/>
        </p:blipFill>
        <p:spPr bwMode="auto">
          <a:xfrm>
            <a:off x="6620933" y="4555067"/>
            <a:ext cx="3996266" cy="1346200"/>
          </a:xfrm>
          <a:prstGeom prst="rect">
            <a:avLst/>
          </a:prstGeom>
          <a:noFill/>
          <a:ln>
            <a:noFill/>
          </a:ln>
          <a:extLst>
            <a:ext uri="{53640926-AAD7-44D8-BBD7-CCE9431645EC}">
              <a14:shadowObscured xmlns:a14="http://schemas.microsoft.com/office/drawing/2010/main"/>
            </a:ext>
          </a:extLst>
        </p:spPr>
      </p:pic>
      <p:pic>
        <p:nvPicPr>
          <p:cNvPr id="6" name="Picture 5" descr="7,305 Two Groups Of People Stock Photos, Pictures &amp; Royalty-Free Images -  iStock"/>
          <p:cNvPicPr/>
          <p:nvPr/>
        </p:nvPicPr>
        <p:blipFill rotWithShape="1">
          <a:blip r:embed="rId2">
            <a:extLst>
              <a:ext uri="{28A0092B-C50C-407E-A947-70E740481C1C}">
                <a14:useLocalDpi xmlns:a14="http://schemas.microsoft.com/office/drawing/2010/main" val="0"/>
              </a:ext>
            </a:extLst>
          </a:blip>
          <a:srcRect l="1" t="23695" r="54922" b="8697"/>
          <a:stretch/>
        </p:blipFill>
        <p:spPr bwMode="auto">
          <a:xfrm>
            <a:off x="6620933" y="2362200"/>
            <a:ext cx="3996265" cy="138006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169645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787400"/>
            <a:ext cx="3248025" cy="753533"/>
          </a:xfrm>
          <a:solidFill>
            <a:schemeClr val="accent1">
              <a:lumMod val="50000"/>
            </a:schemeClr>
          </a:solidFill>
        </p:spPr>
        <p:txBody>
          <a:bodyPr>
            <a:normAutofit/>
          </a:bodyPr>
          <a:lstStyle/>
          <a:p>
            <a:r>
              <a:rPr lang="en-US" sz="3600" b="1" dirty="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Cohort S</a:t>
            </a:r>
            <a:r>
              <a:rPr lang="en-US" sz="36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tudy</a:t>
            </a:r>
            <a:endParaRPr lang="en-US" sz="3600" b="1"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p:txBody>
          <a:bodyPr>
            <a:normAutofit/>
          </a:bodyPr>
          <a:lstStyle/>
          <a:p>
            <a:pPr marL="361950" indent="-361950">
              <a:lnSpc>
                <a:spcPct val="100000"/>
              </a:lnSpc>
              <a:spcBef>
                <a:spcPts val="0"/>
              </a:spcBef>
              <a:spcAft>
                <a:spcPts val="1800"/>
              </a:spcAft>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Different from </a:t>
            </a:r>
            <a:r>
              <a:rPr lang="en-US" altLang="en-US" sz="2400" dirty="0" smtClean="0">
                <a:latin typeface="Arial" panose="020B0604020202020204" pitchFamily="34" charset="0"/>
                <a:cs typeface="Arial" panose="020B0604020202020204" pitchFamily="34" charset="0"/>
              </a:rPr>
              <a:t>experiment - Investigator </a:t>
            </a:r>
            <a:r>
              <a:rPr lang="en-US" altLang="en-US" sz="2400" dirty="0">
                <a:latin typeface="Arial" panose="020B0604020202020204" pitchFamily="34" charset="0"/>
                <a:cs typeface="Arial" panose="020B0604020202020204" pitchFamily="34" charset="0"/>
              </a:rPr>
              <a:t>does not dictate exposure</a:t>
            </a:r>
          </a:p>
          <a:p>
            <a:pPr marL="361950" indent="-361950">
              <a:lnSpc>
                <a:spcPct val="100000"/>
              </a:lnSpc>
              <a:spcBef>
                <a:spcPts val="0"/>
              </a:spcBef>
              <a:spcAft>
                <a:spcPts val="1800"/>
              </a:spcAft>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Similar to experiment</a:t>
            </a:r>
          </a:p>
          <a:p>
            <a:pPr lvl="1">
              <a:lnSpc>
                <a:spcPct val="100000"/>
              </a:lnSpc>
              <a:spcBef>
                <a:spcPts val="0"/>
              </a:spcBef>
              <a:spcAft>
                <a:spcPts val="1800"/>
              </a:spcAft>
            </a:pPr>
            <a:r>
              <a:rPr lang="en-US" altLang="en-US" dirty="0">
                <a:latin typeface="Arial" panose="020B0604020202020204" pitchFamily="34" charset="0"/>
                <a:cs typeface="Arial" panose="020B0604020202020204" pitchFamily="34" charset="0"/>
              </a:rPr>
              <a:t>Enroll subjects on </a:t>
            </a:r>
            <a:r>
              <a:rPr lang="en-US" altLang="en-US" dirty="0" smtClean="0">
                <a:latin typeface="Arial" panose="020B0604020202020204" pitchFamily="34" charset="0"/>
                <a:cs typeface="Arial" panose="020B0604020202020204" pitchFamily="34" charset="0"/>
              </a:rPr>
              <a:t>the basis </a:t>
            </a:r>
            <a:r>
              <a:rPr lang="en-US" altLang="en-US" dirty="0">
                <a:latin typeface="Arial" panose="020B0604020202020204" pitchFamily="34" charset="0"/>
                <a:cs typeface="Arial" panose="020B0604020202020204" pitchFamily="34" charset="0"/>
              </a:rPr>
              <a:t>of exposure status (or enroll all members of a group, then classify by exposure) </a:t>
            </a:r>
          </a:p>
          <a:p>
            <a:pPr lvl="1">
              <a:lnSpc>
                <a:spcPct val="100000"/>
              </a:lnSpc>
              <a:spcBef>
                <a:spcPts val="0"/>
              </a:spcBef>
              <a:spcAft>
                <a:spcPts val="1800"/>
              </a:spcAft>
            </a:pPr>
            <a:r>
              <a:rPr lang="en-US" altLang="en-US" dirty="0">
                <a:latin typeface="Arial" panose="020B0604020202020204" pitchFamily="34" charset="0"/>
                <a:cs typeface="Arial" panose="020B0604020202020204" pitchFamily="34" charset="0"/>
              </a:rPr>
              <a:t>Follow subjects over time and record occurrence of health event (outcome of interest)</a:t>
            </a:r>
          </a:p>
          <a:p>
            <a:pPr lvl="1">
              <a:lnSpc>
                <a:spcPct val="100000"/>
              </a:lnSpc>
              <a:spcBef>
                <a:spcPts val="0"/>
              </a:spcBef>
              <a:spcAft>
                <a:spcPts val="1800"/>
              </a:spcAft>
            </a:pPr>
            <a:r>
              <a:rPr lang="en-US" altLang="en-US" dirty="0">
                <a:latin typeface="Arial" panose="020B0604020202020204" pitchFamily="34" charset="0"/>
                <a:cs typeface="Arial" panose="020B0604020202020204" pitchFamily="34" charset="0"/>
              </a:rPr>
              <a:t>Compare rates of disease occurrence among exposed and unexposed groups of persons</a:t>
            </a:r>
          </a:p>
        </p:txBody>
      </p:sp>
    </p:spTree>
    <p:extLst>
      <p:ext uri="{BB962C8B-B14F-4D97-AF65-F5344CB8AC3E}">
        <p14:creationId xmlns:p14="http://schemas.microsoft.com/office/powerpoint/2010/main" val="20775268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638300" y="741999"/>
            <a:ext cx="5257800" cy="920115"/>
          </a:xfrm>
          <a:solidFill>
            <a:schemeClr val="accent1">
              <a:lumMod val="50000"/>
            </a:schemeClr>
          </a:solidFill>
        </p:spPr>
        <p:txBody>
          <a:bodyPr>
            <a:normAutofit fontScale="90000"/>
          </a:bodyPr>
          <a:lstStyle/>
          <a:p>
            <a:pPr eaLnBrk="1" hangingPunct="1"/>
            <a:r>
              <a:rPr lang="en-US" altLang="en-US" sz="36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rPr>
              <a:t>Cohort Studies – Timing</a:t>
            </a:r>
          </a:p>
        </p:txBody>
      </p:sp>
      <p:pic>
        <p:nvPicPr>
          <p:cNvPr id="61443" name="Picture 3" descr="j0186106"/>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4876801" y="3505199"/>
            <a:ext cx="1123949" cy="1252099"/>
          </a:xfrm>
          <a:noFill/>
        </p:spPr>
      </p:pic>
      <p:sp>
        <p:nvSpPr>
          <p:cNvPr id="61444" name="Line 4"/>
          <p:cNvSpPr>
            <a:spLocks noChangeShapeType="1"/>
          </p:cNvSpPr>
          <p:nvPr/>
        </p:nvSpPr>
        <p:spPr bwMode="auto">
          <a:xfrm>
            <a:off x="4800600" y="2743200"/>
            <a:ext cx="2209800" cy="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45" name="Text Box 5"/>
          <p:cNvSpPr txBox="1">
            <a:spLocks noChangeArrowheads="1"/>
          </p:cNvSpPr>
          <p:nvPr/>
        </p:nvSpPr>
        <p:spPr bwMode="auto">
          <a:xfrm>
            <a:off x="3429000" y="1828801"/>
            <a:ext cx="198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CC0000"/>
              </a:buClr>
              <a:buSzPct val="65000"/>
              <a:buFont typeface="Wingdings" panose="05000000000000000000" pitchFamily="2" charset="2"/>
              <a:buChar char="n"/>
              <a:defRPr sz="28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rgbClr val="CC0000"/>
              </a:buClr>
              <a:buChar char="–"/>
              <a:defRPr sz="24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rgbClr val="CC0000"/>
              </a:buClr>
              <a:buSzPct val="65000"/>
              <a:buFont typeface="Wingdings 2" panose="05020102010507070707" pitchFamily="18" charset="2"/>
              <a:buChar char="Ä"/>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eaLnBrk="1" hangingPunct="1">
              <a:spcBef>
                <a:spcPct val="50000"/>
              </a:spcBef>
              <a:buClrTx/>
              <a:buSzTx/>
              <a:buFontTx/>
              <a:buNone/>
            </a:pPr>
            <a:r>
              <a:rPr lang="en-US" altLang="en-US" b="1" dirty="0">
                <a:cs typeface="Arial" panose="020B0604020202020204" pitchFamily="34" charset="0"/>
              </a:rPr>
              <a:t>Exposure</a:t>
            </a:r>
          </a:p>
        </p:txBody>
      </p:sp>
      <p:sp>
        <p:nvSpPr>
          <p:cNvPr id="61446" name="AutoShape 6"/>
          <p:cNvSpPr>
            <a:spLocks noChangeArrowheads="1"/>
          </p:cNvSpPr>
          <p:nvPr/>
        </p:nvSpPr>
        <p:spPr bwMode="auto">
          <a:xfrm>
            <a:off x="4267200" y="2590800"/>
            <a:ext cx="304800" cy="304800"/>
          </a:xfrm>
          <a:prstGeom prst="flowChartConnector">
            <a:avLst/>
          </a:prstGeom>
          <a:solidFill>
            <a:schemeClr val="accent1"/>
          </a:solidFill>
          <a:ln w="9525" algn="ctr">
            <a:solidFill>
              <a:schemeClr val="tx1"/>
            </a:solidFill>
            <a:round/>
            <a:headEnd/>
            <a:tailEnd/>
          </a:ln>
        </p:spPr>
        <p:txBody>
          <a:bodyPr wrap="none" anchor="ctr"/>
          <a:lstStyle>
            <a:lvl1pPr>
              <a:spcBef>
                <a:spcPct val="20000"/>
              </a:spcBef>
              <a:buClr>
                <a:srgbClr val="CC0000"/>
              </a:buClr>
              <a:buSzPct val="65000"/>
              <a:buFont typeface="Wingdings" panose="05000000000000000000" pitchFamily="2" charset="2"/>
              <a:buChar char="n"/>
              <a:defRPr sz="28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rgbClr val="CC0000"/>
              </a:buClr>
              <a:buChar char="–"/>
              <a:defRPr sz="24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rgbClr val="CC0000"/>
              </a:buClr>
              <a:buSzPct val="65000"/>
              <a:buFont typeface="Wingdings 2" panose="05020102010507070707" pitchFamily="18" charset="2"/>
              <a:buChar char="Ä"/>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ClrTx/>
              <a:buSzTx/>
              <a:buFontTx/>
              <a:buNone/>
            </a:pPr>
            <a:endParaRPr lang="en-US" altLang="en-US" sz="2400">
              <a:cs typeface="Arial" panose="020B0604020202020204" pitchFamily="34" charset="0"/>
            </a:endParaRPr>
          </a:p>
        </p:txBody>
      </p:sp>
      <p:sp>
        <p:nvSpPr>
          <p:cNvPr id="61447" name="AutoShape 7"/>
          <p:cNvSpPr>
            <a:spLocks noChangeArrowheads="1"/>
          </p:cNvSpPr>
          <p:nvPr/>
        </p:nvSpPr>
        <p:spPr bwMode="auto">
          <a:xfrm>
            <a:off x="4267200" y="3124200"/>
            <a:ext cx="304800" cy="304800"/>
          </a:xfrm>
          <a:prstGeom prst="flowChartConnector">
            <a:avLst/>
          </a:prstGeom>
          <a:solidFill>
            <a:schemeClr val="bg1"/>
          </a:solidFill>
          <a:ln w="12700" algn="ctr">
            <a:solidFill>
              <a:schemeClr val="tx1"/>
            </a:solidFill>
            <a:round/>
            <a:headEnd/>
            <a:tailEnd/>
          </a:ln>
        </p:spPr>
        <p:txBody>
          <a:bodyPr wrap="none" anchor="ctr"/>
          <a:lstStyle>
            <a:lvl1pPr>
              <a:spcBef>
                <a:spcPct val="20000"/>
              </a:spcBef>
              <a:buClr>
                <a:srgbClr val="CC0000"/>
              </a:buClr>
              <a:buSzPct val="65000"/>
              <a:buFont typeface="Wingdings" panose="05000000000000000000" pitchFamily="2" charset="2"/>
              <a:buChar char="n"/>
              <a:defRPr sz="28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rgbClr val="CC0000"/>
              </a:buClr>
              <a:buChar char="–"/>
              <a:defRPr sz="24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rgbClr val="CC0000"/>
              </a:buClr>
              <a:buSzPct val="65000"/>
              <a:buFont typeface="Wingdings 2" panose="05020102010507070707" pitchFamily="18" charset="2"/>
              <a:buChar char="Ä"/>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ClrTx/>
              <a:buSzTx/>
              <a:buFontTx/>
              <a:buNone/>
            </a:pPr>
            <a:endParaRPr lang="en-US" altLang="en-US" sz="2400">
              <a:cs typeface="Arial" panose="020B0604020202020204" pitchFamily="34" charset="0"/>
            </a:endParaRPr>
          </a:p>
        </p:txBody>
      </p:sp>
      <p:sp>
        <p:nvSpPr>
          <p:cNvPr id="61448" name="Line 8"/>
          <p:cNvSpPr>
            <a:spLocks noChangeShapeType="1"/>
          </p:cNvSpPr>
          <p:nvPr/>
        </p:nvSpPr>
        <p:spPr bwMode="auto">
          <a:xfrm>
            <a:off x="4800600" y="3276600"/>
            <a:ext cx="2209800" cy="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49" name="Text Box 9"/>
          <p:cNvSpPr txBox="1">
            <a:spLocks noChangeArrowheads="1"/>
          </p:cNvSpPr>
          <p:nvPr/>
        </p:nvSpPr>
        <p:spPr bwMode="auto">
          <a:xfrm>
            <a:off x="7162800" y="2514601"/>
            <a:ext cx="609600"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CC0000"/>
              </a:buClr>
              <a:buSzPct val="65000"/>
              <a:buFont typeface="Wingdings" panose="05000000000000000000" pitchFamily="2" charset="2"/>
              <a:buChar char="n"/>
              <a:defRPr sz="28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rgbClr val="CC0000"/>
              </a:buClr>
              <a:buChar char="–"/>
              <a:defRPr sz="24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rgbClr val="CC0000"/>
              </a:buClr>
              <a:buSzPct val="65000"/>
              <a:buFont typeface="Wingdings 2" panose="05020102010507070707" pitchFamily="18" charset="2"/>
              <a:buChar char="Ä"/>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eaLnBrk="1" hangingPunct="1">
              <a:spcBef>
                <a:spcPct val="50000"/>
              </a:spcBef>
              <a:buClrTx/>
              <a:buSzTx/>
              <a:buFontTx/>
              <a:buNone/>
            </a:pPr>
            <a:r>
              <a:rPr lang="en-US" altLang="en-US">
                <a:cs typeface="Arial" panose="020B0604020202020204" pitchFamily="34" charset="0"/>
              </a:rPr>
              <a:t>?</a:t>
            </a:r>
          </a:p>
          <a:p>
            <a:pPr eaLnBrk="1" hangingPunct="1">
              <a:spcBef>
                <a:spcPct val="10000"/>
              </a:spcBef>
              <a:buClrTx/>
              <a:buSzTx/>
              <a:buFontTx/>
              <a:buNone/>
            </a:pPr>
            <a:r>
              <a:rPr lang="en-US" altLang="en-US">
                <a:cs typeface="Arial" panose="020B0604020202020204" pitchFamily="34" charset="0"/>
              </a:rPr>
              <a:t>?</a:t>
            </a:r>
          </a:p>
        </p:txBody>
      </p:sp>
      <p:sp>
        <p:nvSpPr>
          <p:cNvPr id="61450" name="Text Box 10"/>
          <p:cNvSpPr txBox="1">
            <a:spLocks noChangeArrowheads="1"/>
          </p:cNvSpPr>
          <p:nvPr/>
        </p:nvSpPr>
        <p:spPr bwMode="auto">
          <a:xfrm>
            <a:off x="1981200" y="2514601"/>
            <a:ext cx="1981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CC0000"/>
              </a:buClr>
              <a:buSzPct val="65000"/>
              <a:buFont typeface="Wingdings" panose="05000000000000000000" pitchFamily="2" charset="2"/>
              <a:buChar char="n"/>
              <a:defRPr sz="28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rgbClr val="CC0000"/>
              </a:buClr>
              <a:buChar char="–"/>
              <a:defRPr sz="24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rgbClr val="CC0000"/>
              </a:buClr>
              <a:buSzPct val="65000"/>
              <a:buFont typeface="Wingdings 2" panose="05020102010507070707" pitchFamily="18" charset="2"/>
              <a:buChar char="Ä"/>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algn="r" eaLnBrk="1" hangingPunct="1">
              <a:spcBef>
                <a:spcPct val="50000"/>
              </a:spcBef>
              <a:buClrTx/>
              <a:buSzTx/>
              <a:buFontTx/>
              <a:buNone/>
            </a:pPr>
            <a:r>
              <a:rPr lang="en-US" altLang="en-US" sz="2400">
                <a:cs typeface="Arial" panose="020B0604020202020204" pitchFamily="34" charset="0"/>
              </a:rPr>
              <a:t>Exposed</a:t>
            </a:r>
          </a:p>
          <a:p>
            <a:pPr algn="r" eaLnBrk="1" hangingPunct="1">
              <a:spcBef>
                <a:spcPct val="50000"/>
              </a:spcBef>
              <a:buClrTx/>
              <a:buSzTx/>
              <a:buFontTx/>
              <a:buNone/>
            </a:pPr>
            <a:r>
              <a:rPr lang="en-US" altLang="en-US" sz="2400">
                <a:cs typeface="Arial" panose="020B0604020202020204" pitchFamily="34" charset="0"/>
              </a:rPr>
              <a:t>Unexposed</a:t>
            </a:r>
          </a:p>
        </p:txBody>
      </p:sp>
      <p:sp>
        <p:nvSpPr>
          <p:cNvPr id="61451" name="Text Box 11"/>
          <p:cNvSpPr txBox="1">
            <a:spLocks noChangeArrowheads="1"/>
          </p:cNvSpPr>
          <p:nvPr/>
        </p:nvSpPr>
        <p:spPr bwMode="auto">
          <a:xfrm>
            <a:off x="6550429" y="1860233"/>
            <a:ext cx="1905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CC0000"/>
              </a:buClr>
              <a:buSzPct val="65000"/>
              <a:buFont typeface="Wingdings" panose="05000000000000000000" pitchFamily="2" charset="2"/>
              <a:buChar char="n"/>
              <a:defRPr sz="28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rgbClr val="CC0000"/>
              </a:buClr>
              <a:buChar char="–"/>
              <a:defRPr sz="24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rgbClr val="CC0000"/>
              </a:buClr>
              <a:buSzPct val="65000"/>
              <a:buFont typeface="Wingdings 2" panose="05020102010507070707" pitchFamily="18" charset="2"/>
              <a:buChar char="Ä"/>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eaLnBrk="1" hangingPunct="1">
              <a:spcBef>
                <a:spcPct val="50000"/>
              </a:spcBef>
              <a:buClrTx/>
              <a:buSzTx/>
              <a:buFontTx/>
              <a:buNone/>
            </a:pPr>
            <a:r>
              <a:rPr lang="en-US" altLang="en-US" b="1" dirty="0">
                <a:cs typeface="Arial" panose="020B0604020202020204" pitchFamily="34" charset="0"/>
              </a:rPr>
              <a:t>Disease</a:t>
            </a:r>
          </a:p>
        </p:txBody>
      </p:sp>
      <p:sp>
        <p:nvSpPr>
          <p:cNvPr id="61452" name="Text Box 12"/>
          <p:cNvSpPr txBox="1">
            <a:spLocks noChangeArrowheads="1"/>
          </p:cNvSpPr>
          <p:nvPr/>
        </p:nvSpPr>
        <p:spPr bwMode="auto">
          <a:xfrm>
            <a:off x="4572000" y="5015225"/>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CC0000"/>
              </a:buClr>
              <a:buSzPct val="65000"/>
              <a:buFont typeface="Wingdings" panose="05000000000000000000" pitchFamily="2" charset="2"/>
              <a:buChar char="n"/>
              <a:defRPr sz="28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rgbClr val="CC0000"/>
              </a:buClr>
              <a:buChar char="–"/>
              <a:defRPr sz="24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rgbClr val="CC0000"/>
              </a:buClr>
              <a:buSzPct val="65000"/>
              <a:buFont typeface="Wingdings 2" panose="05020102010507070707" pitchFamily="18" charset="2"/>
              <a:buChar char="Ä"/>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eaLnBrk="1" hangingPunct="1">
              <a:spcBef>
                <a:spcPct val="50000"/>
              </a:spcBef>
              <a:buClrTx/>
              <a:buSzTx/>
              <a:buFontTx/>
              <a:buNone/>
            </a:pPr>
            <a:r>
              <a:rPr lang="en-US" altLang="en-US" sz="2400" dirty="0">
                <a:cs typeface="Arial" panose="020B0604020202020204" pitchFamily="34" charset="0"/>
              </a:rPr>
              <a:t>Prospective</a:t>
            </a:r>
          </a:p>
        </p:txBody>
      </p:sp>
      <p:sp>
        <p:nvSpPr>
          <p:cNvPr id="61453" name="Text Box 13"/>
          <p:cNvSpPr txBox="1">
            <a:spLocks noChangeArrowheads="1"/>
          </p:cNvSpPr>
          <p:nvPr/>
        </p:nvSpPr>
        <p:spPr bwMode="auto">
          <a:xfrm>
            <a:off x="7392092" y="5015225"/>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CC0000"/>
              </a:buClr>
              <a:buSzPct val="65000"/>
              <a:buFont typeface="Wingdings" panose="05000000000000000000" pitchFamily="2" charset="2"/>
              <a:buChar char="n"/>
              <a:defRPr sz="28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rgbClr val="CC0000"/>
              </a:buClr>
              <a:buChar char="–"/>
              <a:defRPr sz="24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rgbClr val="CC0000"/>
              </a:buClr>
              <a:buSzPct val="65000"/>
              <a:buFont typeface="Wingdings 2" panose="05020102010507070707" pitchFamily="18" charset="2"/>
              <a:buChar char="Ä"/>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eaLnBrk="1" hangingPunct="1">
              <a:spcBef>
                <a:spcPct val="50000"/>
              </a:spcBef>
              <a:buClrTx/>
              <a:buSzTx/>
              <a:buFontTx/>
              <a:buNone/>
            </a:pPr>
            <a:r>
              <a:rPr lang="en-US" altLang="en-US" sz="2400" dirty="0">
                <a:cs typeface="Arial" panose="020B0604020202020204" pitchFamily="34" charset="0"/>
              </a:rPr>
              <a:t>Retrospective</a:t>
            </a:r>
          </a:p>
        </p:txBody>
      </p:sp>
      <p:grpSp>
        <p:nvGrpSpPr>
          <p:cNvPr id="61454" name="Group 14"/>
          <p:cNvGrpSpPr>
            <a:grpSpLocks noChangeAspect="1"/>
          </p:cNvGrpSpPr>
          <p:nvPr/>
        </p:nvGrpSpPr>
        <p:grpSpPr bwMode="auto">
          <a:xfrm flipH="1">
            <a:off x="7620000" y="3320387"/>
            <a:ext cx="1162050" cy="1352834"/>
            <a:chOff x="4368" y="1440"/>
            <a:chExt cx="495" cy="520"/>
          </a:xfrm>
        </p:grpSpPr>
        <p:sp>
          <p:nvSpPr>
            <p:cNvPr id="61456" name="AutoShape 15"/>
            <p:cNvSpPr>
              <a:spLocks noChangeAspect="1" noChangeArrowheads="1" noTextEdit="1"/>
            </p:cNvSpPr>
            <p:nvPr/>
          </p:nvSpPr>
          <p:spPr bwMode="auto">
            <a:xfrm>
              <a:off x="4368" y="1440"/>
              <a:ext cx="495"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457" name="Freeform 16"/>
            <p:cNvSpPr>
              <a:spLocks/>
            </p:cNvSpPr>
            <p:nvPr/>
          </p:nvSpPr>
          <p:spPr bwMode="auto">
            <a:xfrm>
              <a:off x="4371" y="1448"/>
              <a:ext cx="491" cy="510"/>
            </a:xfrm>
            <a:custGeom>
              <a:avLst/>
              <a:gdLst>
                <a:gd name="T0" fmla="*/ 0 w 1964"/>
                <a:gd name="T1" fmla="*/ 0 h 2040"/>
                <a:gd name="T2" fmla="*/ 0 w 1964"/>
                <a:gd name="T3" fmla="*/ 0 h 2040"/>
                <a:gd name="T4" fmla="*/ 0 w 1964"/>
                <a:gd name="T5" fmla="*/ 0 h 2040"/>
                <a:gd name="T6" fmla="*/ 0 w 1964"/>
                <a:gd name="T7" fmla="*/ 0 h 2040"/>
                <a:gd name="T8" fmla="*/ 0 w 1964"/>
                <a:gd name="T9" fmla="*/ 0 h 2040"/>
                <a:gd name="T10" fmla="*/ 0 w 1964"/>
                <a:gd name="T11" fmla="*/ 0 h 2040"/>
                <a:gd name="T12" fmla="*/ 0 w 1964"/>
                <a:gd name="T13" fmla="*/ 0 h 2040"/>
                <a:gd name="T14" fmla="*/ 0 w 1964"/>
                <a:gd name="T15" fmla="*/ 0 h 2040"/>
                <a:gd name="T16" fmla="*/ 0 w 1964"/>
                <a:gd name="T17" fmla="*/ 0 h 2040"/>
                <a:gd name="T18" fmla="*/ 0 w 1964"/>
                <a:gd name="T19" fmla="*/ 0 h 2040"/>
                <a:gd name="T20" fmla="*/ 0 w 1964"/>
                <a:gd name="T21" fmla="*/ 0 h 2040"/>
                <a:gd name="T22" fmla="*/ 0 w 1964"/>
                <a:gd name="T23" fmla="*/ 0 h 2040"/>
                <a:gd name="T24" fmla="*/ 0 w 1964"/>
                <a:gd name="T25" fmla="*/ 0 h 2040"/>
                <a:gd name="T26" fmla="*/ 0 w 1964"/>
                <a:gd name="T27" fmla="*/ 0 h 2040"/>
                <a:gd name="T28" fmla="*/ 0 w 1964"/>
                <a:gd name="T29" fmla="*/ 0 h 2040"/>
                <a:gd name="T30" fmla="*/ 0 w 1964"/>
                <a:gd name="T31" fmla="*/ 0 h 2040"/>
                <a:gd name="T32" fmla="*/ 0 w 1964"/>
                <a:gd name="T33" fmla="*/ 0 h 2040"/>
                <a:gd name="T34" fmla="*/ 0 w 1964"/>
                <a:gd name="T35" fmla="*/ 0 h 2040"/>
                <a:gd name="T36" fmla="*/ 0 w 1964"/>
                <a:gd name="T37" fmla="*/ 0 h 2040"/>
                <a:gd name="T38" fmla="*/ 0 w 1964"/>
                <a:gd name="T39" fmla="*/ 0 h 2040"/>
                <a:gd name="T40" fmla="*/ 0 w 1964"/>
                <a:gd name="T41" fmla="*/ 0 h 2040"/>
                <a:gd name="T42" fmla="*/ 0 w 1964"/>
                <a:gd name="T43" fmla="*/ 0 h 2040"/>
                <a:gd name="T44" fmla="*/ 0 w 1964"/>
                <a:gd name="T45" fmla="*/ 0 h 2040"/>
                <a:gd name="T46" fmla="*/ 0 w 1964"/>
                <a:gd name="T47" fmla="*/ 0 h 2040"/>
                <a:gd name="T48" fmla="*/ 0 w 1964"/>
                <a:gd name="T49" fmla="*/ 0 h 2040"/>
                <a:gd name="T50" fmla="*/ 0 w 1964"/>
                <a:gd name="T51" fmla="*/ 0 h 2040"/>
                <a:gd name="T52" fmla="*/ 0 w 1964"/>
                <a:gd name="T53" fmla="*/ 0 h 2040"/>
                <a:gd name="T54" fmla="*/ 0 w 1964"/>
                <a:gd name="T55" fmla="*/ 0 h 2040"/>
                <a:gd name="T56" fmla="*/ 0 w 1964"/>
                <a:gd name="T57" fmla="*/ 0 h 2040"/>
                <a:gd name="T58" fmla="*/ 0 w 1964"/>
                <a:gd name="T59" fmla="*/ 0 h 2040"/>
                <a:gd name="T60" fmla="*/ 0 w 1964"/>
                <a:gd name="T61" fmla="*/ 0 h 2040"/>
                <a:gd name="T62" fmla="*/ 0 w 1964"/>
                <a:gd name="T63" fmla="*/ 0 h 2040"/>
                <a:gd name="T64" fmla="*/ 0 w 1964"/>
                <a:gd name="T65" fmla="*/ 0 h 2040"/>
                <a:gd name="T66" fmla="*/ 0 w 1964"/>
                <a:gd name="T67" fmla="*/ 0 h 2040"/>
                <a:gd name="T68" fmla="*/ 0 w 1964"/>
                <a:gd name="T69" fmla="*/ 0 h 2040"/>
                <a:gd name="T70" fmla="*/ 0 w 1964"/>
                <a:gd name="T71" fmla="*/ 0 h 2040"/>
                <a:gd name="T72" fmla="*/ 0 w 1964"/>
                <a:gd name="T73" fmla="*/ 0 h 2040"/>
                <a:gd name="T74" fmla="*/ 0 w 1964"/>
                <a:gd name="T75" fmla="*/ 0 h 2040"/>
                <a:gd name="T76" fmla="*/ 0 w 1964"/>
                <a:gd name="T77" fmla="*/ 0 h 2040"/>
                <a:gd name="T78" fmla="*/ 0 w 1964"/>
                <a:gd name="T79" fmla="*/ 0 h 2040"/>
                <a:gd name="T80" fmla="*/ 0 w 1964"/>
                <a:gd name="T81" fmla="*/ 0 h 2040"/>
                <a:gd name="T82" fmla="*/ 0 w 1964"/>
                <a:gd name="T83" fmla="*/ 0 h 2040"/>
                <a:gd name="T84" fmla="*/ 0 w 1964"/>
                <a:gd name="T85" fmla="*/ 0 h 2040"/>
                <a:gd name="T86" fmla="*/ 0 w 1964"/>
                <a:gd name="T87" fmla="*/ 0 h 2040"/>
                <a:gd name="T88" fmla="*/ 0 w 1964"/>
                <a:gd name="T89" fmla="*/ 0 h 2040"/>
                <a:gd name="T90" fmla="*/ 0 w 1964"/>
                <a:gd name="T91" fmla="*/ 0 h 2040"/>
                <a:gd name="T92" fmla="*/ 0 w 1964"/>
                <a:gd name="T93" fmla="*/ 0 h 2040"/>
                <a:gd name="T94" fmla="*/ 0 w 1964"/>
                <a:gd name="T95" fmla="*/ 0 h 2040"/>
                <a:gd name="T96" fmla="*/ 0 w 1964"/>
                <a:gd name="T97" fmla="*/ 0 h 2040"/>
                <a:gd name="T98" fmla="*/ 0 w 1964"/>
                <a:gd name="T99" fmla="*/ 0 h 2040"/>
                <a:gd name="T100" fmla="*/ 0 w 1964"/>
                <a:gd name="T101" fmla="*/ 0 h 2040"/>
                <a:gd name="T102" fmla="*/ 0 w 1964"/>
                <a:gd name="T103" fmla="*/ 0 h 2040"/>
                <a:gd name="T104" fmla="*/ 0 w 1964"/>
                <a:gd name="T105" fmla="*/ 0 h 2040"/>
                <a:gd name="T106" fmla="*/ 0 w 1964"/>
                <a:gd name="T107" fmla="*/ 0 h 2040"/>
                <a:gd name="T108" fmla="*/ 0 w 1964"/>
                <a:gd name="T109" fmla="*/ 0 h 2040"/>
                <a:gd name="T110" fmla="*/ 0 w 1964"/>
                <a:gd name="T111" fmla="*/ 0 h 2040"/>
                <a:gd name="T112" fmla="*/ 0 w 1964"/>
                <a:gd name="T113" fmla="*/ 0 h 2040"/>
                <a:gd name="T114" fmla="*/ 0 w 1964"/>
                <a:gd name="T115" fmla="*/ 0 h 2040"/>
                <a:gd name="T116" fmla="*/ 0 w 1964"/>
                <a:gd name="T117" fmla="*/ 0 h 2040"/>
                <a:gd name="T118" fmla="*/ 0 w 1964"/>
                <a:gd name="T119" fmla="*/ 0 h 2040"/>
                <a:gd name="T120" fmla="*/ 0 w 1964"/>
                <a:gd name="T121" fmla="*/ 0 h 20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64"/>
                <a:gd name="T184" fmla="*/ 0 h 2040"/>
                <a:gd name="T185" fmla="*/ 1964 w 1964"/>
                <a:gd name="T186" fmla="*/ 2040 h 20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64" h="2040">
                  <a:moveTo>
                    <a:pt x="1938" y="818"/>
                  </a:moveTo>
                  <a:lnTo>
                    <a:pt x="1939" y="800"/>
                  </a:lnTo>
                  <a:lnTo>
                    <a:pt x="1937" y="776"/>
                  </a:lnTo>
                  <a:lnTo>
                    <a:pt x="1931" y="749"/>
                  </a:lnTo>
                  <a:lnTo>
                    <a:pt x="1917" y="727"/>
                  </a:lnTo>
                  <a:lnTo>
                    <a:pt x="1913" y="723"/>
                  </a:lnTo>
                  <a:lnTo>
                    <a:pt x="1909" y="720"/>
                  </a:lnTo>
                  <a:lnTo>
                    <a:pt x="1904" y="717"/>
                  </a:lnTo>
                  <a:lnTo>
                    <a:pt x="1900" y="715"/>
                  </a:lnTo>
                  <a:lnTo>
                    <a:pt x="1894" y="712"/>
                  </a:lnTo>
                  <a:lnTo>
                    <a:pt x="1888" y="711"/>
                  </a:lnTo>
                  <a:lnTo>
                    <a:pt x="1883" y="711"/>
                  </a:lnTo>
                  <a:lnTo>
                    <a:pt x="1877" y="711"/>
                  </a:lnTo>
                  <a:lnTo>
                    <a:pt x="1865" y="712"/>
                  </a:lnTo>
                  <a:lnTo>
                    <a:pt x="1853" y="716"/>
                  </a:lnTo>
                  <a:lnTo>
                    <a:pt x="1841" y="720"/>
                  </a:lnTo>
                  <a:lnTo>
                    <a:pt x="1831" y="725"/>
                  </a:lnTo>
                  <a:lnTo>
                    <a:pt x="1821" y="731"/>
                  </a:lnTo>
                  <a:lnTo>
                    <a:pt x="1810" y="737"/>
                  </a:lnTo>
                  <a:lnTo>
                    <a:pt x="1801" y="745"/>
                  </a:lnTo>
                  <a:lnTo>
                    <a:pt x="1792" y="752"/>
                  </a:lnTo>
                  <a:lnTo>
                    <a:pt x="1692" y="640"/>
                  </a:lnTo>
                  <a:lnTo>
                    <a:pt x="1706" y="624"/>
                  </a:lnTo>
                  <a:lnTo>
                    <a:pt x="1718" y="609"/>
                  </a:lnTo>
                  <a:lnTo>
                    <a:pt x="1728" y="591"/>
                  </a:lnTo>
                  <a:lnTo>
                    <a:pt x="1738" y="574"/>
                  </a:lnTo>
                  <a:lnTo>
                    <a:pt x="1746" y="555"/>
                  </a:lnTo>
                  <a:lnTo>
                    <a:pt x="1752" y="535"/>
                  </a:lnTo>
                  <a:lnTo>
                    <a:pt x="1756" y="515"/>
                  </a:lnTo>
                  <a:lnTo>
                    <a:pt x="1759" y="495"/>
                  </a:lnTo>
                  <a:lnTo>
                    <a:pt x="1789" y="507"/>
                  </a:lnTo>
                  <a:lnTo>
                    <a:pt x="1802" y="484"/>
                  </a:lnTo>
                  <a:lnTo>
                    <a:pt x="1759" y="452"/>
                  </a:lnTo>
                  <a:lnTo>
                    <a:pt x="1755" y="431"/>
                  </a:lnTo>
                  <a:lnTo>
                    <a:pt x="1751" y="412"/>
                  </a:lnTo>
                  <a:lnTo>
                    <a:pt x="1745" y="392"/>
                  </a:lnTo>
                  <a:lnTo>
                    <a:pt x="1737" y="373"/>
                  </a:lnTo>
                  <a:lnTo>
                    <a:pt x="1727" y="356"/>
                  </a:lnTo>
                  <a:lnTo>
                    <a:pt x="1717" y="338"/>
                  </a:lnTo>
                  <a:lnTo>
                    <a:pt x="1705" y="323"/>
                  </a:lnTo>
                  <a:lnTo>
                    <a:pt x="1690" y="307"/>
                  </a:lnTo>
                  <a:lnTo>
                    <a:pt x="1689" y="306"/>
                  </a:lnTo>
                  <a:lnTo>
                    <a:pt x="1688" y="305"/>
                  </a:lnTo>
                  <a:lnTo>
                    <a:pt x="1686" y="304"/>
                  </a:lnTo>
                  <a:lnTo>
                    <a:pt x="1685" y="303"/>
                  </a:lnTo>
                  <a:lnTo>
                    <a:pt x="1687" y="293"/>
                  </a:lnTo>
                  <a:lnTo>
                    <a:pt x="1696" y="249"/>
                  </a:lnTo>
                  <a:lnTo>
                    <a:pt x="1703" y="207"/>
                  </a:lnTo>
                  <a:lnTo>
                    <a:pt x="1704" y="170"/>
                  </a:lnTo>
                  <a:lnTo>
                    <a:pt x="1695" y="142"/>
                  </a:lnTo>
                  <a:lnTo>
                    <a:pt x="1684" y="126"/>
                  </a:lnTo>
                  <a:lnTo>
                    <a:pt x="1674" y="113"/>
                  </a:lnTo>
                  <a:lnTo>
                    <a:pt x="1663" y="106"/>
                  </a:lnTo>
                  <a:lnTo>
                    <a:pt x="1653" y="101"/>
                  </a:lnTo>
                  <a:lnTo>
                    <a:pt x="1642" y="100"/>
                  </a:lnTo>
                  <a:lnTo>
                    <a:pt x="1632" y="100"/>
                  </a:lnTo>
                  <a:lnTo>
                    <a:pt x="1621" y="103"/>
                  </a:lnTo>
                  <a:lnTo>
                    <a:pt x="1609" y="106"/>
                  </a:lnTo>
                  <a:lnTo>
                    <a:pt x="1605" y="107"/>
                  </a:lnTo>
                  <a:lnTo>
                    <a:pt x="1601" y="108"/>
                  </a:lnTo>
                  <a:lnTo>
                    <a:pt x="1597" y="110"/>
                  </a:lnTo>
                  <a:lnTo>
                    <a:pt x="1593" y="111"/>
                  </a:lnTo>
                  <a:lnTo>
                    <a:pt x="1589" y="112"/>
                  </a:lnTo>
                  <a:lnTo>
                    <a:pt x="1584" y="112"/>
                  </a:lnTo>
                  <a:lnTo>
                    <a:pt x="1579" y="113"/>
                  </a:lnTo>
                  <a:lnTo>
                    <a:pt x="1575" y="113"/>
                  </a:lnTo>
                  <a:lnTo>
                    <a:pt x="1567" y="112"/>
                  </a:lnTo>
                  <a:lnTo>
                    <a:pt x="1562" y="108"/>
                  </a:lnTo>
                  <a:lnTo>
                    <a:pt x="1556" y="99"/>
                  </a:lnTo>
                  <a:lnTo>
                    <a:pt x="1550" y="85"/>
                  </a:lnTo>
                  <a:lnTo>
                    <a:pt x="1546" y="76"/>
                  </a:lnTo>
                  <a:lnTo>
                    <a:pt x="1541" y="65"/>
                  </a:lnTo>
                  <a:lnTo>
                    <a:pt x="1536" y="54"/>
                  </a:lnTo>
                  <a:lnTo>
                    <a:pt x="1528" y="44"/>
                  </a:lnTo>
                  <a:lnTo>
                    <a:pt x="1519" y="33"/>
                  </a:lnTo>
                  <a:lnTo>
                    <a:pt x="1509" y="23"/>
                  </a:lnTo>
                  <a:lnTo>
                    <a:pt x="1495" y="13"/>
                  </a:lnTo>
                  <a:lnTo>
                    <a:pt x="1479" y="4"/>
                  </a:lnTo>
                  <a:lnTo>
                    <a:pt x="1463" y="0"/>
                  </a:lnTo>
                  <a:lnTo>
                    <a:pt x="1448" y="0"/>
                  </a:lnTo>
                  <a:lnTo>
                    <a:pt x="1432" y="3"/>
                  </a:lnTo>
                  <a:lnTo>
                    <a:pt x="1416" y="10"/>
                  </a:lnTo>
                  <a:lnTo>
                    <a:pt x="1400" y="20"/>
                  </a:lnTo>
                  <a:lnTo>
                    <a:pt x="1384" y="32"/>
                  </a:lnTo>
                  <a:lnTo>
                    <a:pt x="1370" y="46"/>
                  </a:lnTo>
                  <a:lnTo>
                    <a:pt x="1355" y="61"/>
                  </a:lnTo>
                  <a:lnTo>
                    <a:pt x="1341" y="78"/>
                  </a:lnTo>
                  <a:lnTo>
                    <a:pt x="1328" y="94"/>
                  </a:lnTo>
                  <a:lnTo>
                    <a:pt x="1316" y="111"/>
                  </a:lnTo>
                  <a:lnTo>
                    <a:pt x="1305" y="127"/>
                  </a:lnTo>
                  <a:lnTo>
                    <a:pt x="1295" y="142"/>
                  </a:lnTo>
                  <a:lnTo>
                    <a:pt x="1286" y="156"/>
                  </a:lnTo>
                  <a:lnTo>
                    <a:pt x="1279" y="168"/>
                  </a:lnTo>
                  <a:lnTo>
                    <a:pt x="1273" y="177"/>
                  </a:lnTo>
                  <a:lnTo>
                    <a:pt x="1192" y="130"/>
                  </a:lnTo>
                  <a:lnTo>
                    <a:pt x="1140" y="229"/>
                  </a:lnTo>
                  <a:lnTo>
                    <a:pt x="1232" y="269"/>
                  </a:lnTo>
                  <a:lnTo>
                    <a:pt x="1210" y="293"/>
                  </a:lnTo>
                  <a:lnTo>
                    <a:pt x="1188" y="316"/>
                  </a:lnTo>
                  <a:lnTo>
                    <a:pt x="1167" y="342"/>
                  </a:lnTo>
                  <a:lnTo>
                    <a:pt x="1146" y="368"/>
                  </a:lnTo>
                  <a:lnTo>
                    <a:pt x="1126" y="395"/>
                  </a:lnTo>
                  <a:lnTo>
                    <a:pt x="1107" y="421"/>
                  </a:lnTo>
                  <a:lnTo>
                    <a:pt x="1088" y="447"/>
                  </a:lnTo>
                  <a:lnTo>
                    <a:pt x="1070" y="473"/>
                  </a:lnTo>
                  <a:lnTo>
                    <a:pt x="1054" y="499"/>
                  </a:lnTo>
                  <a:lnTo>
                    <a:pt x="1037" y="523"/>
                  </a:lnTo>
                  <a:lnTo>
                    <a:pt x="1023" y="546"/>
                  </a:lnTo>
                  <a:lnTo>
                    <a:pt x="1009" y="567"/>
                  </a:lnTo>
                  <a:lnTo>
                    <a:pt x="997" y="588"/>
                  </a:lnTo>
                  <a:lnTo>
                    <a:pt x="985" y="606"/>
                  </a:lnTo>
                  <a:lnTo>
                    <a:pt x="976" y="622"/>
                  </a:lnTo>
                  <a:lnTo>
                    <a:pt x="968" y="636"/>
                  </a:lnTo>
                  <a:lnTo>
                    <a:pt x="899" y="561"/>
                  </a:lnTo>
                  <a:lnTo>
                    <a:pt x="872" y="688"/>
                  </a:lnTo>
                  <a:lnTo>
                    <a:pt x="861" y="679"/>
                  </a:lnTo>
                  <a:lnTo>
                    <a:pt x="847" y="670"/>
                  </a:lnTo>
                  <a:lnTo>
                    <a:pt x="832" y="659"/>
                  </a:lnTo>
                  <a:lnTo>
                    <a:pt x="815" y="647"/>
                  </a:lnTo>
                  <a:lnTo>
                    <a:pt x="796" y="635"/>
                  </a:lnTo>
                  <a:lnTo>
                    <a:pt x="775" y="622"/>
                  </a:lnTo>
                  <a:lnTo>
                    <a:pt x="752" y="610"/>
                  </a:lnTo>
                  <a:lnTo>
                    <a:pt x="728" y="597"/>
                  </a:lnTo>
                  <a:lnTo>
                    <a:pt x="704" y="585"/>
                  </a:lnTo>
                  <a:lnTo>
                    <a:pt x="678" y="574"/>
                  </a:lnTo>
                  <a:lnTo>
                    <a:pt x="652" y="564"/>
                  </a:lnTo>
                  <a:lnTo>
                    <a:pt x="627" y="555"/>
                  </a:lnTo>
                  <a:lnTo>
                    <a:pt x="601" y="548"/>
                  </a:lnTo>
                  <a:lnTo>
                    <a:pt x="574" y="542"/>
                  </a:lnTo>
                  <a:lnTo>
                    <a:pt x="548" y="540"/>
                  </a:lnTo>
                  <a:lnTo>
                    <a:pt x="522" y="539"/>
                  </a:lnTo>
                  <a:lnTo>
                    <a:pt x="494" y="543"/>
                  </a:lnTo>
                  <a:lnTo>
                    <a:pt x="466" y="554"/>
                  </a:lnTo>
                  <a:lnTo>
                    <a:pt x="439" y="569"/>
                  </a:lnTo>
                  <a:lnTo>
                    <a:pt x="412" y="589"/>
                  </a:lnTo>
                  <a:lnTo>
                    <a:pt x="386" y="613"/>
                  </a:lnTo>
                  <a:lnTo>
                    <a:pt x="361" y="640"/>
                  </a:lnTo>
                  <a:lnTo>
                    <a:pt x="337" y="669"/>
                  </a:lnTo>
                  <a:lnTo>
                    <a:pt x="316" y="700"/>
                  </a:lnTo>
                  <a:lnTo>
                    <a:pt x="295" y="731"/>
                  </a:lnTo>
                  <a:lnTo>
                    <a:pt x="275" y="762"/>
                  </a:lnTo>
                  <a:lnTo>
                    <a:pt x="259" y="792"/>
                  </a:lnTo>
                  <a:lnTo>
                    <a:pt x="243" y="820"/>
                  </a:lnTo>
                  <a:lnTo>
                    <a:pt x="230" y="847"/>
                  </a:lnTo>
                  <a:lnTo>
                    <a:pt x="218" y="869"/>
                  </a:lnTo>
                  <a:lnTo>
                    <a:pt x="209" y="889"/>
                  </a:lnTo>
                  <a:lnTo>
                    <a:pt x="203" y="902"/>
                  </a:lnTo>
                  <a:lnTo>
                    <a:pt x="191" y="900"/>
                  </a:lnTo>
                  <a:lnTo>
                    <a:pt x="178" y="899"/>
                  </a:lnTo>
                  <a:lnTo>
                    <a:pt x="161" y="898"/>
                  </a:lnTo>
                  <a:lnTo>
                    <a:pt x="143" y="899"/>
                  </a:lnTo>
                  <a:lnTo>
                    <a:pt x="124" y="902"/>
                  </a:lnTo>
                  <a:lnTo>
                    <a:pt x="105" y="908"/>
                  </a:lnTo>
                  <a:lnTo>
                    <a:pt x="85" y="917"/>
                  </a:lnTo>
                  <a:lnTo>
                    <a:pt x="67" y="928"/>
                  </a:lnTo>
                  <a:lnTo>
                    <a:pt x="50" y="944"/>
                  </a:lnTo>
                  <a:lnTo>
                    <a:pt x="35" y="962"/>
                  </a:lnTo>
                  <a:lnTo>
                    <a:pt x="22" y="982"/>
                  </a:lnTo>
                  <a:lnTo>
                    <a:pt x="12" y="1004"/>
                  </a:lnTo>
                  <a:lnTo>
                    <a:pt x="5" y="1025"/>
                  </a:lnTo>
                  <a:lnTo>
                    <a:pt x="0" y="1044"/>
                  </a:lnTo>
                  <a:lnTo>
                    <a:pt x="0" y="1062"/>
                  </a:lnTo>
                  <a:lnTo>
                    <a:pt x="4" y="1075"/>
                  </a:lnTo>
                  <a:lnTo>
                    <a:pt x="9" y="1083"/>
                  </a:lnTo>
                  <a:lnTo>
                    <a:pt x="15" y="1087"/>
                  </a:lnTo>
                  <a:lnTo>
                    <a:pt x="22" y="1089"/>
                  </a:lnTo>
                  <a:lnTo>
                    <a:pt x="30" y="1089"/>
                  </a:lnTo>
                  <a:lnTo>
                    <a:pt x="39" y="1086"/>
                  </a:lnTo>
                  <a:lnTo>
                    <a:pt x="48" y="1082"/>
                  </a:lnTo>
                  <a:lnTo>
                    <a:pt x="55" y="1075"/>
                  </a:lnTo>
                  <a:lnTo>
                    <a:pt x="64" y="1067"/>
                  </a:lnTo>
                  <a:lnTo>
                    <a:pt x="71" y="1059"/>
                  </a:lnTo>
                  <a:lnTo>
                    <a:pt x="78" y="1048"/>
                  </a:lnTo>
                  <a:lnTo>
                    <a:pt x="85" y="1039"/>
                  </a:lnTo>
                  <a:lnTo>
                    <a:pt x="93" y="1029"/>
                  </a:lnTo>
                  <a:lnTo>
                    <a:pt x="100" y="1017"/>
                  </a:lnTo>
                  <a:lnTo>
                    <a:pt x="109" y="1005"/>
                  </a:lnTo>
                  <a:lnTo>
                    <a:pt x="117" y="996"/>
                  </a:lnTo>
                  <a:lnTo>
                    <a:pt x="123" y="991"/>
                  </a:lnTo>
                  <a:lnTo>
                    <a:pt x="125" y="990"/>
                  </a:lnTo>
                  <a:lnTo>
                    <a:pt x="128" y="990"/>
                  </a:lnTo>
                  <a:lnTo>
                    <a:pt x="130" y="990"/>
                  </a:lnTo>
                  <a:lnTo>
                    <a:pt x="132" y="989"/>
                  </a:lnTo>
                  <a:lnTo>
                    <a:pt x="129" y="998"/>
                  </a:lnTo>
                  <a:lnTo>
                    <a:pt x="125" y="1008"/>
                  </a:lnTo>
                  <a:lnTo>
                    <a:pt x="121" y="1018"/>
                  </a:lnTo>
                  <a:lnTo>
                    <a:pt x="115" y="1030"/>
                  </a:lnTo>
                  <a:lnTo>
                    <a:pt x="109" y="1044"/>
                  </a:lnTo>
                  <a:lnTo>
                    <a:pt x="103" y="1058"/>
                  </a:lnTo>
                  <a:lnTo>
                    <a:pt x="98" y="1070"/>
                  </a:lnTo>
                  <a:lnTo>
                    <a:pt x="94" y="1083"/>
                  </a:lnTo>
                  <a:lnTo>
                    <a:pt x="92" y="1094"/>
                  </a:lnTo>
                  <a:lnTo>
                    <a:pt x="92" y="1104"/>
                  </a:lnTo>
                  <a:lnTo>
                    <a:pt x="93" y="1114"/>
                  </a:lnTo>
                  <a:lnTo>
                    <a:pt x="97" y="1121"/>
                  </a:lnTo>
                  <a:lnTo>
                    <a:pt x="101" y="1126"/>
                  </a:lnTo>
                  <a:lnTo>
                    <a:pt x="106" y="1129"/>
                  </a:lnTo>
                  <a:lnTo>
                    <a:pt x="111" y="1133"/>
                  </a:lnTo>
                  <a:lnTo>
                    <a:pt x="117" y="1136"/>
                  </a:lnTo>
                  <a:lnTo>
                    <a:pt x="122" y="1138"/>
                  </a:lnTo>
                  <a:lnTo>
                    <a:pt x="128" y="1139"/>
                  </a:lnTo>
                  <a:lnTo>
                    <a:pt x="133" y="1139"/>
                  </a:lnTo>
                  <a:lnTo>
                    <a:pt x="139" y="1139"/>
                  </a:lnTo>
                  <a:lnTo>
                    <a:pt x="144" y="1138"/>
                  </a:lnTo>
                  <a:lnTo>
                    <a:pt x="150" y="1136"/>
                  </a:lnTo>
                  <a:lnTo>
                    <a:pt x="156" y="1132"/>
                  </a:lnTo>
                  <a:lnTo>
                    <a:pt x="162" y="1127"/>
                  </a:lnTo>
                  <a:lnTo>
                    <a:pt x="168" y="1121"/>
                  </a:lnTo>
                  <a:lnTo>
                    <a:pt x="174" y="1113"/>
                  </a:lnTo>
                  <a:lnTo>
                    <a:pt x="180" y="1103"/>
                  </a:lnTo>
                  <a:lnTo>
                    <a:pt x="185" y="1091"/>
                  </a:lnTo>
                  <a:lnTo>
                    <a:pt x="189" y="1081"/>
                  </a:lnTo>
                  <a:lnTo>
                    <a:pt x="193" y="1071"/>
                  </a:lnTo>
                  <a:lnTo>
                    <a:pt x="196" y="1062"/>
                  </a:lnTo>
                  <a:lnTo>
                    <a:pt x="199" y="1053"/>
                  </a:lnTo>
                  <a:lnTo>
                    <a:pt x="205" y="1040"/>
                  </a:lnTo>
                  <a:lnTo>
                    <a:pt x="209" y="1028"/>
                  </a:lnTo>
                  <a:lnTo>
                    <a:pt x="214" y="1016"/>
                  </a:lnTo>
                  <a:lnTo>
                    <a:pt x="218" y="1009"/>
                  </a:lnTo>
                  <a:lnTo>
                    <a:pt x="219" y="1010"/>
                  </a:lnTo>
                  <a:lnTo>
                    <a:pt x="219" y="1011"/>
                  </a:lnTo>
                  <a:lnTo>
                    <a:pt x="220" y="1012"/>
                  </a:lnTo>
                  <a:lnTo>
                    <a:pt x="222" y="1016"/>
                  </a:lnTo>
                  <a:lnTo>
                    <a:pt x="225" y="1019"/>
                  </a:lnTo>
                  <a:lnTo>
                    <a:pt x="228" y="1024"/>
                  </a:lnTo>
                  <a:lnTo>
                    <a:pt x="233" y="1028"/>
                  </a:lnTo>
                  <a:lnTo>
                    <a:pt x="238" y="1032"/>
                  </a:lnTo>
                  <a:lnTo>
                    <a:pt x="245" y="1037"/>
                  </a:lnTo>
                  <a:lnTo>
                    <a:pt x="253" y="1041"/>
                  </a:lnTo>
                  <a:lnTo>
                    <a:pt x="264" y="1045"/>
                  </a:lnTo>
                  <a:lnTo>
                    <a:pt x="280" y="1052"/>
                  </a:lnTo>
                  <a:lnTo>
                    <a:pt x="295" y="1057"/>
                  </a:lnTo>
                  <a:lnTo>
                    <a:pt x="307" y="1060"/>
                  </a:lnTo>
                  <a:lnTo>
                    <a:pt x="318" y="1061"/>
                  </a:lnTo>
                  <a:lnTo>
                    <a:pt x="327" y="1061"/>
                  </a:lnTo>
                  <a:lnTo>
                    <a:pt x="334" y="1060"/>
                  </a:lnTo>
                  <a:lnTo>
                    <a:pt x="340" y="1057"/>
                  </a:lnTo>
                  <a:lnTo>
                    <a:pt x="346" y="1053"/>
                  </a:lnTo>
                  <a:lnTo>
                    <a:pt x="351" y="1042"/>
                  </a:lnTo>
                  <a:lnTo>
                    <a:pt x="350" y="1031"/>
                  </a:lnTo>
                  <a:lnTo>
                    <a:pt x="347" y="1020"/>
                  </a:lnTo>
                  <a:lnTo>
                    <a:pt x="342" y="1014"/>
                  </a:lnTo>
                  <a:lnTo>
                    <a:pt x="335" y="1004"/>
                  </a:lnTo>
                  <a:lnTo>
                    <a:pt x="328" y="992"/>
                  </a:lnTo>
                  <a:lnTo>
                    <a:pt x="321" y="983"/>
                  </a:lnTo>
                  <a:lnTo>
                    <a:pt x="312" y="973"/>
                  </a:lnTo>
                  <a:lnTo>
                    <a:pt x="305" y="964"/>
                  </a:lnTo>
                  <a:lnTo>
                    <a:pt x="298" y="956"/>
                  </a:lnTo>
                  <a:lnTo>
                    <a:pt x="292" y="949"/>
                  </a:lnTo>
                  <a:lnTo>
                    <a:pt x="285" y="943"/>
                  </a:lnTo>
                  <a:lnTo>
                    <a:pt x="302" y="925"/>
                  </a:lnTo>
                  <a:lnTo>
                    <a:pt x="320" y="907"/>
                  </a:lnTo>
                  <a:lnTo>
                    <a:pt x="336" y="891"/>
                  </a:lnTo>
                  <a:lnTo>
                    <a:pt x="354" y="874"/>
                  </a:lnTo>
                  <a:lnTo>
                    <a:pt x="370" y="859"/>
                  </a:lnTo>
                  <a:lnTo>
                    <a:pt x="387" y="843"/>
                  </a:lnTo>
                  <a:lnTo>
                    <a:pt x="404" y="830"/>
                  </a:lnTo>
                  <a:lnTo>
                    <a:pt x="419" y="816"/>
                  </a:lnTo>
                  <a:lnTo>
                    <a:pt x="434" y="805"/>
                  </a:lnTo>
                  <a:lnTo>
                    <a:pt x="447" y="794"/>
                  </a:lnTo>
                  <a:lnTo>
                    <a:pt x="461" y="786"/>
                  </a:lnTo>
                  <a:lnTo>
                    <a:pt x="472" y="779"/>
                  </a:lnTo>
                  <a:lnTo>
                    <a:pt x="481" y="774"/>
                  </a:lnTo>
                  <a:lnTo>
                    <a:pt x="491" y="771"/>
                  </a:lnTo>
                  <a:lnTo>
                    <a:pt x="497" y="769"/>
                  </a:lnTo>
                  <a:lnTo>
                    <a:pt x="502" y="771"/>
                  </a:lnTo>
                  <a:lnTo>
                    <a:pt x="511" y="777"/>
                  </a:lnTo>
                  <a:lnTo>
                    <a:pt x="523" y="784"/>
                  </a:lnTo>
                  <a:lnTo>
                    <a:pt x="535" y="793"/>
                  </a:lnTo>
                  <a:lnTo>
                    <a:pt x="550" y="805"/>
                  </a:lnTo>
                  <a:lnTo>
                    <a:pt x="564" y="817"/>
                  </a:lnTo>
                  <a:lnTo>
                    <a:pt x="579" y="830"/>
                  </a:lnTo>
                  <a:lnTo>
                    <a:pt x="594" y="843"/>
                  </a:lnTo>
                  <a:lnTo>
                    <a:pt x="609" y="857"/>
                  </a:lnTo>
                  <a:lnTo>
                    <a:pt x="602" y="869"/>
                  </a:lnTo>
                  <a:lnTo>
                    <a:pt x="592" y="886"/>
                  </a:lnTo>
                  <a:lnTo>
                    <a:pt x="581" y="905"/>
                  </a:lnTo>
                  <a:lnTo>
                    <a:pt x="568" y="928"/>
                  </a:lnTo>
                  <a:lnTo>
                    <a:pt x="556" y="953"/>
                  </a:lnTo>
                  <a:lnTo>
                    <a:pt x="542" y="980"/>
                  </a:lnTo>
                  <a:lnTo>
                    <a:pt x="527" y="1009"/>
                  </a:lnTo>
                  <a:lnTo>
                    <a:pt x="514" y="1040"/>
                  </a:lnTo>
                  <a:lnTo>
                    <a:pt x="499" y="1072"/>
                  </a:lnTo>
                  <a:lnTo>
                    <a:pt x="486" y="1104"/>
                  </a:lnTo>
                  <a:lnTo>
                    <a:pt x="473" y="1137"/>
                  </a:lnTo>
                  <a:lnTo>
                    <a:pt x="463" y="1169"/>
                  </a:lnTo>
                  <a:lnTo>
                    <a:pt x="453" y="1201"/>
                  </a:lnTo>
                  <a:lnTo>
                    <a:pt x="446" y="1232"/>
                  </a:lnTo>
                  <a:lnTo>
                    <a:pt x="441" y="1261"/>
                  </a:lnTo>
                  <a:lnTo>
                    <a:pt x="439" y="1289"/>
                  </a:lnTo>
                  <a:lnTo>
                    <a:pt x="442" y="1355"/>
                  </a:lnTo>
                  <a:lnTo>
                    <a:pt x="451" y="1431"/>
                  </a:lnTo>
                  <a:lnTo>
                    <a:pt x="467" y="1511"/>
                  </a:lnTo>
                  <a:lnTo>
                    <a:pt x="485" y="1589"/>
                  </a:lnTo>
                  <a:lnTo>
                    <a:pt x="502" y="1661"/>
                  </a:lnTo>
                  <a:lnTo>
                    <a:pt x="519" y="1720"/>
                  </a:lnTo>
                  <a:lnTo>
                    <a:pt x="531" y="1762"/>
                  </a:lnTo>
                  <a:lnTo>
                    <a:pt x="536" y="1780"/>
                  </a:lnTo>
                  <a:lnTo>
                    <a:pt x="538" y="1790"/>
                  </a:lnTo>
                  <a:lnTo>
                    <a:pt x="575" y="1790"/>
                  </a:lnTo>
                  <a:lnTo>
                    <a:pt x="644" y="1970"/>
                  </a:lnTo>
                  <a:lnTo>
                    <a:pt x="638" y="1973"/>
                  </a:lnTo>
                  <a:lnTo>
                    <a:pt x="629" y="1976"/>
                  </a:lnTo>
                  <a:lnTo>
                    <a:pt x="618" y="1981"/>
                  </a:lnTo>
                  <a:lnTo>
                    <a:pt x="606" y="1984"/>
                  </a:lnTo>
                  <a:lnTo>
                    <a:pt x="591" y="1986"/>
                  </a:lnTo>
                  <a:lnTo>
                    <a:pt x="575" y="1987"/>
                  </a:lnTo>
                  <a:lnTo>
                    <a:pt x="557" y="1987"/>
                  </a:lnTo>
                  <a:lnTo>
                    <a:pt x="538" y="1984"/>
                  </a:lnTo>
                  <a:lnTo>
                    <a:pt x="515" y="1980"/>
                  </a:lnTo>
                  <a:lnTo>
                    <a:pt x="492" y="1976"/>
                  </a:lnTo>
                  <a:lnTo>
                    <a:pt x="471" y="1974"/>
                  </a:lnTo>
                  <a:lnTo>
                    <a:pt x="454" y="1975"/>
                  </a:lnTo>
                  <a:lnTo>
                    <a:pt x="442" y="1978"/>
                  </a:lnTo>
                  <a:lnTo>
                    <a:pt x="434" y="1984"/>
                  </a:lnTo>
                  <a:lnTo>
                    <a:pt x="433" y="1993"/>
                  </a:lnTo>
                  <a:lnTo>
                    <a:pt x="438" y="2004"/>
                  </a:lnTo>
                  <a:lnTo>
                    <a:pt x="448" y="2017"/>
                  </a:lnTo>
                  <a:lnTo>
                    <a:pt x="460" y="2026"/>
                  </a:lnTo>
                  <a:lnTo>
                    <a:pt x="473" y="2033"/>
                  </a:lnTo>
                  <a:lnTo>
                    <a:pt x="490" y="2038"/>
                  </a:lnTo>
                  <a:lnTo>
                    <a:pt x="507" y="2040"/>
                  </a:lnTo>
                  <a:lnTo>
                    <a:pt x="529" y="2040"/>
                  </a:lnTo>
                  <a:lnTo>
                    <a:pt x="553" y="2037"/>
                  </a:lnTo>
                  <a:lnTo>
                    <a:pt x="581" y="2031"/>
                  </a:lnTo>
                  <a:lnTo>
                    <a:pt x="608" y="2025"/>
                  </a:lnTo>
                  <a:lnTo>
                    <a:pt x="628" y="2021"/>
                  </a:lnTo>
                  <a:lnTo>
                    <a:pt x="642" y="2017"/>
                  </a:lnTo>
                  <a:lnTo>
                    <a:pt x="652" y="2015"/>
                  </a:lnTo>
                  <a:lnTo>
                    <a:pt x="659" y="2014"/>
                  </a:lnTo>
                  <a:lnTo>
                    <a:pt x="662" y="2013"/>
                  </a:lnTo>
                  <a:lnTo>
                    <a:pt x="664" y="2013"/>
                  </a:lnTo>
                  <a:lnTo>
                    <a:pt x="665" y="2029"/>
                  </a:lnTo>
                  <a:lnTo>
                    <a:pt x="713" y="2029"/>
                  </a:lnTo>
                  <a:lnTo>
                    <a:pt x="714" y="2026"/>
                  </a:lnTo>
                  <a:lnTo>
                    <a:pt x="717" y="2018"/>
                  </a:lnTo>
                  <a:lnTo>
                    <a:pt x="717" y="2006"/>
                  </a:lnTo>
                  <a:lnTo>
                    <a:pt x="713" y="1992"/>
                  </a:lnTo>
                  <a:lnTo>
                    <a:pt x="711" y="1987"/>
                  </a:lnTo>
                  <a:lnTo>
                    <a:pt x="708" y="1982"/>
                  </a:lnTo>
                  <a:lnTo>
                    <a:pt x="706" y="1977"/>
                  </a:lnTo>
                  <a:lnTo>
                    <a:pt x="704" y="1974"/>
                  </a:lnTo>
                  <a:lnTo>
                    <a:pt x="707" y="1974"/>
                  </a:lnTo>
                  <a:lnTo>
                    <a:pt x="712" y="1790"/>
                  </a:lnTo>
                  <a:lnTo>
                    <a:pt x="1177" y="1790"/>
                  </a:lnTo>
                  <a:lnTo>
                    <a:pt x="1298" y="1972"/>
                  </a:lnTo>
                  <a:lnTo>
                    <a:pt x="1296" y="1976"/>
                  </a:lnTo>
                  <a:lnTo>
                    <a:pt x="1293" y="1981"/>
                  </a:lnTo>
                  <a:lnTo>
                    <a:pt x="1291" y="1986"/>
                  </a:lnTo>
                  <a:lnTo>
                    <a:pt x="1288" y="1992"/>
                  </a:lnTo>
                  <a:lnTo>
                    <a:pt x="1284" y="2006"/>
                  </a:lnTo>
                  <a:lnTo>
                    <a:pt x="1285" y="2018"/>
                  </a:lnTo>
                  <a:lnTo>
                    <a:pt x="1287" y="2026"/>
                  </a:lnTo>
                  <a:lnTo>
                    <a:pt x="1288" y="2029"/>
                  </a:lnTo>
                  <a:lnTo>
                    <a:pt x="1336" y="2029"/>
                  </a:lnTo>
                  <a:lnTo>
                    <a:pt x="1338" y="2013"/>
                  </a:lnTo>
                  <a:lnTo>
                    <a:pt x="1340" y="2013"/>
                  </a:lnTo>
                  <a:lnTo>
                    <a:pt x="1343" y="2014"/>
                  </a:lnTo>
                  <a:lnTo>
                    <a:pt x="1349" y="2015"/>
                  </a:lnTo>
                  <a:lnTo>
                    <a:pt x="1359" y="2017"/>
                  </a:lnTo>
                  <a:lnTo>
                    <a:pt x="1374" y="2021"/>
                  </a:lnTo>
                  <a:lnTo>
                    <a:pt x="1394" y="2025"/>
                  </a:lnTo>
                  <a:lnTo>
                    <a:pt x="1420" y="2031"/>
                  </a:lnTo>
                  <a:lnTo>
                    <a:pt x="1448" y="2037"/>
                  </a:lnTo>
                  <a:lnTo>
                    <a:pt x="1472" y="2040"/>
                  </a:lnTo>
                  <a:lnTo>
                    <a:pt x="1493" y="2040"/>
                  </a:lnTo>
                  <a:lnTo>
                    <a:pt x="1512" y="2038"/>
                  </a:lnTo>
                  <a:lnTo>
                    <a:pt x="1528" y="2033"/>
                  </a:lnTo>
                  <a:lnTo>
                    <a:pt x="1542" y="2026"/>
                  </a:lnTo>
                  <a:lnTo>
                    <a:pt x="1553" y="2017"/>
                  </a:lnTo>
                  <a:lnTo>
                    <a:pt x="1564" y="2004"/>
                  </a:lnTo>
                  <a:lnTo>
                    <a:pt x="1569" y="1993"/>
                  </a:lnTo>
                  <a:lnTo>
                    <a:pt x="1567" y="1984"/>
                  </a:lnTo>
                  <a:lnTo>
                    <a:pt x="1560" y="1978"/>
                  </a:lnTo>
                  <a:lnTo>
                    <a:pt x="1547" y="1975"/>
                  </a:lnTo>
                  <a:lnTo>
                    <a:pt x="1529" y="1974"/>
                  </a:lnTo>
                  <a:lnTo>
                    <a:pt x="1510" y="1976"/>
                  </a:lnTo>
                  <a:lnTo>
                    <a:pt x="1487" y="1980"/>
                  </a:lnTo>
                  <a:lnTo>
                    <a:pt x="1463" y="1984"/>
                  </a:lnTo>
                  <a:lnTo>
                    <a:pt x="1447" y="1986"/>
                  </a:lnTo>
                  <a:lnTo>
                    <a:pt x="1431" y="1987"/>
                  </a:lnTo>
                  <a:lnTo>
                    <a:pt x="1416" y="1987"/>
                  </a:lnTo>
                  <a:lnTo>
                    <a:pt x="1403" y="1985"/>
                  </a:lnTo>
                  <a:lnTo>
                    <a:pt x="1391" y="1983"/>
                  </a:lnTo>
                  <a:lnTo>
                    <a:pt x="1380" y="1980"/>
                  </a:lnTo>
                  <a:lnTo>
                    <a:pt x="1371" y="1976"/>
                  </a:lnTo>
                  <a:lnTo>
                    <a:pt x="1364" y="1973"/>
                  </a:lnTo>
                  <a:lnTo>
                    <a:pt x="1314" y="1790"/>
                  </a:lnTo>
                  <a:lnTo>
                    <a:pt x="1360" y="1790"/>
                  </a:lnTo>
                  <a:lnTo>
                    <a:pt x="1354" y="1772"/>
                  </a:lnTo>
                  <a:lnTo>
                    <a:pt x="1350" y="1758"/>
                  </a:lnTo>
                  <a:lnTo>
                    <a:pt x="1338" y="1720"/>
                  </a:lnTo>
                  <a:lnTo>
                    <a:pt x="1321" y="1665"/>
                  </a:lnTo>
                  <a:lnTo>
                    <a:pt x="1301" y="1598"/>
                  </a:lnTo>
                  <a:lnTo>
                    <a:pt x="1280" y="1523"/>
                  </a:lnTo>
                  <a:lnTo>
                    <a:pt x="1260" y="1447"/>
                  </a:lnTo>
                  <a:lnTo>
                    <a:pt x="1242" y="1373"/>
                  </a:lnTo>
                  <a:lnTo>
                    <a:pt x="1229" y="1308"/>
                  </a:lnTo>
                  <a:lnTo>
                    <a:pt x="1238" y="1312"/>
                  </a:lnTo>
                  <a:lnTo>
                    <a:pt x="1250" y="1316"/>
                  </a:lnTo>
                  <a:lnTo>
                    <a:pt x="1263" y="1321"/>
                  </a:lnTo>
                  <a:lnTo>
                    <a:pt x="1279" y="1326"/>
                  </a:lnTo>
                  <a:lnTo>
                    <a:pt x="1294" y="1331"/>
                  </a:lnTo>
                  <a:lnTo>
                    <a:pt x="1312" y="1337"/>
                  </a:lnTo>
                  <a:lnTo>
                    <a:pt x="1331" y="1343"/>
                  </a:lnTo>
                  <a:lnTo>
                    <a:pt x="1351" y="1348"/>
                  </a:lnTo>
                  <a:lnTo>
                    <a:pt x="1372" y="1353"/>
                  </a:lnTo>
                  <a:lnTo>
                    <a:pt x="1393" y="1357"/>
                  </a:lnTo>
                  <a:lnTo>
                    <a:pt x="1414" y="1362"/>
                  </a:lnTo>
                  <a:lnTo>
                    <a:pt x="1437" y="1365"/>
                  </a:lnTo>
                  <a:lnTo>
                    <a:pt x="1459" y="1367"/>
                  </a:lnTo>
                  <a:lnTo>
                    <a:pt x="1482" y="1369"/>
                  </a:lnTo>
                  <a:lnTo>
                    <a:pt x="1505" y="1369"/>
                  </a:lnTo>
                  <a:lnTo>
                    <a:pt x="1526" y="1368"/>
                  </a:lnTo>
                  <a:lnTo>
                    <a:pt x="1526" y="1145"/>
                  </a:lnTo>
                  <a:lnTo>
                    <a:pt x="1515" y="1140"/>
                  </a:lnTo>
                  <a:lnTo>
                    <a:pt x="1503" y="1133"/>
                  </a:lnTo>
                  <a:lnTo>
                    <a:pt x="1488" y="1126"/>
                  </a:lnTo>
                  <a:lnTo>
                    <a:pt x="1473" y="1118"/>
                  </a:lnTo>
                  <a:lnTo>
                    <a:pt x="1458" y="1109"/>
                  </a:lnTo>
                  <a:lnTo>
                    <a:pt x="1442" y="1098"/>
                  </a:lnTo>
                  <a:lnTo>
                    <a:pt x="1426" y="1087"/>
                  </a:lnTo>
                  <a:lnTo>
                    <a:pt x="1409" y="1075"/>
                  </a:lnTo>
                  <a:lnTo>
                    <a:pt x="1392" y="1063"/>
                  </a:lnTo>
                  <a:lnTo>
                    <a:pt x="1374" y="1050"/>
                  </a:lnTo>
                  <a:lnTo>
                    <a:pt x="1356" y="1038"/>
                  </a:lnTo>
                  <a:lnTo>
                    <a:pt x="1339" y="1025"/>
                  </a:lnTo>
                  <a:lnTo>
                    <a:pt x="1322" y="1011"/>
                  </a:lnTo>
                  <a:lnTo>
                    <a:pt x="1305" y="998"/>
                  </a:lnTo>
                  <a:lnTo>
                    <a:pt x="1288" y="985"/>
                  </a:lnTo>
                  <a:lnTo>
                    <a:pt x="1272" y="972"/>
                  </a:lnTo>
                  <a:lnTo>
                    <a:pt x="1404" y="953"/>
                  </a:lnTo>
                  <a:lnTo>
                    <a:pt x="1300" y="871"/>
                  </a:lnTo>
                  <a:lnTo>
                    <a:pt x="1395" y="718"/>
                  </a:lnTo>
                  <a:lnTo>
                    <a:pt x="1399" y="724"/>
                  </a:lnTo>
                  <a:lnTo>
                    <a:pt x="1404" y="731"/>
                  </a:lnTo>
                  <a:lnTo>
                    <a:pt x="1409" y="738"/>
                  </a:lnTo>
                  <a:lnTo>
                    <a:pt x="1416" y="747"/>
                  </a:lnTo>
                  <a:lnTo>
                    <a:pt x="1424" y="754"/>
                  </a:lnTo>
                  <a:lnTo>
                    <a:pt x="1432" y="762"/>
                  </a:lnTo>
                  <a:lnTo>
                    <a:pt x="1440" y="771"/>
                  </a:lnTo>
                  <a:lnTo>
                    <a:pt x="1451" y="780"/>
                  </a:lnTo>
                  <a:lnTo>
                    <a:pt x="1461" y="788"/>
                  </a:lnTo>
                  <a:lnTo>
                    <a:pt x="1473" y="796"/>
                  </a:lnTo>
                  <a:lnTo>
                    <a:pt x="1486" y="804"/>
                  </a:lnTo>
                  <a:lnTo>
                    <a:pt x="1499" y="811"/>
                  </a:lnTo>
                  <a:lnTo>
                    <a:pt x="1514" y="818"/>
                  </a:lnTo>
                  <a:lnTo>
                    <a:pt x="1529" y="824"/>
                  </a:lnTo>
                  <a:lnTo>
                    <a:pt x="1547" y="831"/>
                  </a:lnTo>
                  <a:lnTo>
                    <a:pt x="1565" y="836"/>
                  </a:lnTo>
                  <a:lnTo>
                    <a:pt x="1578" y="839"/>
                  </a:lnTo>
                  <a:lnTo>
                    <a:pt x="1592" y="842"/>
                  </a:lnTo>
                  <a:lnTo>
                    <a:pt x="1605" y="844"/>
                  </a:lnTo>
                  <a:lnTo>
                    <a:pt x="1619" y="845"/>
                  </a:lnTo>
                  <a:lnTo>
                    <a:pt x="1631" y="844"/>
                  </a:lnTo>
                  <a:lnTo>
                    <a:pt x="1643" y="841"/>
                  </a:lnTo>
                  <a:lnTo>
                    <a:pt x="1655" y="837"/>
                  </a:lnTo>
                  <a:lnTo>
                    <a:pt x="1665" y="830"/>
                  </a:lnTo>
                  <a:lnTo>
                    <a:pt x="1677" y="818"/>
                  </a:lnTo>
                  <a:lnTo>
                    <a:pt x="1685" y="804"/>
                  </a:lnTo>
                  <a:lnTo>
                    <a:pt x="1691" y="786"/>
                  </a:lnTo>
                  <a:lnTo>
                    <a:pt x="1695" y="765"/>
                  </a:lnTo>
                  <a:lnTo>
                    <a:pt x="1722" y="796"/>
                  </a:lnTo>
                  <a:lnTo>
                    <a:pt x="1719" y="801"/>
                  </a:lnTo>
                  <a:lnTo>
                    <a:pt x="1718" y="805"/>
                  </a:lnTo>
                  <a:lnTo>
                    <a:pt x="1716" y="809"/>
                  </a:lnTo>
                  <a:lnTo>
                    <a:pt x="1716" y="814"/>
                  </a:lnTo>
                  <a:lnTo>
                    <a:pt x="1717" y="821"/>
                  </a:lnTo>
                  <a:lnTo>
                    <a:pt x="1720" y="829"/>
                  </a:lnTo>
                  <a:lnTo>
                    <a:pt x="1724" y="837"/>
                  </a:lnTo>
                  <a:lnTo>
                    <a:pt x="1730" y="844"/>
                  </a:lnTo>
                  <a:lnTo>
                    <a:pt x="1725" y="847"/>
                  </a:lnTo>
                  <a:lnTo>
                    <a:pt x="1721" y="849"/>
                  </a:lnTo>
                  <a:lnTo>
                    <a:pt x="1717" y="852"/>
                  </a:lnTo>
                  <a:lnTo>
                    <a:pt x="1713" y="856"/>
                  </a:lnTo>
                  <a:lnTo>
                    <a:pt x="1709" y="860"/>
                  </a:lnTo>
                  <a:lnTo>
                    <a:pt x="1705" y="863"/>
                  </a:lnTo>
                  <a:lnTo>
                    <a:pt x="1701" y="867"/>
                  </a:lnTo>
                  <a:lnTo>
                    <a:pt x="1696" y="871"/>
                  </a:lnTo>
                  <a:lnTo>
                    <a:pt x="1687" y="886"/>
                  </a:lnTo>
                  <a:lnTo>
                    <a:pt x="1683" y="900"/>
                  </a:lnTo>
                  <a:lnTo>
                    <a:pt x="1682" y="917"/>
                  </a:lnTo>
                  <a:lnTo>
                    <a:pt x="1685" y="931"/>
                  </a:lnTo>
                  <a:lnTo>
                    <a:pt x="1690" y="946"/>
                  </a:lnTo>
                  <a:lnTo>
                    <a:pt x="1695" y="959"/>
                  </a:lnTo>
                  <a:lnTo>
                    <a:pt x="1703" y="971"/>
                  </a:lnTo>
                  <a:lnTo>
                    <a:pt x="1708" y="979"/>
                  </a:lnTo>
                  <a:lnTo>
                    <a:pt x="1698" y="994"/>
                  </a:lnTo>
                  <a:lnTo>
                    <a:pt x="1685" y="1015"/>
                  </a:lnTo>
                  <a:lnTo>
                    <a:pt x="1668" y="1041"/>
                  </a:lnTo>
                  <a:lnTo>
                    <a:pt x="1649" y="1068"/>
                  </a:lnTo>
                  <a:lnTo>
                    <a:pt x="1627" y="1094"/>
                  </a:lnTo>
                  <a:lnTo>
                    <a:pt x="1604" y="1118"/>
                  </a:lnTo>
                  <a:lnTo>
                    <a:pt x="1580" y="1137"/>
                  </a:lnTo>
                  <a:lnTo>
                    <a:pt x="1557" y="1149"/>
                  </a:lnTo>
                  <a:lnTo>
                    <a:pt x="1555" y="1149"/>
                  </a:lnTo>
                  <a:lnTo>
                    <a:pt x="1552" y="1149"/>
                  </a:lnTo>
                  <a:lnTo>
                    <a:pt x="1548" y="1148"/>
                  </a:lnTo>
                  <a:lnTo>
                    <a:pt x="1543" y="1147"/>
                  </a:lnTo>
                  <a:lnTo>
                    <a:pt x="1538" y="1147"/>
                  </a:lnTo>
                  <a:lnTo>
                    <a:pt x="1533" y="1146"/>
                  </a:lnTo>
                  <a:lnTo>
                    <a:pt x="1529" y="1145"/>
                  </a:lnTo>
                  <a:lnTo>
                    <a:pt x="1526" y="1145"/>
                  </a:lnTo>
                  <a:lnTo>
                    <a:pt x="1526" y="1368"/>
                  </a:lnTo>
                  <a:lnTo>
                    <a:pt x="1534" y="1367"/>
                  </a:lnTo>
                  <a:lnTo>
                    <a:pt x="1543" y="1366"/>
                  </a:lnTo>
                  <a:lnTo>
                    <a:pt x="1552" y="1364"/>
                  </a:lnTo>
                  <a:lnTo>
                    <a:pt x="1563" y="1363"/>
                  </a:lnTo>
                  <a:lnTo>
                    <a:pt x="1572" y="1361"/>
                  </a:lnTo>
                  <a:lnTo>
                    <a:pt x="1581" y="1358"/>
                  </a:lnTo>
                  <a:lnTo>
                    <a:pt x="1590" y="1356"/>
                  </a:lnTo>
                  <a:lnTo>
                    <a:pt x="1597" y="1354"/>
                  </a:lnTo>
                  <a:lnTo>
                    <a:pt x="1618" y="1344"/>
                  </a:lnTo>
                  <a:lnTo>
                    <a:pt x="1638" y="1330"/>
                  </a:lnTo>
                  <a:lnTo>
                    <a:pt x="1657" y="1312"/>
                  </a:lnTo>
                  <a:lnTo>
                    <a:pt x="1674" y="1291"/>
                  </a:lnTo>
                  <a:lnTo>
                    <a:pt x="1690" y="1267"/>
                  </a:lnTo>
                  <a:lnTo>
                    <a:pt x="1705" y="1241"/>
                  </a:lnTo>
                  <a:lnTo>
                    <a:pt x="1719" y="1214"/>
                  </a:lnTo>
                  <a:lnTo>
                    <a:pt x="1732" y="1187"/>
                  </a:lnTo>
                  <a:lnTo>
                    <a:pt x="1743" y="1159"/>
                  </a:lnTo>
                  <a:lnTo>
                    <a:pt x="1752" y="1132"/>
                  </a:lnTo>
                  <a:lnTo>
                    <a:pt x="1762" y="1106"/>
                  </a:lnTo>
                  <a:lnTo>
                    <a:pt x="1769" y="1083"/>
                  </a:lnTo>
                  <a:lnTo>
                    <a:pt x="1775" y="1061"/>
                  </a:lnTo>
                  <a:lnTo>
                    <a:pt x="1780" y="1041"/>
                  </a:lnTo>
                  <a:lnTo>
                    <a:pt x="1784" y="1027"/>
                  </a:lnTo>
                  <a:lnTo>
                    <a:pt x="1787" y="1015"/>
                  </a:lnTo>
                  <a:lnTo>
                    <a:pt x="1795" y="1012"/>
                  </a:lnTo>
                  <a:lnTo>
                    <a:pt x="1806" y="1009"/>
                  </a:lnTo>
                  <a:lnTo>
                    <a:pt x="1818" y="1005"/>
                  </a:lnTo>
                  <a:lnTo>
                    <a:pt x="1831" y="1001"/>
                  </a:lnTo>
                  <a:lnTo>
                    <a:pt x="1845" y="994"/>
                  </a:lnTo>
                  <a:lnTo>
                    <a:pt x="1859" y="989"/>
                  </a:lnTo>
                  <a:lnTo>
                    <a:pt x="1874" y="982"/>
                  </a:lnTo>
                  <a:lnTo>
                    <a:pt x="1888" y="975"/>
                  </a:lnTo>
                  <a:lnTo>
                    <a:pt x="1902" y="968"/>
                  </a:lnTo>
                  <a:lnTo>
                    <a:pt x="1915" y="960"/>
                  </a:lnTo>
                  <a:lnTo>
                    <a:pt x="1928" y="951"/>
                  </a:lnTo>
                  <a:lnTo>
                    <a:pt x="1939" y="943"/>
                  </a:lnTo>
                  <a:lnTo>
                    <a:pt x="1948" y="933"/>
                  </a:lnTo>
                  <a:lnTo>
                    <a:pt x="1956" y="924"/>
                  </a:lnTo>
                  <a:lnTo>
                    <a:pt x="1961" y="915"/>
                  </a:lnTo>
                  <a:lnTo>
                    <a:pt x="1963" y="904"/>
                  </a:lnTo>
                  <a:lnTo>
                    <a:pt x="1964" y="888"/>
                  </a:lnTo>
                  <a:lnTo>
                    <a:pt x="1963" y="873"/>
                  </a:lnTo>
                  <a:lnTo>
                    <a:pt x="1961" y="860"/>
                  </a:lnTo>
                  <a:lnTo>
                    <a:pt x="1957" y="848"/>
                  </a:lnTo>
                  <a:lnTo>
                    <a:pt x="1952" y="838"/>
                  </a:lnTo>
                  <a:lnTo>
                    <a:pt x="1947" y="830"/>
                  </a:lnTo>
                  <a:lnTo>
                    <a:pt x="1942" y="823"/>
                  </a:lnTo>
                  <a:lnTo>
                    <a:pt x="1938" y="8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58" name="Freeform 17"/>
            <p:cNvSpPr>
              <a:spLocks/>
            </p:cNvSpPr>
            <p:nvPr/>
          </p:nvSpPr>
          <p:spPr bwMode="auto">
            <a:xfrm>
              <a:off x="4684" y="1671"/>
              <a:ext cx="21" cy="14"/>
            </a:xfrm>
            <a:custGeom>
              <a:avLst/>
              <a:gdLst>
                <a:gd name="T0" fmla="*/ 0 w 86"/>
                <a:gd name="T1" fmla="*/ 0 h 54"/>
                <a:gd name="T2" fmla="*/ 0 w 86"/>
                <a:gd name="T3" fmla="*/ 0 h 54"/>
                <a:gd name="T4" fmla="*/ 0 w 86"/>
                <a:gd name="T5" fmla="*/ 0 h 54"/>
                <a:gd name="T6" fmla="*/ 0 w 86"/>
                <a:gd name="T7" fmla="*/ 0 h 54"/>
                <a:gd name="T8" fmla="*/ 0 60000 65536"/>
                <a:gd name="T9" fmla="*/ 0 60000 65536"/>
                <a:gd name="T10" fmla="*/ 0 60000 65536"/>
                <a:gd name="T11" fmla="*/ 0 60000 65536"/>
                <a:gd name="T12" fmla="*/ 0 w 86"/>
                <a:gd name="T13" fmla="*/ 0 h 54"/>
                <a:gd name="T14" fmla="*/ 86 w 86"/>
                <a:gd name="T15" fmla="*/ 54 h 54"/>
              </a:gdLst>
              <a:ahLst/>
              <a:cxnLst>
                <a:cxn ang="T8">
                  <a:pos x="T0" y="T1"/>
                </a:cxn>
                <a:cxn ang="T9">
                  <a:pos x="T2" y="T3"/>
                </a:cxn>
                <a:cxn ang="T10">
                  <a:pos x="T4" y="T5"/>
                </a:cxn>
                <a:cxn ang="T11">
                  <a:pos x="T6" y="T7"/>
                </a:cxn>
              </a:cxnLst>
              <a:rect l="T12" t="T13" r="T14" b="T15"/>
              <a:pathLst>
                <a:path w="86" h="54">
                  <a:moveTo>
                    <a:pt x="34" y="0"/>
                  </a:moveTo>
                  <a:lnTo>
                    <a:pt x="86" y="41"/>
                  </a:lnTo>
                  <a:lnTo>
                    <a:pt x="0" y="54"/>
                  </a:lnTo>
                  <a:lnTo>
                    <a:pt x="34" y="0"/>
                  </a:lnTo>
                  <a:close/>
                </a:path>
              </a:pathLst>
            </a:custGeom>
            <a:solidFill>
              <a:srgbClr val="93C6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59" name="Freeform 18"/>
            <p:cNvSpPr>
              <a:spLocks/>
            </p:cNvSpPr>
            <p:nvPr/>
          </p:nvSpPr>
          <p:spPr bwMode="auto">
            <a:xfrm>
              <a:off x="4722" y="1618"/>
              <a:ext cx="66" cy="34"/>
            </a:xfrm>
            <a:custGeom>
              <a:avLst/>
              <a:gdLst>
                <a:gd name="T0" fmla="*/ 0 w 266"/>
                <a:gd name="T1" fmla="*/ 0 h 139"/>
                <a:gd name="T2" fmla="*/ 0 w 266"/>
                <a:gd name="T3" fmla="*/ 0 h 139"/>
                <a:gd name="T4" fmla="*/ 0 w 266"/>
                <a:gd name="T5" fmla="*/ 0 h 139"/>
                <a:gd name="T6" fmla="*/ 0 w 266"/>
                <a:gd name="T7" fmla="*/ 0 h 139"/>
                <a:gd name="T8" fmla="*/ 0 w 266"/>
                <a:gd name="T9" fmla="*/ 0 h 139"/>
                <a:gd name="T10" fmla="*/ 0 w 266"/>
                <a:gd name="T11" fmla="*/ 0 h 139"/>
                <a:gd name="T12" fmla="*/ 0 w 266"/>
                <a:gd name="T13" fmla="*/ 0 h 139"/>
                <a:gd name="T14" fmla="*/ 0 w 266"/>
                <a:gd name="T15" fmla="*/ 0 h 139"/>
                <a:gd name="T16" fmla="*/ 0 w 266"/>
                <a:gd name="T17" fmla="*/ 0 h 139"/>
                <a:gd name="T18" fmla="*/ 0 w 266"/>
                <a:gd name="T19" fmla="*/ 0 h 139"/>
                <a:gd name="T20" fmla="*/ 0 w 266"/>
                <a:gd name="T21" fmla="*/ 0 h 139"/>
                <a:gd name="T22" fmla="*/ 0 w 266"/>
                <a:gd name="T23" fmla="*/ 0 h 139"/>
                <a:gd name="T24" fmla="*/ 0 w 266"/>
                <a:gd name="T25" fmla="*/ 0 h 139"/>
                <a:gd name="T26" fmla="*/ 0 w 266"/>
                <a:gd name="T27" fmla="*/ 0 h 139"/>
                <a:gd name="T28" fmla="*/ 0 w 266"/>
                <a:gd name="T29" fmla="*/ 0 h 139"/>
                <a:gd name="T30" fmla="*/ 0 w 266"/>
                <a:gd name="T31" fmla="*/ 0 h 139"/>
                <a:gd name="T32" fmla="*/ 0 w 266"/>
                <a:gd name="T33" fmla="*/ 0 h 139"/>
                <a:gd name="T34" fmla="*/ 0 w 266"/>
                <a:gd name="T35" fmla="*/ 0 h 139"/>
                <a:gd name="T36" fmla="*/ 0 w 266"/>
                <a:gd name="T37" fmla="*/ 0 h 139"/>
                <a:gd name="T38" fmla="*/ 0 w 266"/>
                <a:gd name="T39" fmla="*/ 0 h 139"/>
                <a:gd name="T40" fmla="*/ 0 w 266"/>
                <a:gd name="T41" fmla="*/ 0 h 139"/>
                <a:gd name="T42" fmla="*/ 0 w 266"/>
                <a:gd name="T43" fmla="*/ 0 h 139"/>
                <a:gd name="T44" fmla="*/ 0 w 266"/>
                <a:gd name="T45" fmla="*/ 0 h 139"/>
                <a:gd name="T46" fmla="*/ 0 w 266"/>
                <a:gd name="T47" fmla="*/ 0 h 139"/>
                <a:gd name="T48" fmla="*/ 0 w 266"/>
                <a:gd name="T49" fmla="*/ 0 h 139"/>
                <a:gd name="T50" fmla="*/ 0 w 266"/>
                <a:gd name="T51" fmla="*/ 0 h 139"/>
                <a:gd name="T52" fmla="*/ 0 w 266"/>
                <a:gd name="T53" fmla="*/ 0 h 139"/>
                <a:gd name="T54" fmla="*/ 0 w 266"/>
                <a:gd name="T55" fmla="*/ 0 h 139"/>
                <a:gd name="T56" fmla="*/ 0 w 266"/>
                <a:gd name="T57" fmla="*/ 0 h 139"/>
                <a:gd name="T58" fmla="*/ 0 w 266"/>
                <a:gd name="T59" fmla="*/ 0 h 139"/>
                <a:gd name="T60" fmla="*/ 0 w 266"/>
                <a:gd name="T61" fmla="*/ 0 h 139"/>
                <a:gd name="T62" fmla="*/ 0 w 266"/>
                <a:gd name="T63" fmla="*/ 0 h 139"/>
                <a:gd name="T64" fmla="*/ 0 w 266"/>
                <a:gd name="T65" fmla="*/ 0 h 139"/>
                <a:gd name="T66" fmla="*/ 0 w 266"/>
                <a:gd name="T67" fmla="*/ 0 h 139"/>
                <a:gd name="T68" fmla="*/ 0 w 266"/>
                <a:gd name="T69" fmla="*/ 0 h 139"/>
                <a:gd name="T70" fmla="*/ 0 w 266"/>
                <a:gd name="T71" fmla="*/ 0 h 139"/>
                <a:gd name="T72" fmla="*/ 0 w 266"/>
                <a:gd name="T73" fmla="*/ 0 h 139"/>
                <a:gd name="T74" fmla="*/ 0 w 266"/>
                <a:gd name="T75" fmla="*/ 0 h 139"/>
                <a:gd name="T76" fmla="*/ 0 w 266"/>
                <a:gd name="T77" fmla="*/ 0 h 1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6"/>
                <a:gd name="T118" fmla="*/ 0 h 139"/>
                <a:gd name="T119" fmla="*/ 266 w 266"/>
                <a:gd name="T120" fmla="*/ 139 h 13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6" h="139">
                  <a:moveTo>
                    <a:pt x="223" y="9"/>
                  </a:moveTo>
                  <a:lnTo>
                    <a:pt x="266" y="58"/>
                  </a:lnTo>
                  <a:lnTo>
                    <a:pt x="265" y="83"/>
                  </a:lnTo>
                  <a:lnTo>
                    <a:pt x="261" y="104"/>
                  </a:lnTo>
                  <a:lnTo>
                    <a:pt x="254" y="120"/>
                  </a:lnTo>
                  <a:lnTo>
                    <a:pt x="245" y="131"/>
                  </a:lnTo>
                  <a:lnTo>
                    <a:pt x="237" y="135"/>
                  </a:lnTo>
                  <a:lnTo>
                    <a:pt x="229" y="138"/>
                  </a:lnTo>
                  <a:lnTo>
                    <a:pt x="220" y="139"/>
                  </a:lnTo>
                  <a:lnTo>
                    <a:pt x="210" y="139"/>
                  </a:lnTo>
                  <a:lnTo>
                    <a:pt x="200" y="138"/>
                  </a:lnTo>
                  <a:lnTo>
                    <a:pt x="190" y="137"/>
                  </a:lnTo>
                  <a:lnTo>
                    <a:pt x="179" y="134"/>
                  </a:lnTo>
                  <a:lnTo>
                    <a:pt x="168" y="132"/>
                  </a:lnTo>
                  <a:lnTo>
                    <a:pt x="126" y="117"/>
                  </a:lnTo>
                  <a:lnTo>
                    <a:pt x="91" y="99"/>
                  </a:lnTo>
                  <a:lnTo>
                    <a:pt x="62" y="79"/>
                  </a:lnTo>
                  <a:lnTo>
                    <a:pt x="40" y="58"/>
                  </a:lnTo>
                  <a:lnTo>
                    <a:pt x="23" y="39"/>
                  </a:lnTo>
                  <a:lnTo>
                    <a:pt x="11" y="23"/>
                  </a:lnTo>
                  <a:lnTo>
                    <a:pt x="5" y="12"/>
                  </a:lnTo>
                  <a:lnTo>
                    <a:pt x="3" y="8"/>
                  </a:lnTo>
                  <a:lnTo>
                    <a:pt x="0" y="0"/>
                  </a:lnTo>
                  <a:lnTo>
                    <a:pt x="14" y="8"/>
                  </a:lnTo>
                  <a:lnTo>
                    <a:pt x="28" y="14"/>
                  </a:lnTo>
                  <a:lnTo>
                    <a:pt x="43" y="20"/>
                  </a:lnTo>
                  <a:lnTo>
                    <a:pt x="57" y="24"/>
                  </a:lnTo>
                  <a:lnTo>
                    <a:pt x="73" y="27"/>
                  </a:lnTo>
                  <a:lnTo>
                    <a:pt x="88" y="30"/>
                  </a:lnTo>
                  <a:lnTo>
                    <a:pt x="104" y="31"/>
                  </a:lnTo>
                  <a:lnTo>
                    <a:pt x="119" y="32"/>
                  </a:lnTo>
                  <a:lnTo>
                    <a:pt x="133" y="32"/>
                  </a:lnTo>
                  <a:lnTo>
                    <a:pt x="146" y="31"/>
                  </a:lnTo>
                  <a:lnTo>
                    <a:pt x="160" y="29"/>
                  </a:lnTo>
                  <a:lnTo>
                    <a:pt x="173" y="26"/>
                  </a:lnTo>
                  <a:lnTo>
                    <a:pt x="186" y="23"/>
                  </a:lnTo>
                  <a:lnTo>
                    <a:pt x="198" y="19"/>
                  </a:lnTo>
                  <a:lnTo>
                    <a:pt x="210" y="14"/>
                  </a:lnTo>
                  <a:lnTo>
                    <a:pt x="223"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60" name="Freeform 19"/>
            <p:cNvSpPr>
              <a:spLocks/>
            </p:cNvSpPr>
            <p:nvPr/>
          </p:nvSpPr>
          <p:spPr bwMode="auto">
            <a:xfrm>
              <a:off x="4783" y="1612"/>
              <a:ext cx="31" cy="32"/>
            </a:xfrm>
            <a:custGeom>
              <a:avLst/>
              <a:gdLst>
                <a:gd name="T0" fmla="*/ 0 w 122"/>
                <a:gd name="T1" fmla="*/ 0 h 129"/>
                <a:gd name="T2" fmla="*/ 0 w 122"/>
                <a:gd name="T3" fmla="*/ 0 h 129"/>
                <a:gd name="T4" fmla="*/ 0 w 122"/>
                <a:gd name="T5" fmla="*/ 0 h 129"/>
                <a:gd name="T6" fmla="*/ 0 w 122"/>
                <a:gd name="T7" fmla="*/ 0 h 129"/>
                <a:gd name="T8" fmla="*/ 0 w 122"/>
                <a:gd name="T9" fmla="*/ 0 h 129"/>
                <a:gd name="T10" fmla="*/ 0 w 122"/>
                <a:gd name="T11" fmla="*/ 0 h 129"/>
                <a:gd name="T12" fmla="*/ 0 w 122"/>
                <a:gd name="T13" fmla="*/ 0 h 129"/>
                <a:gd name="T14" fmla="*/ 0 w 122"/>
                <a:gd name="T15" fmla="*/ 0 h 129"/>
                <a:gd name="T16" fmla="*/ 0 w 122"/>
                <a:gd name="T17" fmla="*/ 0 h 129"/>
                <a:gd name="T18" fmla="*/ 0 w 122"/>
                <a:gd name="T19" fmla="*/ 0 h 129"/>
                <a:gd name="T20" fmla="*/ 0 w 122"/>
                <a:gd name="T21" fmla="*/ 0 h 1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2"/>
                <a:gd name="T34" fmla="*/ 0 h 129"/>
                <a:gd name="T35" fmla="*/ 122 w 122"/>
                <a:gd name="T36" fmla="*/ 129 h 1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2" h="129">
                  <a:moveTo>
                    <a:pt x="97" y="129"/>
                  </a:moveTo>
                  <a:lnTo>
                    <a:pt x="0" y="17"/>
                  </a:lnTo>
                  <a:lnTo>
                    <a:pt x="6" y="13"/>
                  </a:lnTo>
                  <a:lnTo>
                    <a:pt x="11" y="9"/>
                  </a:lnTo>
                  <a:lnTo>
                    <a:pt x="17" y="5"/>
                  </a:lnTo>
                  <a:lnTo>
                    <a:pt x="23" y="0"/>
                  </a:lnTo>
                  <a:lnTo>
                    <a:pt x="122" y="111"/>
                  </a:lnTo>
                  <a:lnTo>
                    <a:pt x="115" y="117"/>
                  </a:lnTo>
                  <a:lnTo>
                    <a:pt x="109" y="122"/>
                  </a:lnTo>
                  <a:lnTo>
                    <a:pt x="102" y="126"/>
                  </a:lnTo>
                  <a:lnTo>
                    <a:pt x="97" y="1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61" name="Freeform 20"/>
            <p:cNvSpPr>
              <a:spLocks/>
            </p:cNvSpPr>
            <p:nvPr/>
          </p:nvSpPr>
          <p:spPr bwMode="auto">
            <a:xfrm>
              <a:off x="4699" y="1514"/>
              <a:ext cx="105" cy="105"/>
            </a:xfrm>
            <a:custGeom>
              <a:avLst/>
              <a:gdLst>
                <a:gd name="T0" fmla="*/ 0 w 421"/>
                <a:gd name="T1" fmla="*/ 0 h 419"/>
                <a:gd name="T2" fmla="*/ 0 w 421"/>
                <a:gd name="T3" fmla="*/ 0 h 419"/>
                <a:gd name="T4" fmla="*/ 0 w 421"/>
                <a:gd name="T5" fmla="*/ 0 h 419"/>
                <a:gd name="T6" fmla="*/ 0 w 421"/>
                <a:gd name="T7" fmla="*/ 0 h 419"/>
                <a:gd name="T8" fmla="*/ 0 w 421"/>
                <a:gd name="T9" fmla="*/ 0 h 419"/>
                <a:gd name="T10" fmla="*/ 0 w 421"/>
                <a:gd name="T11" fmla="*/ 0 h 419"/>
                <a:gd name="T12" fmla="*/ 0 w 421"/>
                <a:gd name="T13" fmla="*/ 0 h 419"/>
                <a:gd name="T14" fmla="*/ 0 w 421"/>
                <a:gd name="T15" fmla="*/ 0 h 419"/>
                <a:gd name="T16" fmla="*/ 0 w 421"/>
                <a:gd name="T17" fmla="*/ 0 h 419"/>
                <a:gd name="T18" fmla="*/ 0 w 421"/>
                <a:gd name="T19" fmla="*/ 0 h 419"/>
                <a:gd name="T20" fmla="*/ 0 w 421"/>
                <a:gd name="T21" fmla="*/ 0 h 419"/>
                <a:gd name="T22" fmla="*/ 0 w 421"/>
                <a:gd name="T23" fmla="*/ 0 h 419"/>
                <a:gd name="T24" fmla="*/ 0 w 421"/>
                <a:gd name="T25" fmla="*/ 0 h 419"/>
                <a:gd name="T26" fmla="*/ 0 w 421"/>
                <a:gd name="T27" fmla="*/ 0 h 419"/>
                <a:gd name="T28" fmla="*/ 0 w 421"/>
                <a:gd name="T29" fmla="*/ 0 h 419"/>
                <a:gd name="T30" fmla="*/ 0 w 421"/>
                <a:gd name="T31" fmla="*/ 0 h 419"/>
                <a:gd name="T32" fmla="*/ 0 w 421"/>
                <a:gd name="T33" fmla="*/ 0 h 419"/>
                <a:gd name="T34" fmla="*/ 0 w 421"/>
                <a:gd name="T35" fmla="*/ 0 h 419"/>
                <a:gd name="T36" fmla="*/ 0 w 421"/>
                <a:gd name="T37" fmla="*/ 0 h 419"/>
                <a:gd name="T38" fmla="*/ 0 w 421"/>
                <a:gd name="T39" fmla="*/ 0 h 419"/>
                <a:gd name="T40" fmla="*/ 0 w 421"/>
                <a:gd name="T41" fmla="*/ 0 h 419"/>
                <a:gd name="T42" fmla="*/ 0 w 421"/>
                <a:gd name="T43" fmla="*/ 0 h 419"/>
                <a:gd name="T44" fmla="*/ 0 w 421"/>
                <a:gd name="T45" fmla="*/ 0 h 419"/>
                <a:gd name="T46" fmla="*/ 0 w 421"/>
                <a:gd name="T47" fmla="*/ 0 h 419"/>
                <a:gd name="T48" fmla="*/ 0 w 421"/>
                <a:gd name="T49" fmla="*/ 0 h 419"/>
                <a:gd name="T50" fmla="*/ 0 w 421"/>
                <a:gd name="T51" fmla="*/ 0 h 419"/>
                <a:gd name="T52" fmla="*/ 0 w 421"/>
                <a:gd name="T53" fmla="*/ 0 h 419"/>
                <a:gd name="T54" fmla="*/ 0 w 421"/>
                <a:gd name="T55" fmla="*/ 0 h 419"/>
                <a:gd name="T56" fmla="*/ 0 w 421"/>
                <a:gd name="T57" fmla="*/ 0 h 419"/>
                <a:gd name="T58" fmla="*/ 0 w 421"/>
                <a:gd name="T59" fmla="*/ 0 h 419"/>
                <a:gd name="T60" fmla="*/ 0 w 421"/>
                <a:gd name="T61" fmla="*/ 0 h 419"/>
                <a:gd name="T62" fmla="*/ 0 w 421"/>
                <a:gd name="T63" fmla="*/ 0 h 4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1"/>
                <a:gd name="T97" fmla="*/ 0 h 419"/>
                <a:gd name="T98" fmla="*/ 421 w 421"/>
                <a:gd name="T99" fmla="*/ 419 h 4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1" h="419">
                  <a:moveTo>
                    <a:pt x="421" y="209"/>
                  </a:moveTo>
                  <a:lnTo>
                    <a:pt x="420" y="231"/>
                  </a:lnTo>
                  <a:lnTo>
                    <a:pt x="417" y="251"/>
                  </a:lnTo>
                  <a:lnTo>
                    <a:pt x="411" y="271"/>
                  </a:lnTo>
                  <a:lnTo>
                    <a:pt x="404" y="291"/>
                  </a:lnTo>
                  <a:lnTo>
                    <a:pt x="395" y="310"/>
                  </a:lnTo>
                  <a:lnTo>
                    <a:pt x="384" y="326"/>
                  </a:lnTo>
                  <a:lnTo>
                    <a:pt x="373" y="343"/>
                  </a:lnTo>
                  <a:lnTo>
                    <a:pt x="360" y="357"/>
                  </a:lnTo>
                  <a:lnTo>
                    <a:pt x="344" y="372"/>
                  </a:lnTo>
                  <a:lnTo>
                    <a:pt x="327" y="383"/>
                  </a:lnTo>
                  <a:lnTo>
                    <a:pt x="311" y="394"/>
                  </a:lnTo>
                  <a:lnTo>
                    <a:pt x="292" y="403"/>
                  </a:lnTo>
                  <a:lnTo>
                    <a:pt x="272" y="410"/>
                  </a:lnTo>
                  <a:lnTo>
                    <a:pt x="253" y="415"/>
                  </a:lnTo>
                  <a:lnTo>
                    <a:pt x="232" y="418"/>
                  </a:lnTo>
                  <a:lnTo>
                    <a:pt x="210" y="419"/>
                  </a:lnTo>
                  <a:lnTo>
                    <a:pt x="190" y="418"/>
                  </a:lnTo>
                  <a:lnTo>
                    <a:pt x="169" y="415"/>
                  </a:lnTo>
                  <a:lnTo>
                    <a:pt x="148" y="410"/>
                  </a:lnTo>
                  <a:lnTo>
                    <a:pt x="129" y="404"/>
                  </a:lnTo>
                  <a:lnTo>
                    <a:pt x="111" y="395"/>
                  </a:lnTo>
                  <a:lnTo>
                    <a:pt x="93" y="384"/>
                  </a:lnTo>
                  <a:lnTo>
                    <a:pt x="77" y="372"/>
                  </a:lnTo>
                  <a:lnTo>
                    <a:pt x="61" y="358"/>
                  </a:lnTo>
                  <a:lnTo>
                    <a:pt x="47" y="343"/>
                  </a:lnTo>
                  <a:lnTo>
                    <a:pt x="35" y="326"/>
                  </a:lnTo>
                  <a:lnTo>
                    <a:pt x="25" y="309"/>
                  </a:lnTo>
                  <a:lnTo>
                    <a:pt x="15" y="290"/>
                  </a:lnTo>
                  <a:lnTo>
                    <a:pt x="9" y="271"/>
                  </a:lnTo>
                  <a:lnTo>
                    <a:pt x="4" y="250"/>
                  </a:lnTo>
                  <a:lnTo>
                    <a:pt x="1" y="230"/>
                  </a:lnTo>
                  <a:lnTo>
                    <a:pt x="0" y="209"/>
                  </a:lnTo>
                  <a:lnTo>
                    <a:pt x="1" y="188"/>
                  </a:lnTo>
                  <a:lnTo>
                    <a:pt x="4" y="167"/>
                  </a:lnTo>
                  <a:lnTo>
                    <a:pt x="9" y="148"/>
                  </a:lnTo>
                  <a:lnTo>
                    <a:pt x="15" y="128"/>
                  </a:lnTo>
                  <a:lnTo>
                    <a:pt x="25" y="110"/>
                  </a:lnTo>
                  <a:lnTo>
                    <a:pt x="35" y="93"/>
                  </a:lnTo>
                  <a:lnTo>
                    <a:pt x="47" y="76"/>
                  </a:lnTo>
                  <a:lnTo>
                    <a:pt x="61" y="61"/>
                  </a:lnTo>
                  <a:lnTo>
                    <a:pt x="77" y="47"/>
                  </a:lnTo>
                  <a:lnTo>
                    <a:pt x="93" y="35"/>
                  </a:lnTo>
                  <a:lnTo>
                    <a:pt x="111" y="24"/>
                  </a:lnTo>
                  <a:lnTo>
                    <a:pt x="129" y="15"/>
                  </a:lnTo>
                  <a:lnTo>
                    <a:pt x="148" y="9"/>
                  </a:lnTo>
                  <a:lnTo>
                    <a:pt x="169" y="4"/>
                  </a:lnTo>
                  <a:lnTo>
                    <a:pt x="190" y="1"/>
                  </a:lnTo>
                  <a:lnTo>
                    <a:pt x="210" y="0"/>
                  </a:lnTo>
                  <a:lnTo>
                    <a:pt x="231" y="1"/>
                  </a:lnTo>
                  <a:lnTo>
                    <a:pt x="252" y="4"/>
                  </a:lnTo>
                  <a:lnTo>
                    <a:pt x="271" y="9"/>
                  </a:lnTo>
                  <a:lnTo>
                    <a:pt x="291" y="15"/>
                  </a:lnTo>
                  <a:lnTo>
                    <a:pt x="309" y="24"/>
                  </a:lnTo>
                  <a:lnTo>
                    <a:pt x="326" y="35"/>
                  </a:lnTo>
                  <a:lnTo>
                    <a:pt x="343" y="47"/>
                  </a:lnTo>
                  <a:lnTo>
                    <a:pt x="358" y="61"/>
                  </a:lnTo>
                  <a:lnTo>
                    <a:pt x="372" y="76"/>
                  </a:lnTo>
                  <a:lnTo>
                    <a:pt x="384" y="93"/>
                  </a:lnTo>
                  <a:lnTo>
                    <a:pt x="396" y="110"/>
                  </a:lnTo>
                  <a:lnTo>
                    <a:pt x="404" y="128"/>
                  </a:lnTo>
                  <a:lnTo>
                    <a:pt x="411" y="148"/>
                  </a:lnTo>
                  <a:lnTo>
                    <a:pt x="417" y="167"/>
                  </a:lnTo>
                  <a:lnTo>
                    <a:pt x="420" y="188"/>
                  </a:lnTo>
                  <a:lnTo>
                    <a:pt x="421"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62" name="Freeform 21"/>
            <p:cNvSpPr>
              <a:spLocks/>
            </p:cNvSpPr>
            <p:nvPr/>
          </p:nvSpPr>
          <p:spPr bwMode="auto">
            <a:xfrm>
              <a:off x="4695" y="1454"/>
              <a:ext cx="95" cy="65"/>
            </a:xfrm>
            <a:custGeom>
              <a:avLst/>
              <a:gdLst>
                <a:gd name="T0" fmla="*/ 0 w 383"/>
                <a:gd name="T1" fmla="*/ 0 h 257"/>
                <a:gd name="T2" fmla="*/ 0 w 383"/>
                <a:gd name="T3" fmla="*/ 0 h 257"/>
                <a:gd name="T4" fmla="*/ 0 w 383"/>
                <a:gd name="T5" fmla="*/ 0 h 257"/>
                <a:gd name="T6" fmla="*/ 0 w 383"/>
                <a:gd name="T7" fmla="*/ 0 h 257"/>
                <a:gd name="T8" fmla="*/ 0 w 383"/>
                <a:gd name="T9" fmla="*/ 0 h 257"/>
                <a:gd name="T10" fmla="*/ 0 w 383"/>
                <a:gd name="T11" fmla="*/ 0 h 257"/>
                <a:gd name="T12" fmla="*/ 0 w 383"/>
                <a:gd name="T13" fmla="*/ 0 h 257"/>
                <a:gd name="T14" fmla="*/ 0 w 383"/>
                <a:gd name="T15" fmla="*/ 0 h 257"/>
                <a:gd name="T16" fmla="*/ 0 w 383"/>
                <a:gd name="T17" fmla="*/ 0 h 257"/>
                <a:gd name="T18" fmla="*/ 0 w 383"/>
                <a:gd name="T19" fmla="*/ 0 h 257"/>
                <a:gd name="T20" fmla="*/ 0 w 383"/>
                <a:gd name="T21" fmla="*/ 0 h 257"/>
                <a:gd name="T22" fmla="*/ 0 w 383"/>
                <a:gd name="T23" fmla="*/ 0 h 257"/>
                <a:gd name="T24" fmla="*/ 0 w 383"/>
                <a:gd name="T25" fmla="*/ 0 h 257"/>
                <a:gd name="T26" fmla="*/ 0 w 383"/>
                <a:gd name="T27" fmla="*/ 0 h 257"/>
                <a:gd name="T28" fmla="*/ 0 w 383"/>
                <a:gd name="T29" fmla="*/ 0 h 257"/>
                <a:gd name="T30" fmla="*/ 0 w 383"/>
                <a:gd name="T31" fmla="*/ 0 h 257"/>
                <a:gd name="T32" fmla="*/ 0 w 383"/>
                <a:gd name="T33" fmla="*/ 0 h 257"/>
                <a:gd name="T34" fmla="*/ 0 w 383"/>
                <a:gd name="T35" fmla="*/ 0 h 257"/>
                <a:gd name="T36" fmla="*/ 0 w 383"/>
                <a:gd name="T37" fmla="*/ 0 h 257"/>
                <a:gd name="T38" fmla="*/ 0 w 383"/>
                <a:gd name="T39" fmla="*/ 0 h 257"/>
                <a:gd name="T40" fmla="*/ 0 w 383"/>
                <a:gd name="T41" fmla="*/ 0 h 257"/>
                <a:gd name="T42" fmla="*/ 0 w 383"/>
                <a:gd name="T43" fmla="*/ 0 h 257"/>
                <a:gd name="T44" fmla="*/ 0 w 383"/>
                <a:gd name="T45" fmla="*/ 0 h 257"/>
                <a:gd name="T46" fmla="*/ 0 w 383"/>
                <a:gd name="T47" fmla="*/ 0 h 257"/>
                <a:gd name="T48" fmla="*/ 0 w 383"/>
                <a:gd name="T49" fmla="*/ 0 h 257"/>
                <a:gd name="T50" fmla="*/ 0 w 383"/>
                <a:gd name="T51" fmla="*/ 0 h 257"/>
                <a:gd name="T52" fmla="*/ 0 w 383"/>
                <a:gd name="T53" fmla="*/ 0 h 257"/>
                <a:gd name="T54" fmla="*/ 0 w 383"/>
                <a:gd name="T55" fmla="*/ 0 h 257"/>
                <a:gd name="T56" fmla="*/ 0 w 383"/>
                <a:gd name="T57" fmla="*/ 0 h 257"/>
                <a:gd name="T58" fmla="*/ 0 w 383"/>
                <a:gd name="T59" fmla="*/ 0 h 257"/>
                <a:gd name="T60" fmla="*/ 0 w 383"/>
                <a:gd name="T61" fmla="*/ 0 h 257"/>
                <a:gd name="T62" fmla="*/ 0 w 383"/>
                <a:gd name="T63" fmla="*/ 0 h 257"/>
                <a:gd name="T64" fmla="*/ 0 w 383"/>
                <a:gd name="T65" fmla="*/ 0 h 257"/>
                <a:gd name="T66" fmla="*/ 0 w 383"/>
                <a:gd name="T67" fmla="*/ 0 h 257"/>
                <a:gd name="T68" fmla="*/ 0 w 383"/>
                <a:gd name="T69" fmla="*/ 0 h 2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3"/>
                <a:gd name="T106" fmla="*/ 0 h 257"/>
                <a:gd name="T107" fmla="*/ 383 w 383"/>
                <a:gd name="T108" fmla="*/ 257 h 25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3" h="257">
                  <a:moveTo>
                    <a:pt x="172" y="3"/>
                  </a:moveTo>
                  <a:lnTo>
                    <a:pt x="185" y="9"/>
                  </a:lnTo>
                  <a:lnTo>
                    <a:pt x="196" y="17"/>
                  </a:lnTo>
                  <a:lnTo>
                    <a:pt x="204" y="25"/>
                  </a:lnTo>
                  <a:lnTo>
                    <a:pt x="212" y="33"/>
                  </a:lnTo>
                  <a:lnTo>
                    <a:pt x="217" y="43"/>
                  </a:lnTo>
                  <a:lnTo>
                    <a:pt x="222" y="51"/>
                  </a:lnTo>
                  <a:lnTo>
                    <a:pt x="226" y="60"/>
                  </a:lnTo>
                  <a:lnTo>
                    <a:pt x="229" y="68"/>
                  </a:lnTo>
                  <a:lnTo>
                    <a:pt x="232" y="77"/>
                  </a:lnTo>
                  <a:lnTo>
                    <a:pt x="237" y="85"/>
                  </a:lnTo>
                  <a:lnTo>
                    <a:pt x="241" y="92"/>
                  </a:lnTo>
                  <a:lnTo>
                    <a:pt x="245" y="100"/>
                  </a:lnTo>
                  <a:lnTo>
                    <a:pt x="251" y="106"/>
                  </a:lnTo>
                  <a:lnTo>
                    <a:pt x="259" y="110"/>
                  </a:lnTo>
                  <a:lnTo>
                    <a:pt x="268" y="113"/>
                  </a:lnTo>
                  <a:lnTo>
                    <a:pt x="279" y="114"/>
                  </a:lnTo>
                  <a:lnTo>
                    <a:pt x="285" y="114"/>
                  </a:lnTo>
                  <a:lnTo>
                    <a:pt x="292" y="113"/>
                  </a:lnTo>
                  <a:lnTo>
                    <a:pt x="297" y="112"/>
                  </a:lnTo>
                  <a:lnTo>
                    <a:pt x="302" y="111"/>
                  </a:lnTo>
                  <a:lnTo>
                    <a:pt x="307" y="110"/>
                  </a:lnTo>
                  <a:lnTo>
                    <a:pt x="312" y="108"/>
                  </a:lnTo>
                  <a:lnTo>
                    <a:pt x="317" y="107"/>
                  </a:lnTo>
                  <a:lnTo>
                    <a:pt x="322" y="105"/>
                  </a:lnTo>
                  <a:lnTo>
                    <a:pt x="330" y="102"/>
                  </a:lnTo>
                  <a:lnTo>
                    <a:pt x="337" y="100"/>
                  </a:lnTo>
                  <a:lnTo>
                    <a:pt x="344" y="100"/>
                  </a:lnTo>
                  <a:lnTo>
                    <a:pt x="351" y="101"/>
                  </a:lnTo>
                  <a:lnTo>
                    <a:pt x="357" y="104"/>
                  </a:lnTo>
                  <a:lnTo>
                    <a:pt x="363" y="109"/>
                  </a:lnTo>
                  <a:lnTo>
                    <a:pt x="370" y="118"/>
                  </a:lnTo>
                  <a:lnTo>
                    <a:pt x="378" y="130"/>
                  </a:lnTo>
                  <a:lnTo>
                    <a:pt x="383" y="152"/>
                  </a:lnTo>
                  <a:lnTo>
                    <a:pt x="381" y="185"/>
                  </a:lnTo>
                  <a:lnTo>
                    <a:pt x="374" y="222"/>
                  </a:lnTo>
                  <a:lnTo>
                    <a:pt x="366" y="257"/>
                  </a:lnTo>
                  <a:lnTo>
                    <a:pt x="351" y="247"/>
                  </a:lnTo>
                  <a:lnTo>
                    <a:pt x="335" y="237"/>
                  </a:lnTo>
                  <a:lnTo>
                    <a:pt x="317" y="230"/>
                  </a:lnTo>
                  <a:lnTo>
                    <a:pt x="301" y="223"/>
                  </a:lnTo>
                  <a:lnTo>
                    <a:pt x="283" y="219"/>
                  </a:lnTo>
                  <a:lnTo>
                    <a:pt x="265" y="215"/>
                  </a:lnTo>
                  <a:lnTo>
                    <a:pt x="246" y="213"/>
                  </a:lnTo>
                  <a:lnTo>
                    <a:pt x="227" y="212"/>
                  </a:lnTo>
                  <a:lnTo>
                    <a:pt x="214" y="212"/>
                  </a:lnTo>
                  <a:lnTo>
                    <a:pt x="199" y="214"/>
                  </a:lnTo>
                  <a:lnTo>
                    <a:pt x="186" y="216"/>
                  </a:lnTo>
                  <a:lnTo>
                    <a:pt x="173" y="218"/>
                  </a:lnTo>
                  <a:lnTo>
                    <a:pt x="160" y="222"/>
                  </a:lnTo>
                  <a:lnTo>
                    <a:pt x="147" y="226"/>
                  </a:lnTo>
                  <a:lnTo>
                    <a:pt x="135" y="231"/>
                  </a:lnTo>
                  <a:lnTo>
                    <a:pt x="123" y="236"/>
                  </a:lnTo>
                  <a:lnTo>
                    <a:pt x="0" y="165"/>
                  </a:lnTo>
                  <a:lnTo>
                    <a:pt x="6" y="153"/>
                  </a:lnTo>
                  <a:lnTo>
                    <a:pt x="15" y="141"/>
                  </a:lnTo>
                  <a:lnTo>
                    <a:pt x="23" y="127"/>
                  </a:lnTo>
                  <a:lnTo>
                    <a:pt x="33" y="112"/>
                  </a:lnTo>
                  <a:lnTo>
                    <a:pt x="44" y="97"/>
                  </a:lnTo>
                  <a:lnTo>
                    <a:pt x="55" y="82"/>
                  </a:lnTo>
                  <a:lnTo>
                    <a:pt x="67" y="67"/>
                  </a:lnTo>
                  <a:lnTo>
                    <a:pt x="79" y="54"/>
                  </a:lnTo>
                  <a:lnTo>
                    <a:pt x="90" y="40"/>
                  </a:lnTo>
                  <a:lnTo>
                    <a:pt x="103" y="29"/>
                  </a:lnTo>
                  <a:lnTo>
                    <a:pt x="115" y="19"/>
                  </a:lnTo>
                  <a:lnTo>
                    <a:pt x="128" y="10"/>
                  </a:lnTo>
                  <a:lnTo>
                    <a:pt x="139" y="4"/>
                  </a:lnTo>
                  <a:lnTo>
                    <a:pt x="151" y="1"/>
                  </a:lnTo>
                  <a:lnTo>
                    <a:pt x="162" y="0"/>
                  </a:lnTo>
                  <a:lnTo>
                    <a:pt x="172" y="3"/>
                  </a:lnTo>
                  <a:close/>
                </a:path>
              </a:pathLst>
            </a:custGeom>
            <a:solidFill>
              <a:srgbClr val="93C6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63" name="Freeform 22"/>
            <p:cNvSpPr>
              <a:spLocks/>
            </p:cNvSpPr>
            <p:nvPr/>
          </p:nvSpPr>
          <p:spPr bwMode="auto">
            <a:xfrm>
              <a:off x="4665" y="1490"/>
              <a:ext cx="54" cy="32"/>
            </a:xfrm>
            <a:custGeom>
              <a:avLst/>
              <a:gdLst>
                <a:gd name="T0" fmla="*/ 0 w 217"/>
                <a:gd name="T1" fmla="*/ 0 h 131"/>
                <a:gd name="T2" fmla="*/ 0 w 217"/>
                <a:gd name="T3" fmla="*/ 0 h 131"/>
                <a:gd name="T4" fmla="*/ 0 w 217"/>
                <a:gd name="T5" fmla="*/ 0 h 131"/>
                <a:gd name="T6" fmla="*/ 0 w 217"/>
                <a:gd name="T7" fmla="*/ 0 h 131"/>
                <a:gd name="T8" fmla="*/ 0 w 217"/>
                <a:gd name="T9" fmla="*/ 0 h 131"/>
                <a:gd name="T10" fmla="*/ 0 w 217"/>
                <a:gd name="T11" fmla="*/ 0 h 131"/>
                <a:gd name="T12" fmla="*/ 0 w 217"/>
                <a:gd name="T13" fmla="*/ 0 h 131"/>
                <a:gd name="T14" fmla="*/ 0 w 217"/>
                <a:gd name="T15" fmla="*/ 0 h 131"/>
                <a:gd name="T16" fmla="*/ 0 60000 65536"/>
                <a:gd name="T17" fmla="*/ 0 60000 65536"/>
                <a:gd name="T18" fmla="*/ 0 60000 65536"/>
                <a:gd name="T19" fmla="*/ 0 60000 65536"/>
                <a:gd name="T20" fmla="*/ 0 60000 65536"/>
                <a:gd name="T21" fmla="*/ 0 60000 65536"/>
                <a:gd name="T22" fmla="*/ 0 60000 65536"/>
                <a:gd name="T23" fmla="*/ 0 60000 65536"/>
                <a:gd name="T24" fmla="*/ 0 w 217"/>
                <a:gd name="T25" fmla="*/ 0 h 131"/>
                <a:gd name="T26" fmla="*/ 217 w 217"/>
                <a:gd name="T27" fmla="*/ 131 h 1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7" h="131">
                  <a:moveTo>
                    <a:pt x="26" y="0"/>
                  </a:moveTo>
                  <a:lnTo>
                    <a:pt x="217" y="110"/>
                  </a:lnTo>
                  <a:lnTo>
                    <a:pt x="209" y="115"/>
                  </a:lnTo>
                  <a:lnTo>
                    <a:pt x="203" y="120"/>
                  </a:lnTo>
                  <a:lnTo>
                    <a:pt x="196" y="126"/>
                  </a:lnTo>
                  <a:lnTo>
                    <a:pt x="190" y="131"/>
                  </a:lnTo>
                  <a:lnTo>
                    <a:pt x="0" y="50"/>
                  </a:lnTo>
                  <a:lnTo>
                    <a:pt x="26" y="0"/>
                  </a:lnTo>
                  <a:close/>
                </a:path>
              </a:pathLst>
            </a:custGeom>
            <a:solidFill>
              <a:srgbClr val="93C6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64" name="Freeform 23"/>
            <p:cNvSpPr>
              <a:spLocks/>
            </p:cNvSpPr>
            <p:nvPr/>
          </p:nvSpPr>
          <p:spPr bwMode="auto">
            <a:xfrm>
              <a:off x="4617" y="1518"/>
              <a:ext cx="102" cy="172"/>
            </a:xfrm>
            <a:custGeom>
              <a:avLst/>
              <a:gdLst>
                <a:gd name="T0" fmla="*/ 0 w 406"/>
                <a:gd name="T1" fmla="*/ 0 h 688"/>
                <a:gd name="T2" fmla="*/ 0 w 406"/>
                <a:gd name="T3" fmla="*/ 0 h 688"/>
                <a:gd name="T4" fmla="*/ 0 w 406"/>
                <a:gd name="T5" fmla="*/ 0 h 688"/>
                <a:gd name="T6" fmla="*/ 0 w 406"/>
                <a:gd name="T7" fmla="*/ 0 h 688"/>
                <a:gd name="T8" fmla="*/ 0 w 406"/>
                <a:gd name="T9" fmla="*/ 0 h 688"/>
                <a:gd name="T10" fmla="*/ 0 w 406"/>
                <a:gd name="T11" fmla="*/ 0 h 688"/>
                <a:gd name="T12" fmla="*/ 0 w 406"/>
                <a:gd name="T13" fmla="*/ 0 h 688"/>
                <a:gd name="T14" fmla="*/ 0 w 406"/>
                <a:gd name="T15" fmla="*/ 0 h 688"/>
                <a:gd name="T16" fmla="*/ 0 w 406"/>
                <a:gd name="T17" fmla="*/ 0 h 688"/>
                <a:gd name="T18" fmla="*/ 0 w 406"/>
                <a:gd name="T19" fmla="*/ 0 h 688"/>
                <a:gd name="T20" fmla="*/ 0 w 406"/>
                <a:gd name="T21" fmla="*/ 0 h 688"/>
                <a:gd name="T22" fmla="*/ 0 w 406"/>
                <a:gd name="T23" fmla="*/ 0 h 688"/>
                <a:gd name="T24" fmla="*/ 0 w 406"/>
                <a:gd name="T25" fmla="*/ 0 h 688"/>
                <a:gd name="T26" fmla="*/ 0 w 406"/>
                <a:gd name="T27" fmla="*/ 0 h 688"/>
                <a:gd name="T28" fmla="*/ 0 w 406"/>
                <a:gd name="T29" fmla="*/ 0 h 688"/>
                <a:gd name="T30" fmla="*/ 0 w 406"/>
                <a:gd name="T31" fmla="*/ 0 h 688"/>
                <a:gd name="T32" fmla="*/ 0 w 406"/>
                <a:gd name="T33" fmla="*/ 0 h 688"/>
                <a:gd name="T34" fmla="*/ 0 w 406"/>
                <a:gd name="T35" fmla="*/ 0 h 688"/>
                <a:gd name="T36" fmla="*/ 0 w 406"/>
                <a:gd name="T37" fmla="*/ 0 h 688"/>
                <a:gd name="T38" fmla="*/ 0 w 406"/>
                <a:gd name="T39" fmla="*/ 0 h 688"/>
                <a:gd name="T40" fmla="*/ 0 w 406"/>
                <a:gd name="T41" fmla="*/ 0 h 688"/>
                <a:gd name="T42" fmla="*/ 0 w 406"/>
                <a:gd name="T43" fmla="*/ 0 h 688"/>
                <a:gd name="T44" fmla="*/ 0 w 406"/>
                <a:gd name="T45" fmla="*/ 0 h 688"/>
                <a:gd name="T46" fmla="*/ 0 w 406"/>
                <a:gd name="T47" fmla="*/ 0 h 688"/>
                <a:gd name="T48" fmla="*/ 0 w 406"/>
                <a:gd name="T49" fmla="*/ 0 h 688"/>
                <a:gd name="T50" fmla="*/ 0 w 406"/>
                <a:gd name="T51" fmla="*/ 0 h 688"/>
                <a:gd name="T52" fmla="*/ 0 w 406"/>
                <a:gd name="T53" fmla="*/ 0 h 688"/>
                <a:gd name="T54" fmla="*/ 0 w 406"/>
                <a:gd name="T55" fmla="*/ 0 h 688"/>
                <a:gd name="T56" fmla="*/ 0 w 406"/>
                <a:gd name="T57" fmla="*/ 0 h 688"/>
                <a:gd name="T58" fmla="*/ 0 w 406"/>
                <a:gd name="T59" fmla="*/ 0 h 688"/>
                <a:gd name="T60" fmla="*/ 0 w 406"/>
                <a:gd name="T61" fmla="*/ 0 h 688"/>
                <a:gd name="T62" fmla="*/ 0 w 406"/>
                <a:gd name="T63" fmla="*/ 0 h 688"/>
                <a:gd name="T64" fmla="*/ 0 w 406"/>
                <a:gd name="T65" fmla="*/ 0 h 688"/>
                <a:gd name="T66" fmla="*/ 0 w 406"/>
                <a:gd name="T67" fmla="*/ 0 h 688"/>
                <a:gd name="T68" fmla="*/ 0 w 406"/>
                <a:gd name="T69" fmla="*/ 0 h 688"/>
                <a:gd name="T70" fmla="*/ 0 w 406"/>
                <a:gd name="T71" fmla="*/ 0 h 688"/>
                <a:gd name="T72" fmla="*/ 0 w 406"/>
                <a:gd name="T73" fmla="*/ 0 h 688"/>
                <a:gd name="T74" fmla="*/ 0 w 406"/>
                <a:gd name="T75" fmla="*/ 0 h 688"/>
                <a:gd name="T76" fmla="*/ 0 w 406"/>
                <a:gd name="T77" fmla="*/ 0 h 688"/>
                <a:gd name="T78" fmla="*/ 0 w 406"/>
                <a:gd name="T79" fmla="*/ 0 h 688"/>
                <a:gd name="T80" fmla="*/ 0 w 406"/>
                <a:gd name="T81" fmla="*/ 0 h 688"/>
                <a:gd name="T82" fmla="*/ 0 w 406"/>
                <a:gd name="T83" fmla="*/ 0 h 688"/>
                <a:gd name="T84" fmla="*/ 0 w 406"/>
                <a:gd name="T85" fmla="*/ 0 h 688"/>
                <a:gd name="T86" fmla="*/ 0 w 406"/>
                <a:gd name="T87" fmla="*/ 0 h 688"/>
                <a:gd name="T88" fmla="*/ 0 w 406"/>
                <a:gd name="T89" fmla="*/ 0 h 688"/>
                <a:gd name="T90" fmla="*/ 0 w 406"/>
                <a:gd name="T91" fmla="*/ 0 h 6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6"/>
                <a:gd name="T139" fmla="*/ 0 h 688"/>
                <a:gd name="T140" fmla="*/ 406 w 406"/>
                <a:gd name="T141" fmla="*/ 688 h 6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6" h="688">
                  <a:moveTo>
                    <a:pt x="272" y="0"/>
                  </a:moveTo>
                  <a:lnTo>
                    <a:pt x="360" y="37"/>
                  </a:lnTo>
                  <a:lnTo>
                    <a:pt x="346" y="54"/>
                  </a:lnTo>
                  <a:lnTo>
                    <a:pt x="335" y="72"/>
                  </a:lnTo>
                  <a:lnTo>
                    <a:pt x="325" y="90"/>
                  </a:lnTo>
                  <a:lnTo>
                    <a:pt x="316" y="109"/>
                  </a:lnTo>
                  <a:lnTo>
                    <a:pt x="309" y="130"/>
                  </a:lnTo>
                  <a:lnTo>
                    <a:pt x="304" y="150"/>
                  </a:lnTo>
                  <a:lnTo>
                    <a:pt x="301" y="172"/>
                  </a:lnTo>
                  <a:lnTo>
                    <a:pt x="300" y="194"/>
                  </a:lnTo>
                  <a:lnTo>
                    <a:pt x="301" y="218"/>
                  </a:lnTo>
                  <a:lnTo>
                    <a:pt x="304" y="241"/>
                  </a:lnTo>
                  <a:lnTo>
                    <a:pt x="310" y="263"/>
                  </a:lnTo>
                  <a:lnTo>
                    <a:pt x="317" y="285"/>
                  </a:lnTo>
                  <a:lnTo>
                    <a:pt x="328" y="306"/>
                  </a:lnTo>
                  <a:lnTo>
                    <a:pt x="339" y="326"/>
                  </a:lnTo>
                  <a:lnTo>
                    <a:pt x="354" y="344"/>
                  </a:lnTo>
                  <a:lnTo>
                    <a:pt x="369" y="362"/>
                  </a:lnTo>
                  <a:lnTo>
                    <a:pt x="373" y="366"/>
                  </a:lnTo>
                  <a:lnTo>
                    <a:pt x="378" y="370"/>
                  </a:lnTo>
                  <a:lnTo>
                    <a:pt x="383" y="374"/>
                  </a:lnTo>
                  <a:lnTo>
                    <a:pt x="387" y="377"/>
                  </a:lnTo>
                  <a:lnTo>
                    <a:pt x="392" y="382"/>
                  </a:lnTo>
                  <a:lnTo>
                    <a:pt x="396" y="385"/>
                  </a:lnTo>
                  <a:lnTo>
                    <a:pt x="401" y="389"/>
                  </a:lnTo>
                  <a:lnTo>
                    <a:pt x="406" y="392"/>
                  </a:lnTo>
                  <a:lnTo>
                    <a:pt x="234" y="673"/>
                  </a:lnTo>
                  <a:lnTo>
                    <a:pt x="131" y="688"/>
                  </a:lnTo>
                  <a:lnTo>
                    <a:pt x="172" y="564"/>
                  </a:lnTo>
                  <a:lnTo>
                    <a:pt x="0" y="375"/>
                  </a:lnTo>
                  <a:lnTo>
                    <a:pt x="8" y="363"/>
                  </a:lnTo>
                  <a:lnTo>
                    <a:pt x="17" y="347"/>
                  </a:lnTo>
                  <a:lnTo>
                    <a:pt x="27" y="330"/>
                  </a:lnTo>
                  <a:lnTo>
                    <a:pt x="40" y="309"/>
                  </a:lnTo>
                  <a:lnTo>
                    <a:pt x="53" y="287"/>
                  </a:lnTo>
                  <a:lnTo>
                    <a:pt x="69" y="263"/>
                  </a:lnTo>
                  <a:lnTo>
                    <a:pt x="85" y="239"/>
                  </a:lnTo>
                  <a:lnTo>
                    <a:pt x="103" y="213"/>
                  </a:lnTo>
                  <a:lnTo>
                    <a:pt x="122" y="186"/>
                  </a:lnTo>
                  <a:lnTo>
                    <a:pt x="141" y="159"/>
                  </a:lnTo>
                  <a:lnTo>
                    <a:pt x="161" y="131"/>
                  </a:lnTo>
                  <a:lnTo>
                    <a:pt x="183" y="104"/>
                  </a:lnTo>
                  <a:lnTo>
                    <a:pt x="203" y="76"/>
                  </a:lnTo>
                  <a:lnTo>
                    <a:pt x="226" y="50"/>
                  </a:lnTo>
                  <a:lnTo>
                    <a:pt x="249" y="24"/>
                  </a:lnTo>
                  <a:lnTo>
                    <a:pt x="2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65" name="Freeform 24"/>
            <p:cNvSpPr>
              <a:spLocks/>
            </p:cNvSpPr>
            <p:nvPr/>
          </p:nvSpPr>
          <p:spPr bwMode="auto">
            <a:xfrm>
              <a:off x="4595" y="1602"/>
              <a:ext cx="58" cy="81"/>
            </a:xfrm>
            <a:custGeom>
              <a:avLst/>
              <a:gdLst>
                <a:gd name="T0" fmla="*/ 0 w 233"/>
                <a:gd name="T1" fmla="*/ 0 h 325"/>
                <a:gd name="T2" fmla="*/ 0 w 233"/>
                <a:gd name="T3" fmla="*/ 0 h 325"/>
                <a:gd name="T4" fmla="*/ 0 w 233"/>
                <a:gd name="T5" fmla="*/ 0 h 325"/>
                <a:gd name="T6" fmla="*/ 0 w 233"/>
                <a:gd name="T7" fmla="*/ 0 h 325"/>
                <a:gd name="T8" fmla="*/ 0 w 233"/>
                <a:gd name="T9" fmla="*/ 0 h 325"/>
                <a:gd name="T10" fmla="*/ 0 w 233"/>
                <a:gd name="T11" fmla="*/ 0 h 325"/>
                <a:gd name="T12" fmla="*/ 0 w 233"/>
                <a:gd name="T13" fmla="*/ 0 h 325"/>
                <a:gd name="T14" fmla="*/ 0 w 233"/>
                <a:gd name="T15" fmla="*/ 0 h 325"/>
                <a:gd name="T16" fmla="*/ 0 w 233"/>
                <a:gd name="T17" fmla="*/ 0 h 325"/>
                <a:gd name="T18" fmla="*/ 0 w 233"/>
                <a:gd name="T19" fmla="*/ 0 h 325"/>
                <a:gd name="T20" fmla="*/ 0 w 233"/>
                <a:gd name="T21" fmla="*/ 0 h 3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3"/>
                <a:gd name="T34" fmla="*/ 0 h 325"/>
                <a:gd name="T35" fmla="*/ 233 w 233"/>
                <a:gd name="T36" fmla="*/ 325 h 3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3" h="325">
                  <a:moveTo>
                    <a:pt x="64" y="49"/>
                  </a:moveTo>
                  <a:lnTo>
                    <a:pt x="233" y="234"/>
                  </a:lnTo>
                  <a:lnTo>
                    <a:pt x="203" y="325"/>
                  </a:lnTo>
                  <a:lnTo>
                    <a:pt x="0" y="91"/>
                  </a:lnTo>
                  <a:lnTo>
                    <a:pt x="20" y="0"/>
                  </a:lnTo>
                  <a:lnTo>
                    <a:pt x="59" y="44"/>
                  </a:lnTo>
                  <a:lnTo>
                    <a:pt x="58" y="45"/>
                  </a:lnTo>
                  <a:lnTo>
                    <a:pt x="58" y="46"/>
                  </a:lnTo>
                  <a:lnTo>
                    <a:pt x="64" y="49"/>
                  </a:lnTo>
                  <a:close/>
                </a:path>
              </a:pathLst>
            </a:custGeom>
            <a:solidFill>
              <a:srgbClr val="93C6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66" name="Freeform 25"/>
            <p:cNvSpPr>
              <a:spLocks/>
            </p:cNvSpPr>
            <p:nvPr/>
          </p:nvSpPr>
          <p:spPr bwMode="auto">
            <a:xfrm>
              <a:off x="4377" y="1679"/>
              <a:ext cx="75" cy="47"/>
            </a:xfrm>
            <a:custGeom>
              <a:avLst/>
              <a:gdLst>
                <a:gd name="T0" fmla="*/ 0 w 298"/>
                <a:gd name="T1" fmla="*/ 0 h 188"/>
                <a:gd name="T2" fmla="*/ 0 w 298"/>
                <a:gd name="T3" fmla="*/ 0 h 188"/>
                <a:gd name="T4" fmla="*/ 0 w 298"/>
                <a:gd name="T5" fmla="*/ 0 h 188"/>
                <a:gd name="T6" fmla="*/ 0 w 298"/>
                <a:gd name="T7" fmla="*/ 0 h 188"/>
                <a:gd name="T8" fmla="*/ 0 w 298"/>
                <a:gd name="T9" fmla="*/ 0 h 188"/>
                <a:gd name="T10" fmla="*/ 0 w 298"/>
                <a:gd name="T11" fmla="*/ 0 h 188"/>
                <a:gd name="T12" fmla="*/ 0 w 298"/>
                <a:gd name="T13" fmla="*/ 0 h 188"/>
                <a:gd name="T14" fmla="*/ 0 w 298"/>
                <a:gd name="T15" fmla="*/ 0 h 188"/>
                <a:gd name="T16" fmla="*/ 0 w 298"/>
                <a:gd name="T17" fmla="*/ 0 h 188"/>
                <a:gd name="T18" fmla="*/ 0 w 298"/>
                <a:gd name="T19" fmla="*/ 0 h 188"/>
                <a:gd name="T20" fmla="*/ 0 w 298"/>
                <a:gd name="T21" fmla="*/ 0 h 188"/>
                <a:gd name="T22" fmla="*/ 0 w 298"/>
                <a:gd name="T23" fmla="*/ 0 h 188"/>
                <a:gd name="T24" fmla="*/ 0 w 298"/>
                <a:gd name="T25" fmla="*/ 0 h 188"/>
                <a:gd name="T26" fmla="*/ 0 w 298"/>
                <a:gd name="T27" fmla="*/ 0 h 188"/>
                <a:gd name="T28" fmla="*/ 0 w 298"/>
                <a:gd name="T29" fmla="*/ 0 h 188"/>
                <a:gd name="T30" fmla="*/ 0 w 298"/>
                <a:gd name="T31" fmla="*/ 0 h 188"/>
                <a:gd name="T32" fmla="*/ 0 w 298"/>
                <a:gd name="T33" fmla="*/ 0 h 188"/>
                <a:gd name="T34" fmla="*/ 0 w 298"/>
                <a:gd name="T35" fmla="*/ 0 h 188"/>
                <a:gd name="T36" fmla="*/ 0 w 298"/>
                <a:gd name="T37" fmla="*/ 0 h 188"/>
                <a:gd name="T38" fmla="*/ 0 w 298"/>
                <a:gd name="T39" fmla="*/ 0 h 188"/>
                <a:gd name="T40" fmla="*/ 0 w 298"/>
                <a:gd name="T41" fmla="*/ 0 h 188"/>
                <a:gd name="T42" fmla="*/ 0 w 298"/>
                <a:gd name="T43" fmla="*/ 0 h 188"/>
                <a:gd name="T44" fmla="*/ 0 w 298"/>
                <a:gd name="T45" fmla="*/ 0 h 188"/>
                <a:gd name="T46" fmla="*/ 0 w 298"/>
                <a:gd name="T47" fmla="*/ 0 h 188"/>
                <a:gd name="T48" fmla="*/ 0 w 298"/>
                <a:gd name="T49" fmla="*/ 0 h 188"/>
                <a:gd name="T50" fmla="*/ 0 w 298"/>
                <a:gd name="T51" fmla="*/ 0 h 188"/>
                <a:gd name="T52" fmla="*/ 0 w 298"/>
                <a:gd name="T53" fmla="*/ 0 h 188"/>
                <a:gd name="T54" fmla="*/ 0 w 298"/>
                <a:gd name="T55" fmla="*/ 0 h 188"/>
                <a:gd name="T56" fmla="*/ 0 w 298"/>
                <a:gd name="T57" fmla="*/ 0 h 188"/>
                <a:gd name="T58" fmla="*/ 0 w 298"/>
                <a:gd name="T59" fmla="*/ 0 h 188"/>
                <a:gd name="T60" fmla="*/ 0 w 298"/>
                <a:gd name="T61" fmla="*/ 0 h 188"/>
                <a:gd name="T62" fmla="*/ 0 w 298"/>
                <a:gd name="T63" fmla="*/ 0 h 188"/>
                <a:gd name="T64" fmla="*/ 0 w 298"/>
                <a:gd name="T65" fmla="*/ 0 h 188"/>
                <a:gd name="T66" fmla="*/ 0 w 298"/>
                <a:gd name="T67" fmla="*/ 0 h 188"/>
                <a:gd name="T68" fmla="*/ 0 w 298"/>
                <a:gd name="T69" fmla="*/ 0 h 188"/>
                <a:gd name="T70" fmla="*/ 0 w 298"/>
                <a:gd name="T71" fmla="*/ 0 h 188"/>
                <a:gd name="T72" fmla="*/ 0 w 298"/>
                <a:gd name="T73" fmla="*/ 0 h 188"/>
                <a:gd name="T74" fmla="*/ 0 w 298"/>
                <a:gd name="T75" fmla="*/ 0 h 188"/>
                <a:gd name="T76" fmla="*/ 0 w 298"/>
                <a:gd name="T77" fmla="*/ 0 h 188"/>
                <a:gd name="T78" fmla="*/ 0 w 298"/>
                <a:gd name="T79" fmla="*/ 0 h 188"/>
                <a:gd name="T80" fmla="*/ 0 w 298"/>
                <a:gd name="T81" fmla="*/ 0 h 188"/>
                <a:gd name="T82" fmla="*/ 0 w 298"/>
                <a:gd name="T83" fmla="*/ 0 h 188"/>
                <a:gd name="T84" fmla="*/ 0 w 298"/>
                <a:gd name="T85" fmla="*/ 0 h 188"/>
                <a:gd name="T86" fmla="*/ 0 w 298"/>
                <a:gd name="T87" fmla="*/ 0 h 188"/>
                <a:gd name="T88" fmla="*/ 0 w 298"/>
                <a:gd name="T89" fmla="*/ 0 h 188"/>
                <a:gd name="T90" fmla="*/ 0 w 298"/>
                <a:gd name="T91" fmla="*/ 0 h 188"/>
                <a:gd name="T92" fmla="*/ 0 w 298"/>
                <a:gd name="T93" fmla="*/ 0 h 188"/>
                <a:gd name="T94" fmla="*/ 0 w 298"/>
                <a:gd name="T95" fmla="*/ 0 h 188"/>
                <a:gd name="T96" fmla="*/ 0 w 298"/>
                <a:gd name="T97" fmla="*/ 0 h 188"/>
                <a:gd name="T98" fmla="*/ 0 w 298"/>
                <a:gd name="T99" fmla="*/ 0 h 188"/>
                <a:gd name="T100" fmla="*/ 0 w 298"/>
                <a:gd name="T101" fmla="*/ 0 h 1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8"/>
                <a:gd name="T154" fmla="*/ 0 h 188"/>
                <a:gd name="T155" fmla="*/ 298 w 298"/>
                <a:gd name="T156" fmla="*/ 188 h 18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8" h="188">
                  <a:moveTo>
                    <a:pt x="298" y="110"/>
                  </a:moveTo>
                  <a:lnTo>
                    <a:pt x="295" y="110"/>
                  </a:lnTo>
                  <a:lnTo>
                    <a:pt x="292" y="110"/>
                  </a:lnTo>
                  <a:lnTo>
                    <a:pt x="287" y="109"/>
                  </a:lnTo>
                  <a:lnTo>
                    <a:pt x="282" y="108"/>
                  </a:lnTo>
                  <a:lnTo>
                    <a:pt x="275" y="106"/>
                  </a:lnTo>
                  <a:lnTo>
                    <a:pt x="267" y="104"/>
                  </a:lnTo>
                  <a:lnTo>
                    <a:pt x="257" y="101"/>
                  </a:lnTo>
                  <a:lnTo>
                    <a:pt x="247" y="97"/>
                  </a:lnTo>
                  <a:lnTo>
                    <a:pt x="235" y="91"/>
                  </a:lnTo>
                  <a:lnTo>
                    <a:pt x="226" y="85"/>
                  </a:lnTo>
                  <a:lnTo>
                    <a:pt x="220" y="79"/>
                  </a:lnTo>
                  <a:lnTo>
                    <a:pt x="217" y="74"/>
                  </a:lnTo>
                  <a:lnTo>
                    <a:pt x="214" y="68"/>
                  </a:lnTo>
                  <a:lnTo>
                    <a:pt x="210" y="63"/>
                  </a:lnTo>
                  <a:lnTo>
                    <a:pt x="204" y="59"/>
                  </a:lnTo>
                  <a:lnTo>
                    <a:pt x="196" y="57"/>
                  </a:lnTo>
                  <a:lnTo>
                    <a:pt x="188" y="57"/>
                  </a:lnTo>
                  <a:lnTo>
                    <a:pt x="181" y="59"/>
                  </a:lnTo>
                  <a:lnTo>
                    <a:pt x="174" y="64"/>
                  </a:lnTo>
                  <a:lnTo>
                    <a:pt x="168" y="72"/>
                  </a:lnTo>
                  <a:lnTo>
                    <a:pt x="163" y="81"/>
                  </a:lnTo>
                  <a:lnTo>
                    <a:pt x="158" y="92"/>
                  </a:lnTo>
                  <a:lnTo>
                    <a:pt x="154" y="105"/>
                  </a:lnTo>
                  <a:lnTo>
                    <a:pt x="149" y="118"/>
                  </a:lnTo>
                  <a:lnTo>
                    <a:pt x="145" y="128"/>
                  </a:lnTo>
                  <a:lnTo>
                    <a:pt x="142" y="137"/>
                  </a:lnTo>
                  <a:lnTo>
                    <a:pt x="139" y="146"/>
                  </a:lnTo>
                  <a:lnTo>
                    <a:pt x="135" y="157"/>
                  </a:lnTo>
                  <a:lnTo>
                    <a:pt x="129" y="169"/>
                  </a:lnTo>
                  <a:lnTo>
                    <a:pt x="123" y="178"/>
                  </a:lnTo>
                  <a:lnTo>
                    <a:pt x="115" y="185"/>
                  </a:lnTo>
                  <a:lnTo>
                    <a:pt x="109" y="188"/>
                  </a:lnTo>
                  <a:lnTo>
                    <a:pt x="103" y="188"/>
                  </a:lnTo>
                  <a:lnTo>
                    <a:pt x="99" y="185"/>
                  </a:lnTo>
                  <a:lnTo>
                    <a:pt x="95" y="183"/>
                  </a:lnTo>
                  <a:lnTo>
                    <a:pt x="92" y="179"/>
                  </a:lnTo>
                  <a:lnTo>
                    <a:pt x="93" y="168"/>
                  </a:lnTo>
                  <a:lnTo>
                    <a:pt x="98" y="150"/>
                  </a:lnTo>
                  <a:lnTo>
                    <a:pt x="106" y="132"/>
                  </a:lnTo>
                  <a:lnTo>
                    <a:pt x="113" y="114"/>
                  </a:lnTo>
                  <a:lnTo>
                    <a:pt x="122" y="95"/>
                  </a:lnTo>
                  <a:lnTo>
                    <a:pt x="129" y="80"/>
                  </a:lnTo>
                  <a:lnTo>
                    <a:pt x="133" y="67"/>
                  </a:lnTo>
                  <a:lnTo>
                    <a:pt x="134" y="57"/>
                  </a:lnTo>
                  <a:lnTo>
                    <a:pt x="134" y="50"/>
                  </a:lnTo>
                  <a:lnTo>
                    <a:pt x="133" y="43"/>
                  </a:lnTo>
                  <a:lnTo>
                    <a:pt x="131" y="36"/>
                  </a:lnTo>
                  <a:lnTo>
                    <a:pt x="126" y="32"/>
                  </a:lnTo>
                  <a:lnTo>
                    <a:pt x="120" y="30"/>
                  </a:lnTo>
                  <a:lnTo>
                    <a:pt x="114" y="30"/>
                  </a:lnTo>
                  <a:lnTo>
                    <a:pt x="110" y="32"/>
                  </a:lnTo>
                  <a:lnTo>
                    <a:pt x="106" y="34"/>
                  </a:lnTo>
                  <a:lnTo>
                    <a:pt x="104" y="36"/>
                  </a:lnTo>
                  <a:lnTo>
                    <a:pt x="101" y="37"/>
                  </a:lnTo>
                  <a:lnTo>
                    <a:pt x="97" y="39"/>
                  </a:lnTo>
                  <a:lnTo>
                    <a:pt x="93" y="40"/>
                  </a:lnTo>
                  <a:lnTo>
                    <a:pt x="86" y="43"/>
                  </a:lnTo>
                  <a:lnTo>
                    <a:pt x="80" y="46"/>
                  </a:lnTo>
                  <a:lnTo>
                    <a:pt x="75" y="50"/>
                  </a:lnTo>
                  <a:lnTo>
                    <a:pt x="69" y="56"/>
                  </a:lnTo>
                  <a:lnTo>
                    <a:pt x="64" y="62"/>
                  </a:lnTo>
                  <a:lnTo>
                    <a:pt x="57" y="71"/>
                  </a:lnTo>
                  <a:lnTo>
                    <a:pt x="51" y="79"/>
                  </a:lnTo>
                  <a:lnTo>
                    <a:pt x="45" y="88"/>
                  </a:lnTo>
                  <a:lnTo>
                    <a:pt x="40" y="95"/>
                  </a:lnTo>
                  <a:lnTo>
                    <a:pt x="35" y="104"/>
                  </a:lnTo>
                  <a:lnTo>
                    <a:pt x="28" y="111"/>
                  </a:lnTo>
                  <a:lnTo>
                    <a:pt x="23" y="118"/>
                  </a:lnTo>
                  <a:lnTo>
                    <a:pt x="17" y="125"/>
                  </a:lnTo>
                  <a:lnTo>
                    <a:pt x="12" y="131"/>
                  </a:lnTo>
                  <a:lnTo>
                    <a:pt x="7" y="136"/>
                  </a:lnTo>
                  <a:lnTo>
                    <a:pt x="1" y="138"/>
                  </a:lnTo>
                  <a:lnTo>
                    <a:pt x="0" y="130"/>
                  </a:lnTo>
                  <a:lnTo>
                    <a:pt x="1" y="118"/>
                  </a:lnTo>
                  <a:lnTo>
                    <a:pt x="6" y="104"/>
                  </a:lnTo>
                  <a:lnTo>
                    <a:pt x="11" y="87"/>
                  </a:lnTo>
                  <a:lnTo>
                    <a:pt x="19" y="71"/>
                  </a:lnTo>
                  <a:lnTo>
                    <a:pt x="29" y="54"/>
                  </a:lnTo>
                  <a:lnTo>
                    <a:pt x="42" y="37"/>
                  </a:lnTo>
                  <a:lnTo>
                    <a:pt x="56" y="24"/>
                  </a:lnTo>
                  <a:lnTo>
                    <a:pt x="75" y="12"/>
                  </a:lnTo>
                  <a:lnTo>
                    <a:pt x="94" y="5"/>
                  </a:lnTo>
                  <a:lnTo>
                    <a:pt x="113" y="2"/>
                  </a:lnTo>
                  <a:lnTo>
                    <a:pt x="132" y="0"/>
                  </a:lnTo>
                  <a:lnTo>
                    <a:pt x="150" y="0"/>
                  </a:lnTo>
                  <a:lnTo>
                    <a:pt x="163" y="1"/>
                  </a:lnTo>
                  <a:lnTo>
                    <a:pt x="173" y="3"/>
                  </a:lnTo>
                  <a:lnTo>
                    <a:pt x="180" y="4"/>
                  </a:lnTo>
                  <a:lnTo>
                    <a:pt x="234" y="29"/>
                  </a:lnTo>
                  <a:lnTo>
                    <a:pt x="238" y="33"/>
                  </a:lnTo>
                  <a:lnTo>
                    <a:pt x="243" y="39"/>
                  </a:lnTo>
                  <a:lnTo>
                    <a:pt x="250" y="47"/>
                  </a:lnTo>
                  <a:lnTo>
                    <a:pt x="259" y="56"/>
                  </a:lnTo>
                  <a:lnTo>
                    <a:pt x="268" y="66"/>
                  </a:lnTo>
                  <a:lnTo>
                    <a:pt x="277" y="78"/>
                  </a:lnTo>
                  <a:lnTo>
                    <a:pt x="285" y="90"/>
                  </a:lnTo>
                  <a:lnTo>
                    <a:pt x="294" y="103"/>
                  </a:lnTo>
                  <a:lnTo>
                    <a:pt x="295" y="105"/>
                  </a:lnTo>
                  <a:lnTo>
                    <a:pt x="296" y="107"/>
                  </a:lnTo>
                  <a:lnTo>
                    <a:pt x="297" y="108"/>
                  </a:lnTo>
                  <a:lnTo>
                    <a:pt x="298" y="1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67" name="Freeform 26"/>
            <p:cNvSpPr>
              <a:spLocks/>
            </p:cNvSpPr>
            <p:nvPr/>
          </p:nvSpPr>
          <p:spPr bwMode="auto">
            <a:xfrm>
              <a:off x="4487" y="1773"/>
              <a:ext cx="92" cy="82"/>
            </a:xfrm>
            <a:custGeom>
              <a:avLst/>
              <a:gdLst>
                <a:gd name="T0" fmla="*/ 0 w 370"/>
                <a:gd name="T1" fmla="*/ 0 h 327"/>
                <a:gd name="T2" fmla="*/ 0 w 370"/>
                <a:gd name="T3" fmla="*/ 0 h 327"/>
                <a:gd name="T4" fmla="*/ 0 w 370"/>
                <a:gd name="T5" fmla="*/ 0 h 327"/>
                <a:gd name="T6" fmla="*/ 0 w 370"/>
                <a:gd name="T7" fmla="*/ 0 h 327"/>
                <a:gd name="T8" fmla="*/ 0 w 370"/>
                <a:gd name="T9" fmla="*/ 0 h 327"/>
                <a:gd name="T10" fmla="*/ 0 w 370"/>
                <a:gd name="T11" fmla="*/ 0 h 327"/>
                <a:gd name="T12" fmla="*/ 0 w 370"/>
                <a:gd name="T13" fmla="*/ 0 h 327"/>
                <a:gd name="T14" fmla="*/ 0 w 370"/>
                <a:gd name="T15" fmla="*/ 0 h 327"/>
                <a:gd name="T16" fmla="*/ 0 w 370"/>
                <a:gd name="T17" fmla="*/ 0 h 327"/>
                <a:gd name="T18" fmla="*/ 0 w 370"/>
                <a:gd name="T19" fmla="*/ 0 h 3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27"/>
                <a:gd name="T32" fmla="*/ 370 w 370"/>
                <a:gd name="T33" fmla="*/ 327 h 3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27">
                  <a:moveTo>
                    <a:pt x="370" y="327"/>
                  </a:moveTo>
                  <a:lnTo>
                    <a:pt x="334" y="327"/>
                  </a:lnTo>
                  <a:lnTo>
                    <a:pt x="334" y="31"/>
                  </a:lnTo>
                  <a:lnTo>
                    <a:pt x="1" y="31"/>
                  </a:lnTo>
                  <a:lnTo>
                    <a:pt x="1" y="23"/>
                  </a:lnTo>
                  <a:lnTo>
                    <a:pt x="1" y="15"/>
                  </a:lnTo>
                  <a:lnTo>
                    <a:pt x="0" y="8"/>
                  </a:lnTo>
                  <a:lnTo>
                    <a:pt x="0" y="0"/>
                  </a:lnTo>
                  <a:lnTo>
                    <a:pt x="370" y="0"/>
                  </a:lnTo>
                  <a:lnTo>
                    <a:pt x="370" y="327"/>
                  </a:lnTo>
                  <a:close/>
                </a:path>
              </a:pathLst>
            </a:custGeom>
            <a:solidFill>
              <a:srgbClr val="93C6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68" name="Freeform 27"/>
            <p:cNvSpPr>
              <a:spLocks/>
            </p:cNvSpPr>
            <p:nvPr/>
          </p:nvSpPr>
          <p:spPr bwMode="auto">
            <a:xfrm>
              <a:off x="4428" y="1589"/>
              <a:ext cx="217" cy="299"/>
            </a:xfrm>
            <a:custGeom>
              <a:avLst/>
              <a:gdLst>
                <a:gd name="T0" fmla="*/ 0 w 871"/>
                <a:gd name="T1" fmla="*/ 0 h 1198"/>
                <a:gd name="T2" fmla="*/ 0 w 871"/>
                <a:gd name="T3" fmla="*/ 0 h 1198"/>
                <a:gd name="T4" fmla="*/ 0 w 871"/>
                <a:gd name="T5" fmla="*/ 0 h 1198"/>
                <a:gd name="T6" fmla="*/ 0 w 871"/>
                <a:gd name="T7" fmla="*/ 0 h 1198"/>
                <a:gd name="T8" fmla="*/ 0 w 871"/>
                <a:gd name="T9" fmla="*/ 0 h 1198"/>
                <a:gd name="T10" fmla="*/ 0 w 871"/>
                <a:gd name="T11" fmla="*/ 0 h 1198"/>
                <a:gd name="T12" fmla="*/ 0 w 871"/>
                <a:gd name="T13" fmla="*/ 0 h 1198"/>
                <a:gd name="T14" fmla="*/ 0 w 871"/>
                <a:gd name="T15" fmla="*/ 0 h 1198"/>
                <a:gd name="T16" fmla="*/ 0 w 871"/>
                <a:gd name="T17" fmla="*/ 0 h 1198"/>
                <a:gd name="T18" fmla="*/ 0 w 871"/>
                <a:gd name="T19" fmla="*/ 0 h 1198"/>
                <a:gd name="T20" fmla="*/ 0 w 871"/>
                <a:gd name="T21" fmla="*/ 0 h 1198"/>
                <a:gd name="T22" fmla="*/ 0 w 871"/>
                <a:gd name="T23" fmla="*/ 0 h 1198"/>
                <a:gd name="T24" fmla="*/ 0 w 871"/>
                <a:gd name="T25" fmla="*/ 0 h 1198"/>
                <a:gd name="T26" fmla="*/ 0 w 871"/>
                <a:gd name="T27" fmla="*/ 0 h 1198"/>
                <a:gd name="T28" fmla="*/ 0 w 871"/>
                <a:gd name="T29" fmla="*/ 0 h 1198"/>
                <a:gd name="T30" fmla="*/ 0 w 871"/>
                <a:gd name="T31" fmla="*/ 0 h 1198"/>
                <a:gd name="T32" fmla="*/ 0 w 871"/>
                <a:gd name="T33" fmla="*/ 0 h 1198"/>
                <a:gd name="T34" fmla="*/ 0 w 871"/>
                <a:gd name="T35" fmla="*/ 0 h 1198"/>
                <a:gd name="T36" fmla="*/ 0 w 871"/>
                <a:gd name="T37" fmla="*/ 0 h 1198"/>
                <a:gd name="T38" fmla="*/ 0 w 871"/>
                <a:gd name="T39" fmla="*/ 0 h 1198"/>
                <a:gd name="T40" fmla="*/ 0 w 871"/>
                <a:gd name="T41" fmla="*/ 0 h 1198"/>
                <a:gd name="T42" fmla="*/ 0 w 871"/>
                <a:gd name="T43" fmla="*/ 0 h 1198"/>
                <a:gd name="T44" fmla="*/ 0 w 871"/>
                <a:gd name="T45" fmla="*/ 0 h 1198"/>
                <a:gd name="T46" fmla="*/ 0 w 871"/>
                <a:gd name="T47" fmla="*/ 0 h 1198"/>
                <a:gd name="T48" fmla="*/ 0 w 871"/>
                <a:gd name="T49" fmla="*/ 0 h 1198"/>
                <a:gd name="T50" fmla="*/ 0 w 871"/>
                <a:gd name="T51" fmla="*/ 0 h 1198"/>
                <a:gd name="T52" fmla="*/ 0 w 871"/>
                <a:gd name="T53" fmla="*/ 0 h 1198"/>
                <a:gd name="T54" fmla="*/ 0 w 871"/>
                <a:gd name="T55" fmla="*/ 0 h 1198"/>
                <a:gd name="T56" fmla="*/ 0 w 871"/>
                <a:gd name="T57" fmla="*/ 0 h 1198"/>
                <a:gd name="T58" fmla="*/ 0 w 871"/>
                <a:gd name="T59" fmla="*/ 0 h 1198"/>
                <a:gd name="T60" fmla="*/ 0 w 871"/>
                <a:gd name="T61" fmla="*/ 0 h 1198"/>
                <a:gd name="T62" fmla="*/ 0 w 871"/>
                <a:gd name="T63" fmla="*/ 0 h 1198"/>
                <a:gd name="T64" fmla="*/ 0 w 871"/>
                <a:gd name="T65" fmla="*/ 0 h 1198"/>
                <a:gd name="T66" fmla="*/ 0 w 871"/>
                <a:gd name="T67" fmla="*/ 0 h 1198"/>
                <a:gd name="T68" fmla="*/ 0 w 871"/>
                <a:gd name="T69" fmla="*/ 0 h 1198"/>
                <a:gd name="T70" fmla="*/ 0 w 871"/>
                <a:gd name="T71" fmla="*/ 0 h 1198"/>
                <a:gd name="T72" fmla="*/ 0 w 871"/>
                <a:gd name="T73" fmla="*/ 0 h 1198"/>
                <a:gd name="T74" fmla="*/ 0 w 871"/>
                <a:gd name="T75" fmla="*/ 0 h 1198"/>
                <a:gd name="T76" fmla="*/ 0 w 871"/>
                <a:gd name="T77" fmla="*/ 0 h 1198"/>
                <a:gd name="T78" fmla="*/ 0 w 871"/>
                <a:gd name="T79" fmla="*/ 0 h 1198"/>
                <a:gd name="T80" fmla="*/ 0 w 871"/>
                <a:gd name="T81" fmla="*/ 0 h 1198"/>
                <a:gd name="T82" fmla="*/ 0 w 871"/>
                <a:gd name="T83" fmla="*/ 0 h 1198"/>
                <a:gd name="T84" fmla="*/ 0 w 871"/>
                <a:gd name="T85" fmla="*/ 0 h 1198"/>
                <a:gd name="T86" fmla="*/ 0 w 871"/>
                <a:gd name="T87" fmla="*/ 0 h 1198"/>
                <a:gd name="T88" fmla="*/ 0 w 871"/>
                <a:gd name="T89" fmla="*/ 0 h 1198"/>
                <a:gd name="T90" fmla="*/ 0 w 871"/>
                <a:gd name="T91" fmla="*/ 0 h 1198"/>
                <a:gd name="T92" fmla="*/ 0 w 871"/>
                <a:gd name="T93" fmla="*/ 0 h 1198"/>
                <a:gd name="T94" fmla="*/ 0 w 871"/>
                <a:gd name="T95" fmla="*/ 0 h 1198"/>
                <a:gd name="T96" fmla="*/ 0 w 871"/>
                <a:gd name="T97" fmla="*/ 0 h 1198"/>
                <a:gd name="T98" fmla="*/ 0 w 871"/>
                <a:gd name="T99" fmla="*/ 0 h 1198"/>
                <a:gd name="T100" fmla="*/ 0 w 871"/>
                <a:gd name="T101" fmla="*/ 0 h 1198"/>
                <a:gd name="T102" fmla="*/ 0 w 871"/>
                <a:gd name="T103" fmla="*/ 0 h 1198"/>
                <a:gd name="T104" fmla="*/ 0 w 871"/>
                <a:gd name="T105" fmla="*/ 0 h 1198"/>
                <a:gd name="T106" fmla="*/ 0 w 871"/>
                <a:gd name="T107" fmla="*/ 0 h 1198"/>
                <a:gd name="T108" fmla="*/ 0 w 871"/>
                <a:gd name="T109" fmla="*/ 0 h 1198"/>
                <a:gd name="T110" fmla="*/ 0 w 871"/>
                <a:gd name="T111" fmla="*/ 0 h 1198"/>
                <a:gd name="T112" fmla="*/ 0 w 871"/>
                <a:gd name="T113" fmla="*/ 0 h 1198"/>
                <a:gd name="T114" fmla="*/ 0 w 871"/>
                <a:gd name="T115" fmla="*/ 0 h 11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71"/>
                <a:gd name="T175" fmla="*/ 0 h 1198"/>
                <a:gd name="T176" fmla="*/ 871 w 871"/>
                <a:gd name="T177" fmla="*/ 1198 h 119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71" h="1198">
                  <a:moveTo>
                    <a:pt x="241" y="794"/>
                  </a:moveTo>
                  <a:lnTo>
                    <a:pt x="546" y="794"/>
                  </a:lnTo>
                  <a:lnTo>
                    <a:pt x="546" y="1091"/>
                  </a:lnTo>
                  <a:lnTo>
                    <a:pt x="634" y="1091"/>
                  </a:lnTo>
                  <a:lnTo>
                    <a:pt x="634" y="710"/>
                  </a:lnTo>
                  <a:lnTo>
                    <a:pt x="239" y="710"/>
                  </a:lnTo>
                  <a:lnTo>
                    <a:pt x="248" y="658"/>
                  </a:lnTo>
                  <a:lnTo>
                    <a:pt x="265" y="601"/>
                  </a:lnTo>
                  <a:lnTo>
                    <a:pt x="287" y="541"/>
                  </a:lnTo>
                  <a:lnTo>
                    <a:pt x="311" y="483"/>
                  </a:lnTo>
                  <a:lnTo>
                    <a:pt x="338" y="427"/>
                  </a:lnTo>
                  <a:lnTo>
                    <a:pt x="363" y="379"/>
                  </a:lnTo>
                  <a:lnTo>
                    <a:pt x="385" y="338"/>
                  </a:lnTo>
                  <a:lnTo>
                    <a:pt x="402" y="309"/>
                  </a:lnTo>
                  <a:lnTo>
                    <a:pt x="414" y="321"/>
                  </a:lnTo>
                  <a:lnTo>
                    <a:pt x="424" y="331"/>
                  </a:lnTo>
                  <a:lnTo>
                    <a:pt x="435" y="340"/>
                  </a:lnTo>
                  <a:lnTo>
                    <a:pt x="444" y="349"/>
                  </a:lnTo>
                  <a:lnTo>
                    <a:pt x="451" y="356"/>
                  </a:lnTo>
                  <a:lnTo>
                    <a:pt x="457" y="361"/>
                  </a:lnTo>
                  <a:lnTo>
                    <a:pt x="461" y="365"/>
                  </a:lnTo>
                  <a:lnTo>
                    <a:pt x="462" y="366"/>
                  </a:lnTo>
                  <a:lnTo>
                    <a:pt x="480" y="347"/>
                  </a:lnTo>
                  <a:lnTo>
                    <a:pt x="477" y="344"/>
                  </a:lnTo>
                  <a:lnTo>
                    <a:pt x="472" y="339"/>
                  </a:lnTo>
                  <a:lnTo>
                    <a:pt x="465" y="332"/>
                  </a:lnTo>
                  <a:lnTo>
                    <a:pt x="454" y="323"/>
                  </a:lnTo>
                  <a:lnTo>
                    <a:pt x="443" y="311"/>
                  </a:lnTo>
                  <a:lnTo>
                    <a:pt x="430" y="299"/>
                  </a:lnTo>
                  <a:lnTo>
                    <a:pt x="415" y="286"/>
                  </a:lnTo>
                  <a:lnTo>
                    <a:pt x="401" y="272"/>
                  </a:lnTo>
                  <a:lnTo>
                    <a:pt x="385" y="258"/>
                  </a:lnTo>
                  <a:lnTo>
                    <a:pt x="369" y="245"/>
                  </a:lnTo>
                  <a:lnTo>
                    <a:pt x="354" y="231"/>
                  </a:lnTo>
                  <a:lnTo>
                    <a:pt x="338" y="219"/>
                  </a:lnTo>
                  <a:lnTo>
                    <a:pt x="324" y="207"/>
                  </a:lnTo>
                  <a:lnTo>
                    <a:pt x="310" y="197"/>
                  </a:lnTo>
                  <a:lnTo>
                    <a:pt x="299" y="189"/>
                  </a:lnTo>
                  <a:lnTo>
                    <a:pt x="289" y="183"/>
                  </a:lnTo>
                  <a:lnTo>
                    <a:pt x="278" y="180"/>
                  </a:lnTo>
                  <a:lnTo>
                    <a:pt x="265" y="180"/>
                  </a:lnTo>
                  <a:lnTo>
                    <a:pt x="250" y="184"/>
                  </a:lnTo>
                  <a:lnTo>
                    <a:pt x="235" y="191"/>
                  </a:lnTo>
                  <a:lnTo>
                    <a:pt x="218" y="200"/>
                  </a:lnTo>
                  <a:lnTo>
                    <a:pt x="201" y="212"/>
                  </a:lnTo>
                  <a:lnTo>
                    <a:pt x="182" y="225"/>
                  </a:lnTo>
                  <a:lnTo>
                    <a:pt x="163" y="241"/>
                  </a:lnTo>
                  <a:lnTo>
                    <a:pt x="145" y="256"/>
                  </a:lnTo>
                  <a:lnTo>
                    <a:pt x="127" y="273"/>
                  </a:lnTo>
                  <a:lnTo>
                    <a:pt x="109" y="290"/>
                  </a:lnTo>
                  <a:lnTo>
                    <a:pt x="92" y="306"/>
                  </a:lnTo>
                  <a:lnTo>
                    <a:pt x="76" y="322"/>
                  </a:lnTo>
                  <a:lnTo>
                    <a:pt x="62" y="337"/>
                  </a:lnTo>
                  <a:lnTo>
                    <a:pt x="49" y="351"/>
                  </a:lnTo>
                  <a:lnTo>
                    <a:pt x="38" y="362"/>
                  </a:lnTo>
                  <a:lnTo>
                    <a:pt x="0" y="345"/>
                  </a:lnTo>
                  <a:lnTo>
                    <a:pt x="7" y="332"/>
                  </a:lnTo>
                  <a:lnTo>
                    <a:pt x="16" y="313"/>
                  </a:lnTo>
                  <a:lnTo>
                    <a:pt x="26" y="292"/>
                  </a:lnTo>
                  <a:lnTo>
                    <a:pt x="40" y="267"/>
                  </a:lnTo>
                  <a:lnTo>
                    <a:pt x="54" y="239"/>
                  </a:lnTo>
                  <a:lnTo>
                    <a:pt x="71" y="211"/>
                  </a:lnTo>
                  <a:lnTo>
                    <a:pt x="90" y="181"/>
                  </a:lnTo>
                  <a:lnTo>
                    <a:pt x="109" y="152"/>
                  </a:lnTo>
                  <a:lnTo>
                    <a:pt x="130" y="123"/>
                  </a:lnTo>
                  <a:lnTo>
                    <a:pt x="152" y="96"/>
                  </a:lnTo>
                  <a:lnTo>
                    <a:pt x="175" y="70"/>
                  </a:lnTo>
                  <a:lnTo>
                    <a:pt x="197" y="47"/>
                  </a:lnTo>
                  <a:lnTo>
                    <a:pt x="221" y="28"/>
                  </a:lnTo>
                  <a:lnTo>
                    <a:pt x="246" y="14"/>
                  </a:lnTo>
                  <a:lnTo>
                    <a:pt x="271" y="4"/>
                  </a:lnTo>
                  <a:lnTo>
                    <a:pt x="296" y="0"/>
                  </a:lnTo>
                  <a:lnTo>
                    <a:pt x="324" y="1"/>
                  </a:lnTo>
                  <a:lnTo>
                    <a:pt x="352" y="5"/>
                  </a:lnTo>
                  <a:lnTo>
                    <a:pt x="381" y="12"/>
                  </a:lnTo>
                  <a:lnTo>
                    <a:pt x="410" y="21"/>
                  </a:lnTo>
                  <a:lnTo>
                    <a:pt x="439" y="32"/>
                  </a:lnTo>
                  <a:lnTo>
                    <a:pt x="467" y="45"/>
                  </a:lnTo>
                  <a:lnTo>
                    <a:pt x="494" y="58"/>
                  </a:lnTo>
                  <a:lnTo>
                    <a:pt x="520" y="72"/>
                  </a:lnTo>
                  <a:lnTo>
                    <a:pt x="544" y="86"/>
                  </a:lnTo>
                  <a:lnTo>
                    <a:pt x="566" y="101"/>
                  </a:lnTo>
                  <a:lnTo>
                    <a:pt x="587" y="114"/>
                  </a:lnTo>
                  <a:lnTo>
                    <a:pt x="605" y="126"/>
                  </a:lnTo>
                  <a:lnTo>
                    <a:pt x="619" y="137"/>
                  </a:lnTo>
                  <a:lnTo>
                    <a:pt x="632" y="145"/>
                  </a:lnTo>
                  <a:lnTo>
                    <a:pt x="640" y="152"/>
                  </a:lnTo>
                  <a:lnTo>
                    <a:pt x="644" y="156"/>
                  </a:lnTo>
                  <a:lnTo>
                    <a:pt x="864" y="407"/>
                  </a:lnTo>
                  <a:lnTo>
                    <a:pt x="861" y="407"/>
                  </a:lnTo>
                  <a:lnTo>
                    <a:pt x="860" y="416"/>
                  </a:lnTo>
                  <a:lnTo>
                    <a:pt x="858" y="426"/>
                  </a:lnTo>
                  <a:lnTo>
                    <a:pt x="853" y="455"/>
                  </a:lnTo>
                  <a:lnTo>
                    <a:pt x="845" y="501"/>
                  </a:lnTo>
                  <a:lnTo>
                    <a:pt x="838" y="560"/>
                  </a:lnTo>
                  <a:lnTo>
                    <a:pt x="832" y="631"/>
                  </a:lnTo>
                  <a:lnTo>
                    <a:pt x="828" y="712"/>
                  </a:lnTo>
                  <a:lnTo>
                    <a:pt x="829" y="800"/>
                  </a:lnTo>
                  <a:lnTo>
                    <a:pt x="834" y="894"/>
                  </a:lnTo>
                  <a:lnTo>
                    <a:pt x="840" y="963"/>
                  </a:lnTo>
                  <a:lnTo>
                    <a:pt x="846" y="1022"/>
                  </a:lnTo>
                  <a:lnTo>
                    <a:pt x="853" y="1070"/>
                  </a:lnTo>
                  <a:lnTo>
                    <a:pt x="858" y="1111"/>
                  </a:lnTo>
                  <a:lnTo>
                    <a:pt x="862" y="1143"/>
                  </a:lnTo>
                  <a:lnTo>
                    <a:pt x="866" y="1168"/>
                  </a:lnTo>
                  <a:lnTo>
                    <a:pt x="869" y="1185"/>
                  </a:lnTo>
                  <a:lnTo>
                    <a:pt x="871" y="1198"/>
                  </a:lnTo>
                  <a:lnTo>
                    <a:pt x="331" y="1198"/>
                  </a:lnTo>
                  <a:lnTo>
                    <a:pt x="324" y="1173"/>
                  </a:lnTo>
                  <a:lnTo>
                    <a:pt x="313" y="1137"/>
                  </a:lnTo>
                  <a:lnTo>
                    <a:pt x="301" y="1089"/>
                  </a:lnTo>
                  <a:lnTo>
                    <a:pt x="287" y="1034"/>
                  </a:lnTo>
                  <a:lnTo>
                    <a:pt x="273" y="975"/>
                  </a:lnTo>
                  <a:lnTo>
                    <a:pt x="260" y="913"/>
                  </a:lnTo>
                  <a:lnTo>
                    <a:pt x="249" y="853"/>
                  </a:lnTo>
                  <a:lnTo>
                    <a:pt x="241" y="794"/>
                  </a:lnTo>
                  <a:close/>
                </a:path>
              </a:pathLst>
            </a:custGeom>
            <a:solidFill>
              <a:srgbClr val="93C6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69" name="Freeform 28"/>
            <p:cNvSpPr>
              <a:spLocks/>
            </p:cNvSpPr>
            <p:nvPr/>
          </p:nvSpPr>
          <p:spPr bwMode="auto">
            <a:xfrm>
              <a:off x="4641" y="1692"/>
              <a:ext cx="170" cy="196"/>
            </a:xfrm>
            <a:custGeom>
              <a:avLst/>
              <a:gdLst>
                <a:gd name="T0" fmla="*/ 0 w 679"/>
                <a:gd name="T1" fmla="*/ 0 h 787"/>
                <a:gd name="T2" fmla="*/ 0 w 679"/>
                <a:gd name="T3" fmla="*/ 0 h 787"/>
                <a:gd name="T4" fmla="*/ 0 w 679"/>
                <a:gd name="T5" fmla="*/ 0 h 787"/>
                <a:gd name="T6" fmla="*/ 0 w 679"/>
                <a:gd name="T7" fmla="*/ 0 h 787"/>
                <a:gd name="T8" fmla="*/ 0 w 679"/>
                <a:gd name="T9" fmla="*/ 0 h 787"/>
                <a:gd name="T10" fmla="*/ 0 w 679"/>
                <a:gd name="T11" fmla="*/ 0 h 787"/>
                <a:gd name="T12" fmla="*/ 0 w 679"/>
                <a:gd name="T13" fmla="*/ 0 h 787"/>
                <a:gd name="T14" fmla="*/ 0 w 679"/>
                <a:gd name="T15" fmla="*/ 0 h 787"/>
                <a:gd name="T16" fmla="*/ 0 w 679"/>
                <a:gd name="T17" fmla="*/ 0 h 787"/>
                <a:gd name="T18" fmla="*/ 0 w 679"/>
                <a:gd name="T19" fmla="*/ 0 h 787"/>
                <a:gd name="T20" fmla="*/ 0 w 679"/>
                <a:gd name="T21" fmla="*/ 0 h 787"/>
                <a:gd name="T22" fmla="*/ 0 w 679"/>
                <a:gd name="T23" fmla="*/ 0 h 787"/>
                <a:gd name="T24" fmla="*/ 0 w 679"/>
                <a:gd name="T25" fmla="*/ 0 h 787"/>
                <a:gd name="T26" fmla="*/ 0 w 679"/>
                <a:gd name="T27" fmla="*/ 0 h 787"/>
                <a:gd name="T28" fmla="*/ 0 w 679"/>
                <a:gd name="T29" fmla="*/ 0 h 787"/>
                <a:gd name="T30" fmla="*/ 0 w 679"/>
                <a:gd name="T31" fmla="*/ 0 h 787"/>
                <a:gd name="T32" fmla="*/ 0 w 679"/>
                <a:gd name="T33" fmla="*/ 0 h 787"/>
                <a:gd name="T34" fmla="*/ 0 w 679"/>
                <a:gd name="T35" fmla="*/ 0 h 787"/>
                <a:gd name="T36" fmla="*/ 0 w 679"/>
                <a:gd name="T37" fmla="*/ 0 h 787"/>
                <a:gd name="T38" fmla="*/ 0 w 679"/>
                <a:gd name="T39" fmla="*/ 0 h 787"/>
                <a:gd name="T40" fmla="*/ 0 w 679"/>
                <a:gd name="T41" fmla="*/ 0 h 787"/>
                <a:gd name="T42" fmla="*/ 0 w 679"/>
                <a:gd name="T43" fmla="*/ 0 h 787"/>
                <a:gd name="T44" fmla="*/ 0 w 679"/>
                <a:gd name="T45" fmla="*/ 0 h 787"/>
                <a:gd name="T46" fmla="*/ 0 w 679"/>
                <a:gd name="T47" fmla="*/ 0 h 787"/>
                <a:gd name="T48" fmla="*/ 0 w 679"/>
                <a:gd name="T49" fmla="*/ 0 h 787"/>
                <a:gd name="T50" fmla="*/ 0 w 679"/>
                <a:gd name="T51" fmla="*/ 0 h 787"/>
                <a:gd name="T52" fmla="*/ 0 w 679"/>
                <a:gd name="T53" fmla="*/ 0 h 787"/>
                <a:gd name="T54" fmla="*/ 0 w 679"/>
                <a:gd name="T55" fmla="*/ 0 h 787"/>
                <a:gd name="T56" fmla="*/ 0 w 679"/>
                <a:gd name="T57" fmla="*/ 0 h 787"/>
                <a:gd name="T58" fmla="*/ 0 w 679"/>
                <a:gd name="T59" fmla="*/ 0 h 787"/>
                <a:gd name="T60" fmla="*/ 0 w 679"/>
                <a:gd name="T61" fmla="*/ 0 h 787"/>
                <a:gd name="T62" fmla="*/ 0 w 679"/>
                <a:gd name="T63" fmla="*/ 0 h 787"/>
                <a:gd name="T64" fmla="*/ 0 w 679"/>
                <a:gd name="T65" fmla="*/ 0 h 787"/>
                <a:gd name="T66" fmla="*/ 0 w 679"/>
                <a:gd name="T67" fmla="*/ 0 h 787"/>
                <a:gd name="T68" fmla="*/ 0 w 679"/>
                <a:gd name="T69" fmla="*/ 0 h 787"/>
                <a:gd name="T70" fmla="*/ 0 w 679"/>
                <a:gd name="T71" fmla="*/ 0 h 787"/>
                <a:gd name="T72" fmla="*/ 0 w 679"/>
                <a:gd name="T73" fmla="*/ 0 h 787"/>
                <a:gd name="T74" fmla="*/ 0 w 679"/>
                <a:gd name="T75" fmla="*/ 0 h 787"/>
                <a:gd name="T76" fmla="*/ 0 w 679"/>
                <a:gd name="T77" fmla="*/ 0 h 787"/>
                <a:gd name="T78" fmla="*/ 0 w 679"/>
                <a:gd name="T79" fmla="*/ 0 h 787"/>
                <a:gd name="T80" fmla="*/ 0 w 679"/>
                <a:gd name="T81" fmla="*/ 0 h 787"/>
                <a:gd name="T82" fmla="*/ 0 w 679"/>
                <a:gd name="T83" fmla="*/ 0 h 787"/>
                <a:gd name="T84" fmla="*/ 0 w 679"/>
                <a:gd name="T85" fmla="*/ 0 h 787"/>
                <a:gd name="T86" fmla="*/ 0 w 679"/>
                <a:gd name="T87" fmla="*/ 0 h 787"/>
                <a:gd name="T88" fmla="*/ 0 w 679"/>
                <a:gd name="T89" fmla="*/ 0 h 787"/>
                <a:gd name="T90" fmla="*/ 0 w 679"/>
                <a:gd name="T91" fmla="*/ 0 h 787"/>
                <a:gd name="T92" fmla="*/ 0 w 679"/>
                <a:gd name="T93" fmla="*/ 0 h 787"/>
                <a:gd name="T94" fmla="*/ 0 w 679"/>
                <a:gd name="T95" fmla="*/ 0 h 787"/>
                <a:gd name="T96" fmla="*/ 0 w 679"/>
                <a:gd name="T97" fmla="*/ 0 h 7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79"/>
                <a:gd name="T148" fmla="*/ 0 h 787"/>
                <a:gd name="T149" fmla="*/ 679 w 679"/>
                <a:gd name="T150" fmla="*/ 787 h 78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79" h="787">
                  <a:moveTo>
                    <a:pt x="506" y="353"/>
                  </a:moveTo>
                  <a:lnTo>
                    <a:pt x="480" y="361"/>
                  </a:lnTo>
                  <a:lnTo>
                    <a:pt x="452" y="365"/>
                  </a:lnTo>
                  <a:lnTo>
                    <a:pt x="423" y="366"/>
                  </a:lnTo>
                  <a:lnTo>
                    <a:pt x="393" y="365"/>
                  </a:lnTo>
                  <a:lnTo>
                    <a:pt x="362" y="363"/>
                  </a:lnTo>
                  <a:lnTo>
                    <a:pt x="333" y="358"/>
                  </a:lnTo>
                  <a:lnTo>
                    <a:pt x="304" y="352"/>
                  </a:lnTo>
                  <a:lnTo>
                    <a:pt x="276" y="346"/>
                  </a:lnTo>
                  <a:lnTo>
                    <a:pt x="249" y="339"/>
                  </a:lnTo>
                  <a:lnTo>
                    <a:pt x="225" y="332"/>
                  </a:lnTo>
                  <a:lnTo>
                    <a:pt x="203" y="324"/>
                  </a:lnTo>
                  <a:lnTo>
                    <a:pt x="183" y="317"/>
                  </a:lnTo>
                  <a:lnTo>
                    <a:pt x="167" y="311"/>
                  </a:lnTo>
                  <a:lnTo>
                    <a:pt x="154" y="307"/>
                  </a:lnTo>
                  <a:lnTo>
                    <a:pt x="146" y="303"/>
                  </a:lnTo>
                  <a:lnTo>
                    <a:pt x="143" y="302"/>
                  </a:lnTo>
                  <a:lnTo>
                    <a:pt x="143" y="298"/>
                  </a:lnTo>
                  <a:lnTo>
                    <a:pt x="143" y="295"/>
                  </a:lnTo>
                  <a:lnTo>
                    <a:pt x="142" y="292"/>
                  </a:lnTo>
                  <a:lnTo>
                    <a:pt x="142" y="290"/>
                  </a:lnTo>
                  <a:lnTo>
                    <a:pt x="136" y="212"/>
                  </a:lnTo>
                  <a:lnTo>
                    <a:pt x="138" y="166"/>
                  </a:lnTo>
                  <a:lnTo>
                    <a:pt x="142" y="142"/>
                  </a:lnTo>
                  <a:lnTo>
                    <a:pt x="144" y="136"/>
                  </a:lnTo>
                  <a:lnTo>
                    <a:pt x="122" y="120"/>
                  </a:lnTo>
                  <a:lnTo>
                    <a:pt x="118" y="130"/>
                  </a:lnTo>
                  <a:lnTo>
                    <a:pt x="113" y="157"/>
                  </a:lnTo>
                  <a:lnTo>
                    <a:pt x="111" y="209"/>
                  </a:lnTo>
                  <a:lnTo>
                    <a:pt x="116" y="292"/>
                  </a:lnTo>
                  <a:lnTo>
                    <a:pt x="123" y="346"/>
                  </a:lnTo>
                  <a:lnTo>
                    <a:pt x="136" y="411"/>
                  </a:lnTo>
                  <a:lnTo>
                    <a:pt x="154" y="484"/>
                  </a:lnTo>
                  <a:lnTo>
                    <a:pt x="175" y="558"/>
                  </a:lnTo>
                  <a:lnTo>
                    <a:pt x="195" y="630"/>
                  </a:lnTo>
                  <a:lnTo>
                    <a:pt x="214" y="696"/>
                  </a:lnTo>
                  <a:lnTo>
                    <a:pt x="231" y="749"/>
                  </a:lnTo>
                  <a:lnTo>
                    <a:pt x="242" y="787"/>
                  </a:lnTo>
                  <a:lnTo>
                    <a:pt x="43" y="787"/>
                  </a:lnTo>
                  <a:lnTo>
                    <a:pt x="41" y="777"/>
                  </a:lnTo>
                  <a:lnTo>
                    <a:pt x="39" y="762"/>
                  </a:lnTo>
                  <a:lnTo>
                    <a:pt x="35" y="739"/>
                  </a:lnTo>
                  <a:lnTo>
                    <a:pt x="31" y="708"/>
                  </a:lnTo>
                  <a:lnTo>
                    <a:pt x="26" y="669"/>
                  </a:lnTo>
                  <a:lnTo>
                    <a:pt x="19" y="618"/>
                  </a:lnTo>
                  <a:lnTo>
                    <a:pt x="13" y="556"/>
                  </a:lnTo>
                  <a:lnTo>
                    <a:pt x="6" y="481"/>
                  </a:lnTo>
                  <a:lnTo>
                    <a:pt x="1" y="399"/>
                  </a:lnTo>
                  <a:lnTo>
                    <a:pt x="0" y="320"/>
                  </a:lnTo>
                  <a:lnTo>
                    <a:pt x="2" y="248"/>
                  </a:lnTo>
                  <a:lnTo>
                    <a:pt x="7" y="182"/>
                  </a:lnTo>
                  <a:lnTo>
                    <a:pt x="12" y="125"/>
                  </a:lnTo>
                  <a:lnTo>
                    <a:pt x="18" y="78"/>
                  </a:lnTo>
                  <a:lnTo>
                    <a:pt x="25" y="42"/>
                  </a:lnTo>
                  <a:lnTo>
                    <a:pt x="29" y="20"/>
                  </a:lnTo>
                  <a:lnTo>
                    <a:pt x="162" y="0"/>
                  </a:lnTo>
                  <a:lnTo>
                    <a:pt x="159" y="4"/>
                  </a:lnTo>
                  <a:lnTo>
                    <a:pt x="170" y="12"/>
                  </a:lnTo>
                  <a:lnTo>
                    <a:pt x="183" y="24"/>
                  </a:lnTo>
                  <a:lnTo>
                    <a:pt x="200" y="37"/>
                  </a:lnTo>
                  <a:lnTo>
                    <a:pt x="219" y="53"/>
                  </a:lnTo>
                  <a:lnTo>
                    <a:pt x="241" y="69"/>
                  </a:lnTo>
                  <a:lnTo>
                    <a:pt x="264" y="87"/>
                  </a:lnTo>
                  <a:lnTo>
                    <a:pt x="289" y="106"/>
                  </a:lnTo>
                  <a:lnTo>
                    <a:pt x="314" y="123"/>
                  </a:lnTo>
                  <a:lnTo>
                    <a:pt x="340" y="140"/>
                  </a:lnTo>
                  <a:lnTo>
                    <a:pt x="365" y="156"/>
                  </a:lnTo>
                  <a:lnTo>
                    <a:pt x="389" y="170"/>
                  </a:lnTo>
                  <a:lnTo>
                    <a:pt x="412" y="182"/>
                  </a:lnTo>
                  <a:lnTo>
                    <a:pt x="434" y="192"/>
                  </a:lnTo>
                  <a:lnTo>
                    <a:pt x="454" y="198"/>
                  </a:lnTo>
                  <a:lnTo>
                    <a:pt x="470" y="200"/>
                  </a:lnTo>
                  <a:lnTo>
                    <a:pt x="484" y="198"/>
                  </a:lnTo>
                  <a:lnTo>
                    <a:pt x="510" y="184"/>
                  </a:lnTo>
                  <a:lnTo>
                    <a:pt x="535" y="165"/>
                  </a:lnTo>
                  <a:lnTo>
                    <a:pt x="559" y="141"/>
                  </a:lnTo>
                  <a:lnTo>
                    <a:pt x="582" y="113"/>
                  </a:lnTo>
                  <a:lnTo>
                    <a:pt x="603" y="86"/>
                  </a:lnTo>
                  <a:lnTo>
                    <a:pt x="622" y="59"/>
                  </a:lnTo>
                  <a:lnTo>
                    <a:pt x="636" y="36"/>
                  </a:lnTo>
                  <a:lnTo>
                    <a:pt x="646" y="20"/>
                  </a:lnTo>
                  <a:lnTo>
                    <a:pt x="679" y="36"/>
                  </a:lnTo>
                  <a:lnTo>
                    <a:pt x="676" y="48"/>
                  </a:lnTo>
                  <a:lnTo>
                    <a:pt x="671" y="63"/>
                  </a:lnTo>
                  <a:lnTo>
                    <a:pt x="666" y="81"/>
                  </a:lnTo>
                  <a:lnTo>
                    <a:pt x="660" y="101"/>
                  </a:lnTo>
                  <a:lnTo>
                    <a:pt x="653" y="124"/>
                  </a:lnTo>
                  <a:lnTo>
                    <a:pt x="644" y="149"/>
                  </a:lnTo>
                  <a:lnTo>
                    <a:pt x="635" y="174"/>
                  </a:lnTo>
                  <a:lnTo>
                    <a:pt x="625" y="200"/>
                  </a:lnTo>
                  <a:lnTo>
                    <a:pt x="613" y="226"/>
                  </a:lnTo>
                  <a:lnTo>
                    <a:pt x="601" y="251"/>
                  </a:lnTo>
                  <a:lnTo>
                    <a:pt x="587" y="275"/>
                  </a:lnTo>
                  <a:lnTo>
                    <a:pt x="573" y="296"/>
                  </a:lnTo>
                  <a:lnTo>
                    <a:pt x="557" y="315"/>
                  </a:lnTo>
                  <a:lnTo>
                    <a:pt x="542" y="332"/>
                  </a:lnTo>
                  <a:lnTo>
                    <a:pt x="524" y="344"/>
                  </a:lnTo>
                  <a:lnTo>
                    <a:pt x="506" y="353"/>
                  </a:lnTo>
                  <a:close/>
                </a:path>
              </a:pathLst>
            </a:custGeom>
            <a:solidFill>
              <a:srgbClr val="93C6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70" name="Freeform 29"/>
            <p:cNvSpPr>
              <a:spLocks/>
            </p:cNvSpPr>
            <p:nvPr/>
          </p:nvSpPr>
          <p:spPr bwMode="auto">
            <a:xfrm>
              <a:off x="4798" y="1632"/>
              <a:ext cx="57" cy="63"/>
            </a:xfrm>
            <a:custGeom>
              <a:avLst/>
              <a:gdLst>
                <a:gd name="T0" fmla="*/ 0 w 228"/>
                <a:gd name="T1" fmla="*/ 0 h 252"/>
                <a:gd name="T2" fmla="*/ 0 w 228"/>
                <a:gd name="T3" fmla="*/ 0 h 252"/>
                <a:gd name="T4" fmla="*/ 0 w 228"/>
                <a:gd name="T5" fmla="*/ 0 h 252"/>
                <a:gd name="T6" fmla="*/ 0 w 228"/>
                <a:gd name="T7" fmla="*/ 0 h 252"/>
                <a:gd name="T8" fmla="*/ 0 w 228"/>
                <a:gd name="T9" fmla="*/ 0 h 252"/>
                <a:gd name="T10" fmla="*/ 0 w 228"/>
                <a:gd name="T11" fmla="*/ 0 h 252"/>
                <a:gd name="T12" fmla="*/ 0 w 228"/>
                <a:gd name="T13" fmla="*/ 0 h 252"/>
                <a:gd name="T14" fmla="*/ 0 w 228"/>
                <a:gd name="T15" fmla="*/ 0 h 252"/>
                <a:gd name="T16" fmla="*/ 0 w 228"/>
                <a:gd name="T17" fmla="*/ 0 h 252"/>
                <a:gd name="T18" fmla="*/ 0 w 228"/>
                <a:gd name="T19" fmla="*/ 0 h 252"/>
                <a:gd name="T20" fmla="*/ 0 w 228"/>
                <a:gd name="T21" fmla="*/ 0 h 252"/>
                <a:gd name="T22" fmla="*/ 0 w 228"/>
                <a:gd name="T23" fmla="*/ 0 h 252"/>
                <a:gd name="T24" fmla="*/ 0 w 228"/>
                <a:gd name="T25" fmla="*/ 0 h 252"/>
                <a:gd name="T26" fmla="*/ 0 w 228"/>
                <a:gd name="T27" fmla="*/ 0 h 252"/>
                <a:gd name="T28" fmla="*/ 0 w 228"/>
                <a:gd name="T29" fmla="*/ 0 h 252"/>
                <a:gd name="T30" fmla="*/ 0 w 228"/>
                <a:gd name="T31" fmla="*/ 0 h 252"/>
                <a:gd name="T32" fmla="*/ 0 w 228"/>
                <a:gd name="T33" fmla="*/ 0 h 252"/>
                <a:gd name="T34" fmla="*/ 0 w 228"/>
                <a:gd name="T35" fmla="*/ 0 h 252"/>
                <a:gd name="T36" fmla="*/ 0 w 228"/>
                <a:gd name="T37" fmla="*/ 0 h 252"/>
                <a:gd name="T38" fmla="*/ 0 w 228"/>
                <a:gd name="T39" fmla="*/ 0 h 252"/>
                <a:gd name="T40" fmla="*/ 0 w 228"/>
                <a:gd name="T41" fmla="*/ 0 h 252"/>
                <a:gd name="T42" fmla="*/ 0 w 228"/>
                <a:gd name="T43" fmla="*/ 0 h 252"/>
                <a:gd name="T44" fmla="*/ 0 w 228"/>
                <a:gd name="T45" fmla="*/ 0 h 252"/>
                <a:gd name="T46" fmla="*/ 0 w 228"/>
                <a:gd name="T47" fmla="*/ 0 h 252"/>
                <a:gd name="T48" fmla="*/ 0 w 228"/>
                <a:gd name="T49" fmla="*/ 0 h 252"/>
                <a:gd name="T50" fmla="*/ 0 w 228"/>
                <a:gd name="T51" fmla="*/ 0 h 252"/>
                <a:gd name="T52" fmla="*/ 0 w 228"/>
                <a:gd name="T53" fmla="*/ 0 h 252"/>
                <a:gd name="T54" fmla="*/ 0 w 228"/>
                <a:gd name="T55" fmla="*/ 0 h 252"/>
                <a:gd name="T56" fmla="*/ 0 w 228"/>
                <a:gd name="T57" fmla="*/ 0 h 252"/>
                <a:gd name="T58" fmla="*/ 0 w 228"/>
                <a:gd name="T59" fmla="*/ 0 h 252"/>
                <a:gd name="T60" fmla="*/ 0 w 228"/>
                <a:gd name="T61" fmla="*/ 0 h 252"/>
                <a:gd name="T62" fmla="*/ 0 w 228"/>
                <a:gd name="T63" fmla="*/ 0 h 252"/>
                <a:gd name="T64" fmla="*/ 0 w 228"/>
                <a:gd name="T65" fmla="*/ 0 h 252"/>
                <a:gd name="T66" fmla="*/ 0 w 228"/>
                <a:gd name="T67" fmla="*/ 0 h 252"/>
                <a:gd name="T68" fmla="*/ 0 w 228"/>
                <a:gd name="T69" fmla="*/ 0 h 252"/>
                <a:gd name="T70" fmla="*/ 0 w 228"/>
                <a:gd name="T71" fmla="*/ 0 h 252"/>
                <a:gd name="T72" fmla="*/ 0 w 228"/>
                <a:gd name="T73" fmla="*/ 0 h 252"/>
                <a:gd name="T74" fmla="*/ 0 w 228"/>
                <a:gd name="T75" fmla="*/ 0 h 252"/>
                <a:gd name="T76" fmla="*/ 0 w 228"/>
                <a:gd name="T77" fmla="*/ 0 h 252"/>
                <a:gd name="T78" fmla="*/ 0 w 228"/>
                <a:gd name="T79" fmla="*/ 0 h 252"/>
                <a:gd name="T80" fmla="*/ 0 w 228"/>
                <a:gd name="T81" fmla="*/ 0 h 252"/>
                <a:gd name="T82" fmla="*/ 0 w 228"/>
                <a:gd name="T83" fmla="*/ 0 h 252"/>
                <a:gd name="T84" fmla="*/ 0 w 228"/>
                <a:gd name="T85" fmla="*/ 0 h 252"/>
                <a:gd name="T86" fmla="*/ 0 w 228"/>
                <a:gd name="T87" fmla="*/ 0 h 252"/>
                <a:gd name="T88" fmla="*/ 0 w 228"/>
                <a:gd name="T89" fmla="*/ 0 h 252"/>
                <a:gd name="T90" fmla="*/ 0 w 228"/>
                <a:gd name="T91" fmla="*/ 0 h 252"/>
                <a:gd name="T92" fmla="*/ 0 w 228"/>
                <a:gd name="T93" fmla="*/ 0 h 252"/>
                <a:gd name="T94" fmla="*/ 0 w 228"/>
                <a:gd name="T95" fmla="*/ 0 h 252"/>
                <a:gd name="T96" fmla="*/ 0 w 228"/>
                <a:gd name="T97" fmla="*/ 0 h 252"/>
                <a:gd name="T98" fmla="*/ 0 w 228"/>
                <a:gd name="T99" fmla="*/ 0 h 252"/>
                <a:gd name="T100" fmla="*/ 0 w 228"/>
                <a:gd name="T101" fmla="*/ 0 h 252"/>
                <a:gd name="T102" fmla="*/ 0 w 228"/>
                <a:gd name="T103" fmla="*/ 0 h 2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8"/>
                <a:gd name="T157" fmla="*/ 0 h 252"/>
                <a:gd name="T158" fmla="*/ 228 w 228"/>
                <a:gd name="T159" fmla="*/ 252 h 2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8" h="252">
                  <a:moveTo>
                    <a:pt x="228" y="163"/>
                  </a:moveTo>
                  <a:lnTo>
                    <a:pt x="223" y="175"/>
                  </a:lnTo>
                  <a:lnTo>
                    <a:pt x="211" y="187"/>
                  </a:lnTo>
                  <a:lnTo>
                    <a:pt x="194" y="199"/>
                  </a:lnTo>
                  <a:lnTo>
                    <a:pt x="172" y="211"/>
                  </a:lnTo>
                  <a:lnTo>
                    <a:pt x="147" y="223"/>
                  </a:lnTo>
                  <a:lnTo>
                    <a:pt x="120" y="234"/>
                  </a:lnTo>
                  <a:lnTo>
                    <a:pt x="94" y="244"/>
                  </a:lnTo>
                  <a:lnTo>
                    <a:pt x="68" y="252"/>
                  </a:lnTo>
                  <a:lnTo>
                    <a:pt x="23" y="230"/>
                  </a:lnTo>
                  <a:lnTo>
                    <a:pt x="18" y="224"/>
                  </a:lnTo>
                  <a:lnTo>
                    <a:pt x="14" y="216"/>
                  </a:lnTo>
                  <a:lnTo>
                    <a:pt x="9" y="207"/>
                  </a:lnTo>
                  <a:lnTo>
                    <a:pt x="4" y="195"/>
                  </a:lnTo>
                  <a:lnTo>
                    <a:pt x="1" y="184"/>
                  </a:lnTo>
                  <a:lnTo>
                    <a:pt x="0" y="171"/>
                  </a:lnTo>
                  <a:lnTo>
                    <a:pt x="1" y="160"/>
                  </a:lnTo>
                  <a:lnTo>
                    <a:pt x="7" y="151"/>
                  </a:lnTo>
                  <a:lnTo>
                    <a:pt x="12" y="146"/>
                  </a:lnTo>
                  <a:lnTo>
                    <a:pt x="17" y="140"/>
                  </a:lnTo>
                  <a:lnTo>
                    <a:pt x="23" y="136"/>
                  </a:lnTo>
                  <a:lnTo>
                    <a:pt x="28" y="133"/>
                  </a:lnTo>
                  <a:lnTo>
                    <a:pt x="33" y="130"/>
                  </a:lnTo>
                  <a:lnTo>
                    <a:pt x="38" y="127"/>
                  </a:lnTo>
                  <a:lnTo>
                    <a:pt x="42" y="125"/>
                  </a:lnTo>
                  <a:lnTo>
                    <a:pt x="47" y="124"/>
                  </a:lnTo>
                  <a:lnTo>
                    <a:pt x="53" y="125"/>
                  </a:lnTo>
                  <a:lnTo>
                    <a:pt x="57" y="125"/>
                  </a:lnTo>
                  <a:lnTo>
                    <a:pt x="62" y="125"/>
                  </a:lnTo>
                  <a:lnTo>
                    <a:pt x="66" y="125"/>
                  </a:lnTo>
                  <a:lnTo>
                    <a:pt x="64" y="135"/>
                  </a:lnTo>
                  <a:lnTo>
                    <a:pt x="57" y="150"/>
                  </a:lnTo>
                  <a:lnTo>
                    <a:pt x="47" y="163"/>
                  </a:lnTo>
                  <a:lnTo>
                    <a:pt x="37" y="176"/>
                  </a:lnTo>
                  <a:lnTo>
                    <a:pt x="57" y="193"/>
                  </a:lnTo>
                  <a:lnTo>
                    <a:pt x="59" y="190"/>
                  </a:lnTo>
                  <a:lnTo>
                    <a:pt x="62" y="187"/>
                  </a:lnTo>
                  <a:lnTo>
                    <a:pt x="66" y="182"/>
                  </a:lnTo>
                  <a:lnTo>
                    <a:pt x="71" y="176"/>
                  </a:lnTo>
                  <a:lnTo>
                    <a:pt x="75" y="168"/>
                  </a:lnTo>
                  <a:lnTo>
                    <a:pt x="81" y="161"/>
                  </a:lnTo>
                  <a:lnTo>
                    <a:pt x="85" y="154"/>
                  </a:lnTo>
                  <a:lnTo>
                    <a:pt x="89" y="146"/>
                  </a:lnTo>
                  <a:lnTo>
                    <a:pt x="148" y="213"/>
                  </a:lnTo>
                  <a:lnTo>
                    <a:pt x="210" y="156"/>
                  </a:lnTo>
                  <a:lnTo>
                    <a:pt x="148" y="86"/>
                  </a:lnTo>
                  <a:lnTo>
                    <a:pt x="139" y="71"/>
                  </a:lnTo>
                  <a:lnTo>
                    <a:pt x="137" y="72"/>
                  </a:lnTo>
                  <a:lnTo>
                    <a:pt x="132" y="74"/>
                  </a:lnTo>
                  <a:lnTo>
                    <a:pt x="126" y="78"/>
                  </a:lnTo>
                  <a:lnTo>
                    <a:pt x="117" y="82"/>
                  </a:lnTo>
                  <a:lnTo>
                    <a:pt x="108" y="86"/>
                  </a:lnTo>
                  <a:lnTo>
                    <a:pt x="96" y="91"/>
                  </a:lnTo>
                  <a:lnTo>
                    <a:pt x="85" y="95"/>
                  </a:lnTo>
                  <a:lnTo>
                    <a:pt x="73" y="98"/>
                  </a:lnTo>
                  <a:lnTo>
                    <a:pt x="73" y="97"/>
                  </a:lnTo>
                  <a:lnTo>
                    <a:pt x="72" y="97"/>
                  </a:lnTo>
                  <a:lnTo>
                    <a:pt x="67" y="96"/>
                  </a:lnTo>
                  <a:lnTo>
                    <a:pt x="61" y="95"/>
                  </a:lnTo>
                  <a:lnTo>
                    <a:pt x="56" y="95"/>
                  </a:lnTo>
                  <a:lnTo>
                    <a:pt x="50" y="96"/>
                  </a:lnTo>
                  <a:lnTo>
                    <a:pt x="45" y="94"/>
                  </a:lnTo>
                  <a:lnTo>
                    <a:pt x="42" y="92"/>
                  </a:lnTo>
                  <a:lnTo>
                    <a:pt x="40" y="89"/>
                  </a:lnTo>
                  <a:lnTo>
                    <a:pt x="38" y="86"/>
                  </a:lnTo>
                  <a:lnTo>
                    <a:pt x="36" y="83"/>
                  </a:lnTo>
                  <a:lnTo>
                    <a:pt x="35" y="80"/>
                  </a:lnTo>
                  <a:lnTo>
                    <a:pt x="34" y="78"/>
                  </a:lnTo>
                  <a:lnTo>
                    <a:pt x="34" y="76"/>
                  </a:lnTo>
                  <a:lnTo>
                    <a:pt x="40" y="75"/>
                  </a:lnTo>
                  <a:lnTo>
                    <a:pt x="45" y="73"/>
                  </a:lnTo>
                  <a:lnTo>
                    <a:pt x="52" y="71"/>
                  </a:lnTo>
                  <a:lnTo>
                    <a:pt x="58" y="67"/>
                  </a:lnTo>
                  <a:lnTo>
                    <a:pt x="64" y="63"/>
                  </a:lnTo>
                  <a:lnTo>
                    <a:pt x="70" y="57"/>
                  </a:lnTo>
                  <a:lnTo>
                    <a:pt x="78" y="52"/>
                  </a:lnTo>
                  <a:lnTo>
                    <a:pt x="85" y="46"/>
                  </a:lnTo>
                  <a:lnTo>
                    <a:pt x="94" y="39"/>
                  </a:lnTo>
                  <a:lnTo>
                    <a:pt x="103" y="30"/>
                  </a:lnTo>
                  <a:lnTo>
                    <a:pt x="114" y="23"/>
                  </a:lnTo>
                  <a:lnTo>
                    <a:pt x="124" y="16"/>
                  </a:lnTo>
                  <a:lnTo>
                    <a:pt x="136" y="10"/>
                  </a:lnTo>
                  <a:lnTo>
                    <a:pt x="147" y="6"/>
                  </a:lnTo>
                  <a:lnTo>
                    <a:pt x="158" y="1"/>
                  </a:lnTo>
                  <a:lnTo>
                    <a:pt x="170" y="0"/>
                  </a:lnTo>
                  <a:lnTo>
                    <a:pt x="176" y="0"/>
                  </a:lnTo>
                  <a:lnTo>
                    <a:pt x="181" y="1"/>
                  </a:lnTo>
                  <a:lnTo>
                    <a:pt x="185" y="3"/>
                  </a:lnTo>
                  <a:lnTo>
                    <a:pt x="188" y="7"/>
                  </a:lnTo>
                  <a:lnTo>
                    <a:pt x="198" y="24"/>
                  </a:lnTo>
                  <a:lnTo>
                    <a:pt x="202" y="46"/>
                  </a:lnTo>
                  <a:lnTo>
                    <a:pt x="203" y="68"/>
                  </a:lnTo>
                  <a:lnTo>
                    <a:pt x="202" y="84"/>
                  </a:lnTo>
                  <a:lnTo>
                    <a:pt x="201" y="92"/>
                  </a:lnTo>
                  <a:lnTo>
                    <a:pt x="202" y="93"/>
                  </a:lnTo>
                  <a:lnTo>
                    <a:pt x="204" y="94"/>
                  </a:lnTo>
                  <a:lnTo>
                    <a:pt x="205" y="95"/>
                  </a:lnTo>
                  <a:lnTo>
                    <a:pt x="206" y="96"/>
                  </a:lnTo>
                  <a:lnTo>
                    <a:pt x="210" y="101"/>
                  </a:lnTo>
                  <a:lnTo>
                    <a:pt x="220" y="113"/>
                  </a:lnTo>
                  <a:lnTo>
                    <a:pt x="227" y="134"/>
                  </a:lnTo>
                  <a:lnTo>
                    <a:pt x="228" y="1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71" name="Freeform 30"/>
            <p:cNvSpPr>
              <a:spLocks/>
            </p:cNvSpPr>
            <p:nvPr/>
          </p:nvSpPr>
          <p:spPr bwMode="auto">
            <a:xfrm>
              <a:off x="4823" y="1659"/>
              <a:ext cx="18" cy="17"/>
            </a:xfrm>
            <a:custGeom>
              <a:avLst/>
              <a:gdLst>
                <a:gd name="T0" fmla="*/ 0 w 74"/>
                <a:gd name="T1" fmla="*/ 0 h 71"/>
                <a:gd name="T2" fmla="*/ 0 w 74"/>
                <a:gd name="T3" fmla="*/ 0 h 71"/>
                <a:gd name="T4" fmla="*/ 0 w 74"/>
                <a:gd name="T5" fmla="*/ 0 h 71"/>
                <a:gd name="T6" fmla="*/ 0 w 74"/>
                <a:gd name="T7" fmla="*/ 0 h 71"/>
                <a:gd name="T8" fmla="*/ 0 w 74"/>
                <a:gd name="T9" fmla="*/ 0 h 71"/>
                <a:gd name="T10" fmla="*/ 0 w 74"/>
                <a:gd name="T11" fmla="*/ 0 h 71"/>
                <a:gd name="T12" fmla="*/ 0 w 74"/>
                <a:gd name="T13" fmla="*/ 0 h 71"/>
                <a:gd name="T14" fmla="*/ 0 w 74"/>
                <a:gd name="T15" fmla="*/ 0 h 71"/>
                <a:gd name="T16" fmla="*/ 0 60000 65536"/>
                <a:gd name="T17" fmla="*/ 0 60000 65536"/>
                <a:gd name="T18" fmla="*/ 0 60000 65536"/>
                <a:gd name="T19" fmla="*/ 0 60000 65536"/>
                <a:gd name="T20" fmla="*/ 0 60000 65536"/>
                <a:gd name="T21" fmla="*/ 0 60000 65536"/>
                <a:gd name="T22" fmla="*/ 0 60000 65536"/>
                <a:gd name="T23" fmla="*/ 0 60000 65536"/>
                <a:gd name="T24" fmla="*/ 0 w 74"/>
                <a:gd name="T25" fmla="*/ 0 h 71"/>
                <a:gd name="T26" fmla="*/ 74 w 74"/>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 h="71">
                  <a:moveTo>
                    <a:pt x="30" y="0"/>
                  </a:moveTo>
                  <a:lnTo>
                    <a:pt x="74" y="49"/>
                  </a:lnTo>
                  <a:lnTo>
                    <a:pt x="51" y="71"/>
                  </a:lnTo>
                  <a:lnTo>
                    <a:pt x="0" y="13"/>
                  </a:lnTo>
                  <a:lnTo>
                    <a:pt x="9" y="9"/>
                  </a:lnTo>
                  <a:lnTo>
                    <a:pt x="17" y="6"/>
                  </a:lnTo>
                  <a:lnTo>
                    <a:pt x="24" y="3"/>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72" name="Rectangle 31"/>
            <p:cNvSpPr>
              <a:spLocks noChangeArrowheads="1"/>
            </p:cNvSpPr>
            <p:nvPr/>
          </p:nvSpPr>
          <p:spPr bwMode="auto">
            <a:xfrm>
              <a:off x="4833" y="1650"/>
              <a:ext cx="1" cy="1"/>
            </a:xfrm>
            <a:prstGeom prst="rect">
              <a:avLst/>
            </a:prstGeom>
            <a:solidFill>
              <a:srgbClr val="93C65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SzPct val="65000"/>
                <a:buFont typeface="Wingdings" panose="05000000000000000000" pitchFamily="2" charset="2"/>
                <a:buChar char="n"/>
                <a:defRPr sz="28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rgbClr val="CC0000"/>
                </a:buClr>
                <a:buChar char="–"/>
                <a:defRPr sz="24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rgbClr val="CC0000"/>
                </a:buClr>
                <a:buSzPct val="65000"/>
                <a:buFont typeface="Wingdings 2" panose="05020102010507070707" pitchFamily="18" charset="2"/>
                <a:buChar char="Ä"/>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ClrTx/>
                <a:buSzTx/>
                <a:buFontTx/>
                <a:buNone/>
              </a:pPr>
              <a:endParaRPr lang="en-US" altLang="en-US" sz="2400">
                <a:cs typeface="Arial" panose="020B0604020202020204" pitchFamily="34" charset="0"/>
              </a:endParaRPr>
            </a:p>
          </p:txBody>
        </p:sp>
        <p:sp>
          <p:nvSpPr>
            <p:cNvPr id="61473" name="Freeform 32"/>
            <p:cNvSpPr>
              <a:spLocks/>
            </p:cNvSpPr>
            <p:nvPr/>
          </p:nvSpPr>
          <p:spPr bwMode="auto">
            <a:xfrm>
              <a:off x="4704" y="1519"/>
              <a:ext cx="95" cy="95"/>
            </a:xfrm>
            <a:custGeom>
              <a:avLst/>
              <a:gdLst>
                <a:gd name="T0" fmla="*/ 0 w 381"/>
                <a:gd name="T1" fmla="*/ 0 h 381"/>
                <a:gd name="T2" fmla="*/ 0 w 381"/>
                <a:gd name="T3" fmla="*/ 0 h 381"/>
                <a:gd name="T4" fmla="*/ 0 w 381"/>
                <a:gd name="T5" fmla="*/ 0 h 381"/>
                <a:gd name="T6" fmla="*/ 0 w 381"/>
                <a:gd name="T7" fmla="*/ 0 h 381"/>
                <a:gd name="T8" fmla="*/ 0 w 381"/>
                <a:gd name="T9" fmla="*/ 0 h 381"/>
                <a:gd name="T10" fmla="*/ 0 w 381"/>
                <a:gd name="T11" fmla="*/ 0 h 381"/>
                <a:gd name="T12" fmla="*/ 0 w 381"/>
                <a:gd name="T13" fmla="*/ 0 h 381"/>
                <a:gd name="T14" fmla="*/ 0 w 381"/>
                <a:gd name="T15" fmla="*/ 0 h 381"/>
                <a:gd name="T16" fmla="*/ 0 w 381"/>
                <a:gd name="T17" fmla="*/ 0 h 381"/>
                <a:gd name="T18" fmla="*/ 0 w 381"/>
                <a:gd name="T19" fmla="*/ 0 h 381"/>
                <a:gd name="T20" fmla="*/ 0 w 381"/>
                <a:gd name="T21" fmla="*/ 0 h 381"/>
                <a:gd name="T22" fmla="*/ 0 w 381"/>
                <a:gd name="T23" fmla="*/ 0 h 381"/>
                <a:gd name="T24" fmla="*/ 0 w 381"/>
                <a:gd name="T25" fmla="*/ 0 h 381"/>
                <a:gd name="T26" fmla="*/ 0 w 381"/>
                <a:gd name="T27" fmla="*/ 0 h 381"/>
                <a:gd name="T28" fmla="*/ 0 w 381"/>
                <a:gd name="T29" fmla="*/ 0 h 381"/>
                <a:gd name="T30" fmla="*/ 0 w 381"/>
                <a:gd name="T31" fmla="*/ 0 h 381"/>
                <a:gd name="T32" fmla="*/ 0 w 381"/>
                <a:gd name="T33" fmla="*/ 0 h 381"/>
                <a:gd name="T34" fmla="*/ 0 w 381"/>
                <a:gd name="T35" fmla="*/ 0 h 381"/>
                <a:gd name="T36" fmla="*/ 0 w 381"/>
                <a:gd name="T37" fmla="*/ 0 h 381"/>
                <a:gd name="T38" fmla="*/ 0 w 381"/>
                <a:gd name="T39" fmla="*/ 0 h 381"/>
                <a:gd name="T40" fmla="*/ 0 w 381"/>
                <a:gd name="T41" fmla="*/ 0 h 381"/>
                <a:gd name="T42" fmla="*/ 0 w 381"/>
                <a:gd name="T43" fmla="*/ 0 h 381"/>
                <a:gd name="T44" fmla="*/ 0 w 381"/>
                <a:gd name="T45" fmla="*/ 0 h 381"/>
                <a:gd name="T46" fmla="*/ 0 w 381"/>
                <a:gd name="T47" fmla="*/ 0 h 381"/>
                <a:gd name="T48" fmla="*/ 0 w 381"/>
                <a:gd name="T49" fmla="*/ 0 h 381"/>
                <a:gd name="T50" fmla="*/ 0 w 381"/>
                <a:gd name="T51" fmla="*/ 0 h 381"/>
                <a:gd name="T52" fmla="*/ 0 w 381"/>
                <a:gd name="T53" fmla="*/ 0 h 381"/>
                <a:gd name="T54" fmla="*/ 0 w 381"/>
                <a:gd name="T55" fmla="*/ 0 h 381"/>
                <a:gd name="T56" fmla="*/ 0 w 381"/>
                <a:gd name="T57" fmla="*/ 0 h 381"/>
                <a:gd name="T58" fmla="*/ 0 w 381"/>
                <a:gd name="T59" fmla="*/ 0 h 381"/>
                <a:gd name="T60" fmla="*/ 0 w 381"/>
                <a:gd name="T61" fmla="*/ 0 h 381"/>
                <a:gd name="T62" fmla="*/ 0 w 381"/>
                <a:gd name="T63" fmla="*/ 0 h 3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1"/>
                <a:gd name="T97" fmla="*/ 0 h 381"/>
                <a:gd name="T98" fmla="*/ 381 w 381"/>
                <a:gd name="T99" fmla="*/ 381 h 3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1" h="381">
                  <a:moveTo>
                    <a:pt x="191" y="0"/>
                  </a:moveTo>
                  <a:lnTo>
                    <a:pt x="172" y="1"/>
                  </a:lnTo>
                  <a:lnTo>
                    <a:pt x="153" y="4"/>
                  </a:lnTo>
                  <a:lnTo>
                    <a:pt x="134" y="9"/>
                  </a:lnTo>
                  <a:lnTo>
                    <a:pt x="117" y="15"/>
                  </a:lnTo>
                  <a:lnTo>
                    <a:pt x="100" y="23"/>
                  </a:lnTo>
                  <a:lnTo>
                    <a:pt x="84" y="32"/>
                  </a:lnTo>
                  <a:lnTo>
                    <a:pt x="70" y="44"/>
                  </a:lnTo>
                  <a:lnTo>
                    <a:pt x="56" y="56"/>
                  </a:lnTo>
                  <a:lnTo>
                    <a:pt x="44" y="70"/>
                  </a:lnTo>
                  <a:lnTo>
                    <a:pt x="33" y="84"/>
                  </a:lnTo>
                  <a:lnTo>
                    <a:pt x="23" y="100"/>
                  </a:lnTo>
                  <a:lnTo>
                    <a:pt x="15" y="116"/>
                  </a:lnTo>
                  <a:lnTo>
                    <a:pt x="9" y="134"/>
                  </a:lnTo>
                  <a:lnTo>
                    <a:pt x="5" y="152"/>
                  </a:lnTo>
                  <a:lnTo>
                    <a:pt x="2" y="170"/>
                  </a:lnTo>
                  <a:lnTo>
                    <a:pt x="0" y="190"/>
                  </a:lnTo>
                  <a:lnTo>
                    <a:pt x="2" y="209"/>
                  </a:lnTo>
                  <a:lnTo>
                    <a:pt x="5" y="227"/>
                  </a:lnTo>
                  <a:lnTo>
                    <a:pt x="9" y="246"/>
                  </a:lnTo>
                  <a:lnTo>
                    <a:pt x="15" y="264"/>
                  </a:lnTo>
                  <a:lnTo>
                    <a:pt x="23" y="280"/>
                  </a:lnTo>
                  <a:lnTo>
                    <a:pt x="33" y="296"/>
                  </a:lnTo>
                  <a:lnTo>
                    <a:pt x="44" y="311"/>
                  </a:lnTo>
                  <a:lnTo>
                    <a:pt x="56" y="325"/>
                  </a:lnTo>
                  <a:lnTo>
                    <a:pt x="71" y="337"/>
                  </a:lnTo>
                  <a:lnTo>
                    <a:pt x="86" y="349"/>
                  </a:lnTo>
                  <a:lnTo>
                    <a:pt x="102" y="358"/>
                  </a:lnTo>
                  <a:lnTo>
                    <a:pt x="119" y="366"/>
                  </a:lnTo>
                  <a:lnTo>
                    <a:pt x="136" y="372"/>
                  </a:lnTo>
                  <a:lnTo>
                    <a:pt x="154" y="377"/>
                  </a:lnTo>
                  <a:lnTo>
                    <a:pt x="173" y="380"/>
                  </a:lnTo>
                  <a:lnTo>
                    <a:pt x="191" y="381"/>
                  </a:lnTo>
                  <a:lnTo>
                    <a:pt x="210" y="380"/>
                  </a:lnTo>
                  <a:lnTo>
                    <a:pt x="229" y="377"/>
                  </a:lnTo>
                  <a:lnTo>
                    <a:pt x="246" y="372"/>
                  </a:lnTo>
                  <a:lnTo>
                    <a:pt x="264" y="366"/>
                  </a:lnTo>
                  <a:lnTo>
                    <a:pt x="280" y="358"/>
                  </a:lnTo>
                  <a:lnTo>
                    <a:pt x="296" y="349"/>
                  </a:lnTo>
                  <a:lnTo>
                    <a:pt x="311" y="337"/>
                  </a:lnTo>
                  <a:lnTo>
                    <a:pt x="325" y="325"/>
                  </a:lnTo>
                  <a:lnTo>
                    <a:pt x="337" y="311"/>
                  </a:lnTo>
                  <a:lnTo>
                    <a:pt x="349" y="296"/>
                  </a:lnTo>
                  <a:lnTo>
                    <a:pt x="358" y="280"/>
                  </a:lnTo>
                  <a:lnTo>
                    <a:pt x="366" y="264"/>
                  </a:lnTo>
                  <a:lnTo>
                    <a:pt x="373" y="246"/>
                  </a:lnTo>
                  <a:lnTo>
                    <a:pt x="377" y="227"/>
                  </a:lnTo>
                  <a:lnTo>
                    <a:pt x="380" y="209"/>
                  </a:lnTo>
                  <a:lnTo>
                    <a:pt x="381" y="190"/>
                  </a:lnTo>
                  <a:lnTo>
                    <a:pt x="380" y="171"/>
                  </a:lnTo>
                  <a:lnTo>
                    <a:pt x="377" y="153"/>
                  </a:lnTo>
                  <a:lnTo>
                    <a:pt x="373" y="135"/>
                  </a:lnTo>
                  <a:lnTo>
                    <a:pt x="366" y="117"/>
                  </a:lnTo>
                  <a:lnTo>
                    <a:pt x="358" y="101"/>
                  </a:lnTo>
                  <a:lnTo>
                    <a:pt x="349" y="85"/>
                  </a:lnTo>
                  <a:lnTo>
                    <a:pt x="337" y="70"/>
                  </a:lnTo>
                  <a:lnTo>
                    <a:pt x="325" y="56"/>
                  </a:lnTo>
                  <a:lnTo>
                    <a:pt x="311" y="44"/>
                  </a:lnTo>
                  <a:lnTo>
                    <a:pt x="296" y="32"/>
                  </a:lnTo>
                  <a:lnTo>
                    <a:pt x="280" y="23"/>
                  </a:lnTo>
                  <a:lnTo>
                    <a:pt x="264" y="15"/>
                  </a:lnTo>
                  <a:lnTo>
                    <a:pt x="246" y="9"/>
                  </a:lnTo>
                  <a:lnTo>
                    <a:pt x="229" y="4"/>
                  </a:lnTo>
                  <a:lnTo>
                    <a:pt x="210" y="1"/>
                  </a:lnTo>
                  <a:lnTo>
                    <a:pt x="1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74" name="Freeform 33"/>
            <p:cNvSpPr>
              <a:spLocks/>
            </p:cNvSpPr>
            <p:nvPr/>
          </p:nvSpPr>
          <p:spPr bwMode="auto">
            <a:xfrm>
              <a:off x="4711" y="1525"/>
              <a:ext cx="82" cy="82"/>
            </a:xfrm>
            <a:custGeom>
              <a:avLst/>
              <a:gdLst>
                <a:gd name="T0" fmla="*/ 0 w 328"/>
                <a:gd name="T1" fmla="*/ 0 h 328"/>
                <a:gd name="T2" fmla="*/ 0 w 328"/>
                <a:gd name="T3" fmla="*/ 0 h 328"/>
                <a:gd name="T4" fmla="*/ 0 w 328"/>
                <a:gd name="T5" fmla="*/ 0 h 328"/>
                <a:gd name="T6" fmla="*/ 0 w 328"/>
                <a:gd name="T7" fmla="*/ 0 h 328"/>
                <a:gd name="T8" fmla="*/ 0 w 328"/>
                <a:gd name="T9" fmla="*/ 0 h 328"/>
                <a:gd name="T10" fmla="*/ 0 w 328"/>
                <a:gd name="T11" fmla="*/ 0 h 328"/>
                <a:gd name="T12" fmla="*/ 0 w 328"/>
                <a:gd name="T13" fmla="*/ 0 h 328"/>
                <a:gd name="T14" fmla="*/ 0 w 328"/>
                <a:gd name="T15" fmla="*/ 0 h 328"/>
                <a:gd name="T16" fmla="*/ 0 w 328"/>
                <a:gd name="T17" fmla="*/ 0 h 328"/>
                <a:gd name="T18" fmla="*/ 0 w 328"/>
                <a:gd name="T19" fmla="*/ 0 h 328"/>
                <a:gd name="T20" fmla="*/ 0 w 328"/>
                <a:gd name="T21" fmla="*/ 0 h 328"/>
                <a:gd name="T22" fmla="*/ 0 w 328"/>
                <a:gd name="T23" fmla="*/ 0 h 328"/>
                <a:gd name="T24" fmla="*/ 0 w 328"/>
                <a:gd name="T25" fmla="*/ 0 h 328"/>
                <a:gd name="T26" fmla="*/ 0 w 328"/>
                <a:gd name="T27" fmla="*/ 0 h 328"/>
                <a:gd name="T28" fmla="*/ 0 w 328"/>
                <a:gd name="T29" fmla="*/ 0 h 328"/>
                <a:gd name="T30" fmla="*/ 0 w 328"/>
                <a:gd name="T31" fmla="*/ 0 h 328"/>
                <a:gd name="T32" fmla="*/ 0 w 328"/>
                <a:gd name="T33" fmla="*/ 0 h 328"/>
                <a:gd name="T34" fmla="*/ 0 w 328"/>
                <a:gd name="T35" fmla="*/ 0 h 328"/>
                <a:gd name="T36" fmla="*/ 0 w 328"/>
                <a:gd name="T37" fmla="*/ 0 h 328"/>
                <a:gd name="T38" fmla="*/ 0 w 328"/>
                <a:gd name="T39" fmla="*/ 0 h 328"/>
                <a:gd name="T40" fmla="*/ 0 w 328"/>
                <a:gd name="T41" fmla="*/ 0 h 328"/>
                <a:gd name="T42" fmla="*/ 0 w 328"/>
                <a:gd name="T43" fmla="*/ 0 h 328"/>
                <a:gd name="T44" fmla="*/ 0 w 328"/>
                <a:gd name="T45" fmla="*/ 0 h 328"/>
                <a:gd name="T46" fmla="*/ 0 w 328"/>
                <a:gd name="T47" fmla="*/ 0 h 328"/>
                <a:gd name="T48" fmla="*/ 0 w 328"/>
                <a:gd name="T49" fmla="*/ 0 h 328"/>
                <a:gd name="T50" fmla="*/ 0 w 328"/>
                <a:gd name="T51" fmla="*/ 0 h 328"/>
                <a:gd name="T52" fmla="*/ 0 w 328"/>
                <a:gd name="T53" fmla="*/ 0 h 328"/>
                <a:gd name="T54" fmla="*/ 0 w 328"/>
                <a:gd name="T55" fmla="*/ 0 h 328"/>
                <a:gd name="T56" fmla="*/ 0 w 328"/>
                <a:gd name="T57" fmla="*/ 0 h 328"/>
                <a:gd name="T58" fmla="*/ 0 w 328"/>
                <a:gd name="T59" fmla="*/ 0 h 328"/>
                <a:gd name="T60" fmla="*/ 0 w 328"/>
                <a:gd name="T61" fmla="*/ 0 h 328"/>
                <a:gd name="T62" fmla="*/ 0 w 328"/>
                <a:gd name="T63" fmla="*/ 0 h 328"/>
                <a:gd name="T64" fmla="*/ 0 w 328"/>
                <a:gd name="T65" fmla="*/ 0 h 328"/>
                <a:gd name="T66" fmla="*/ 0 w 328"/>
                <a:gd name="T67" fmla="*/ 0 h 328"/>
                <a:gd name="T68" fmla="*/ 0 w 328"/>
                <a:gd name="T69" fmla="*/ 0 h 328"/>
                <a:gd name="T70" fmla="*/ 0 w 328"/>
                <a:gd name="T71" fmla="*/ 0 h 328"/>
                <a:gd name="T72" fmla="*/ 0 w 328"/>
                <a:gd name="T73" fmla="*/ 0 h 328"/>
                <a:gd name="T74" fmla="*/ 0 w 328"/>
                <a:gd name="T75" fmla="*/ 0 h 328"/>
                <a:gd name="T76" fmla="*/ 0 w 328"/>
                <a:gd name="T77" fmla="*/ 0 h 328"/>
                <a:gd name="T78" fmla="*/ 0 w 328"/>
                <a:gd name="T79" fmla="*/ 0 h 328"/>
                <a:gd name="T80" fmla="*/ 0 w 328"/>
                <a:gd name="T81" fmla="*/ 0 h 328"/>
                <a:gd name="T82" fmla="*/ 0 w 328"/>
                <a:gd name="T83" fmla="*/ 0 h 328"/>
                <a:gd name="T84" fmla="*/ 0 w 328"/>
                <a:gd name="T85" fmla="*/ 0 h 328"/>
                <a:gd name="T86" fmla="*/ 0 w 328"/>
                <a:gd name="T87" fmla="*/ 0 h 328"/>
                <a:gd name="T88" fmla="*/ 0 w 328"/>
                <a:gd name="T89" fmla="*/ 0 h 328"/>
                <a:gd name="T90" fmla="*/ 0 w 328"/>
                <a:gd name="T91" fmla="*/ 0 h 328"/>
                <a:gd name="T92" fmla="*/ 0 w 328"/>
                <a:gd name="T93" fmla="*/ 0 h 328"/>
                <a:gd name="T94" fmla="*/ 0 w 328"/>
                <a:gd name="T95" fmla="*/ 0 h 328"/>
                <a:gd name="T96" fmla="*/ 0 w 328"/>
                <a:gd name="T97" fmla="*/ 0 h 328"/>
                <a:gd name="T98" fmla="*/ 0 w 328"/>
                <a:gd name="T99" fmla="*/ 0 h 328"/>
                <a:gd name="T100" fmla="*/ 0 w 328"/>
                <a:gd name="T101" fmla="*/ 0 h 328"/>
                <a:gd name="T102" fmla="*/ 0 w 328"/>
                <a:gd name="T103" fmla="*/ 0 h 328"/>
                <a:gd name="T104" fmla="*/ 0 w 328"/>
                <a:gd name="T105" fmla="*/ 0 h 328"/>
                <a:gd name="T106" fmla="*/ 0 w 328"/>
                <a:gd name="T107" fmla="*/ 0 h 328"/>
                <a:gd name="T108" fmla="*/ 0 w 328"/>
                <a:gd name="T109" fmla="*/ 0 h 328"/>
                <a:gd name="T110" fmla="*/ 0 w 328"/>
                <a:gd name="T111" fmla="*/ 0 h 328"/>
                <a:gd name="T112" fmla="*/ 0 w 328"/>
                <a:gd name="T113" fmla="*/ 0 h 3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8"/>
                <a:gd name="T172" fmla="*/ 0 h 328"/>
                <a:gd name="T173" fmla="*/ 328 w 328"/>
                <a:gd name="T174" fmla="*/ 328 h 3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8" h="328">
                  <a:moveTo>
                    <a:pt x="164" y="328"/>
                  </a:moveTo>
                  <a:lnTo>
                    <a:pt x="148" y="327"/>
                  </a:lnTo>
                  <a:lnTo>
                    <a:pt x="132" y="325"/>
                  </a:lnTo>
                  <a:lnTo>
                    <a:pt x="117" y="321"/>
                  </a:lnTo>
                  <a:lnTo>
                    <a:pt x="101" y="315"/>
                  </a:lnTo>
                  <a:lnTo>
                    <a:pt x="86" y="309"/>
                  </a:lnTo>
                  <a:lnTo>
                    <a:pt x="73" y="301"/>
                  </a:lnTo>
                  <a:lnTo>
                    <a:pt x="61" y="292"/>
                  </a:lnTo>
                  <a:lnTo>
                    <a:pt x="48" y="280"/>
                  </a:lnTo>
                  <a:lnTo>
                    <a:pt x="37" y="268"/>
                  </a:lnTo>
                  <a:lnTo>
                    <a:pt x="27" y="255"/>
                  </a:lnTo>
                  <a:lnTo>
                    <a:pt x="19" y="242"/>
                  </a:lnTo>
                  <a:lnTo>
                    <a:pt x="13" y="227"/>
                  </a:lnTo>
                  <a:lnTo>
                    <a:pt x="8" y="212"/>
                  </a:lnTo>
                  <a:lnTo>
                    <a:pt x="4" y="196"/>
                  </a:lnTo>
                  <a:lnTo>
                    <a:pt x="1" y="181"/>
                  </a:lnTo>
                  <a:lnTo>
                    <a:pt x="0" y="164"/>
                  </a:lnTo>
                  <a:lnTo>
                    <a:pt x="1" y="147"/>
                  </a:lnTo>
                  <a:lnTo>
                    <a:pt x="4" y="132"/>
                  </a:lnTo>
                  <a:lnTo>
                    <a:pt x="8" y="116"/>
                  </a:lnTo>
                  <a:lnTo>
                    <a:pt x="13" y="102"/>
                  </a:lnTo>
                  <a:lnTo>
                    <a:pt x="19" y="87"/>
                  </a:lnTo>
                  <a:lnTo>
                    <a:pt x="27" y="74"/>
                  </a:lnTo>
                  <a:lnTo>
                    <a:pt x="37" y="61"/>
                  </a:lnTo>
                  <a:lnTo>
                    <a:pt x="48" y="49"/>
                  </a:lnTo>
                  <a:lnTo>
                    <a:pt x="61" y="37"/>
                  </a:lnTo>
                  <a:lnTo>
                    <a:pt x="73" y="28"/>
                  </a:lnTo>
                  <a:lnTo>
                    <a:pt x="86" y="20"/>
                  </a:lnTo>
                  <a:lnTo>
                    <a:pt x="101" y="13"/>
                  </a:lnTo>
                  <a:lnTo>
                    <a:pt x="117" y="7"/>
                  </a:lnTo>
                  <a:lnTo>
                    <a:pt x="132" y="3"/>
                  </a:lnTo>
                  <a:lnTo>
                    <a:pt x="148" y="1"/>
                  </a:lnTo>
                  <a:lnTo>
                    <a:pt x="164" y="0"/>
                  </a:lnTo>
                  <a:lnTo>
                    <a:pt x="181" y="1"/>
                  </a:lnTo>
                  <a:lnTo>
                    <a:pt x="196" y="3"/>
                  </a:lnTo>
                  <a:lnTo>
                    <a:pt x="212" y="7"/>
                  </a:lnTo>
                  <a:lnTo>
                    <a:pt x="226" y="13"/>
                  </a:lnTo>
                  <a:lnTo>
                    <a:pt x="241" y="20"/>
                  </a:lnTo>
                  <a:lnTo>
                    <a:pt x="254" y="28"/>
                  </a:lnTo>
                  <a:lnTo>
                    <a:pt x="267" y="37"/>
                  </a:lnTo>
                  <a:lnTo>
                    <a:pt x="279" y="49"/>
                  </a:lnTo>
                  <a:lnTo>
                    <a:pt x="291" y="61"/>
                  </a:lnTo>
                  <a:lnTo>
                    <a:pt x="300" y="74"/>
                  </a:lnTo>
                  <a:lnTo>
                    <a:pt x="308" y="87"/>
                  </a:lnTo>
                  <a:lnTo>
                    <a:pt x="316" y="102"/>
                  </a:lnTo>
                  <a:lnTo>
                    <a:pt x="321" y="116"/>
                  </a:lnTo>
                  <a:lnTo>
                    <a:pt x="325" y="132"/>
                  </a:lnTo>
                  <a:lnTo>
                    <a:pt x="327" y="147"/>
                  </a:lnTo>
                  <a:lnTo>
                    <a:pt x="328" y="164"/>
                  </a:lnTo>
                  <a:lnTo>
                    <a:pt x="325" y="197"/>
                  </a:lnTo>
                  <a:lnTo>
                    <a:pt x="316" y="228"/>
                  </a:lnTo>
                  <a:lnTo>
                    <a:pt x="300" y="256"/>
                  </a:lnTo>
                  <a:lnTo>
                    <a:pt x="280" y="280"/>
                  </a:lnTo>
                  <a:lnTo>
                    <a:pt x="255" y="300"/>
                  </a:lnTo>
                  <a:lnTo>
                    <a:pt x="227" y="315"/>
                  </a:lnTo>
                  <a:lnTo>
                    <a:pt x="197" y="325"/>
                  </a:lnTo>
                  <a:lnTo>
                    <a:pt x="164" y="3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75" name="Freeform 34"/>
            <p:cNvSpPr>
              <a:spLocks/>
            </p:cNvSpPr>
            <p:nvPr/>
          </p:nvSpPr>
          <p:spPr bwMode="auto">
            <a:xfrm>
              <a:off x="4729" y="1534"/>
              <a:ext cx="45" cy="59"/>
            </a:xfrm>
            <a:custGeom>
              <a:avLst/>
              <a:gdLst>
                <a:gd name="T0" fmla="*/ 0 w 181"/>
                <a:gd name="T1" fmla="*/ 0 h 236"/>
                <a:gd name="T2" fmla="*/ 0 w 181"/>
                <a:gd name="T3" fmla="*/ 0 h 236"/>
                <a:gd name="T4" fmla="*/ 0 w 181"/>
                <a:gd name="T5" fmla="*/ 0 h 236"/>
                <a:gd name="T6" fmla="*/ 0 w 181"/>
                <a:gd name="T7" fmla="*/ 0 h 236"/>
                <a:gd name="T8" fmla="*/ 0 w 181"/>
                <a:gd name="T9" fmla="*/ 0 h 236"/>
                <a:gd name="T10" fmla="*/ 0 w 181"/>
                <a:gd name="T11" fmla="*/ 0 h 236"/>
                <a:gd name="T12" fmla="*/ 0 w 181"/>
                <a:gd name="T13" fmla="*/ 0 h 236"/>
                <a:gd name="T14" fmla="*/ 0 w 181"/>
                <a:gd name="T15" fmla="*/ 0 h 236"/>
                <a:gd name="T16" fmla="*/ 0 w 181"/>
                <a:gd name="T17" fmla="*/ 0 h 236"/>
                <a:gd name="T18" fmla="*/ 0 w 181"/>
                <a:gd name="T19" fmla="*/ 0 h 236"/>
                <a:gd name="T20" fmla="*/ 0 w 181"/>
                <a:gd name="T21" fmla="*/ 0 h 236"/>
                <a:gd name="T22" fmla="*/ 0 w 181"/>
                <a:gd name="T23" fmla="*/ 0 h 236"/>
                <a:gd name="T24" fmla="*/ 0 w 181"/>
                <a:gd name="T25" fmla="*/ 0 h 236"/>
                <a:gd name="T26" fmla="*/ 0 w 181"/>
                <a:gd name="T27" fmla="*/ 0 h 236"/>
                <a:gd name="T28" fmla="*/ 0 w 181"/>
                <a:gd name="T29" fmla="*/ 0 h 236"/>
                <a:gd name="T30" fmla="*/ 0 w 181"/>
                <a:gd name="T31" fmla="*/ 0 h 236"/>
                <a:gd name="T32" fmla="*/ 0 w 181"/>
                <a:gd name="T33" fmla="*/ 0 h 236"/>
                <a:gd name="T34" fmla="*/ 0 w 181"/>
                <a:gd name="T35" fmla="*/ 0 h 236"/>
                <a:gd name="T36" fmla="*/ 0 w 181"/>
                <a:gd name="T37" fmla="*/ 0 h 236"/>
                <a:gd name="T38" fmla="*/ 0 w 181"/>
                <a:gd name="T39" fmla="*/ 0 h 236"/>
                <a:gd name="T40" fmla="*/ 0 w 181"/>
                <a:gd name="T41" fmla="*/ 0 h 236"/>
                <a:gd name="T42" fmla="*/ 0 w 181"/>
                <a:gd name="T43" fmla="*/ 0 h 236"/>
                <a:gd name="T44" fmla="*/ 0 w 181"/>
                <a:gd name="T45" fmla="*/ 0 h 236"/>
                <a:gd name="T46" fmla="*/ 0 w 181"/>
                <a:gd name="T47" fmla="*/ 0 h 236"/>
                <a:gd name="T48" fmla="*/ 0 w 181"/>
                <a:gd name="T49" fmla="*/ 0 h 236"/>
                <a:gd name="T50" fmla="*/ 0 w 181"/>
                <a:gd name="T51" fmla="*/ 0 h 236"/>
                <a:gd name="T52" fmla="*/ 0 w 181"/>
                <a:gd name="T53" fmla="*/ 0 h 236"/>
                <a:gd name="T54" fmla="*/ 0 w 181"/>
                <a:gd name="T55" fmla="*/ 0 h 236"/>
                <a:gd name="T56" fmla="*/ 0 w 181"/>
                <a:gd name="T57" fmla="*/ 0 h 236"/>
                <a:gd name="T58" fmla="*/ 0 w 181"/>
                <a:gd name="T59" fmla="*/ 0 h 236"/>
                <a:gd name="T60" fmla="*/ 0 w 181"/>
                <a:gd name="T61" fmla="*/ 0 h 236"/>
                <a:gd name="T62" fmla="*/ 0 w 181"/>
                <a:gd name="T63" fmla="*/ 0 h 236"/>
                <a:gd name="T64" fmla="*/ 0 w 181"/>
                <a:gd name="T65" fmla="*/ 0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1"/>
                <a:gd name="T100" fmla="*/ 0 h 236"/>
                <a:gd name="T101" fmla="*/ 181 w 181"/>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1" h="236">
                  <a:moveTo>
                    <a:pt x="90" y="0"/>
                  </a:moveTo>
                  <a:lnTo>
                    <a:pt x="72" y="3"/>
                  </a:lnTo>
                  <a:lnTo>
                    <a:pt x="55" y="10"/>
                  </a:lnTo>
                  <a:lnTo>
                    <a:pt x="39" y="20"/>
                  </a:lnTo>
                  <a:lnTo>
                    <a:pt x="27" y="35"/>
                  </a:lnTo>
                  <a:lnTo>
                    <a:pt x="16" y="52"/>
                  </a:lnTo>
                  <a:lnTo>
                    <a:pt x="7" y="72"/>
                  </a:lnTo>
                  <a:lnTo>
                    <a:pt x="2" y="94"/>
                  </a:lnTo>
                  <a:lnTo>
                    <a:pt x="0" y="118"/>
                  </a:lnTo>
                  <a:lnTo>
                    <a:pt x="2" y="141"/>
                  </a:lnTo>
                  <a:lnTo>
                    <a:pt x="7" y="163"/>
                  </a:lnTo>
                  <a:lnTo>
                    <a:pt x="16" y="184"/>
                  </a:lnTo>
                  <a:lnTo>
                    <a:pt x="27" y="202"/>
                  </a:lnTo>
                  <a:lnTo>
                    <a:pt x="39" y="216"/>
                  </a:lnTo>
                  <a:lnTo>
                    <a:pt x="55" y="226"/>
                  </a:lnTo>
                  <a:lnTo>
                    <a:pt x="72" y="234"/>
                  </a:lnTo>
                  <a:lnTo>
                    <a:pt x="90" y="236"/>
                  </a:lnTo>
                  <a:lnTo>
                    <a:pt x="109" y="234"/>
                  </a:lnTo>
                  <a:lnTo>
                    <a:pt x="125" y="226"/>
                  </a:lnTo>
                  <a:lnTo>
                    <a:pt x="141" y="216"/>
                  </a:lnTo>
                  <a:lnTo>
                    <a:pt x="155" y="202"/>
                  </a:lnTo>
                  <a:lnTo>
                    <a:pt x="166" y="184"/>
                  </a:lnTo>
                  <a:lnTo>
                    <a:pt x="174" y="163"/>
                  </a:lnTo>
                  <a:lnTo>
                    <a:pt x="179" y="141"/>
                  </a:lnTo>
                  <a:lnTo>
                    <a:pt x="181" y="118"/>
                  </a:lnTo>
                  <a:lnTo>
                    <a:pt x="179" y="94"/>
                  </a:lnTo>
                  <a:lnTo>
                    <a:pt x="174" y="72"/>
                  </a:lnTo>
                  <a:lnTo>
                    <a:pt x="166" y="52"/>
                  </a:lnTo>
                  <a:lnTo>
                    <a:pt x="155" y="35"/>
                  </a:lnTo>
                  <a:lnTo>
                    <a:pt x="141" y="20"/>
                  </a:lnTo>
                  <a:lnTo>
                    <a:pt x="125" y="10"/>
                  </a:lnTo>
                  <a:lnTo>
                    <a:pt x="109" y="3"/>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1455" name="Line 35"/>
          <p:cNvSpPr>
            <a:spLocks noChangeShapeType="1"/>
          </p:cNvSpPr>
          <p:nvPr/>
        </p:nvSpPr>
        <p:spPr bwMode="auto">
          <a:xfrm>
            <a:off x="6858000" y="3581400"/>
            <a:ext cx="0" cy="220980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917495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675" y="911225"/>
            <a:ext cx="4333875" cy="753533"/>
          </a:xfrm>
          <a:solidFill>
            <a:schemeClr val="accent1">
              <a:lumMod val="50000"/>
            </a:schemeClr>
          </a:solidFill>
        </p:spPr>
        <p:txBody>
          <a:bodyPr>
            <a:normAutofit fontScale="90000"/>
          </a:bodyPr>
          <a:lstStyle/>
          <a:p>
            <a:r>
              <a:rPr lang="en-US" sz="3600" b="1" dirty="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Cohort </a:t>
            </a:r>
            <a:r>
              <a:rPr lang="en-US" sz="36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study – Steps</a:t>
            </a:r>
            <a:endParaRPr lang="en-US" sz="3600" b="1"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209674" y="1825625"/>
            <a:ext cx="10077451" cy="4351338"/>
          </a:xfrm>
        </p:spPr>
        <p:txBody>
          <a:bodyPr>
            <a:normAutofit/>
          </a:bodyPr>
          <a:lstStyle/>
          <a:p>
            <a:pPr marL="347663" indent="-347663">
              <a:lnSpc>
                <a:spcPct val="100000"/>
              </a:lnSpc>
              <a:spcBef>
                <a:spcPts val="0"/>
              </a:spcBef>
              <a:spcAft>
                <a:spcPts val="2400"/>
              </a:spcAft>
              <a:buClr>
                <a:schemeClr val="tx1"/>
              </a:buClr>
              <a:buFontTx/>
              <a:buAutoNum type="arabicPeriod"/>
            </a:pPr>
            <a:r>
              <a:rPr lang="en-US" altLang="en-US" sz="2400" dirty="0">
                <a:latin typeface="Arial" panose="020B0604020202020204" pitchFamily="34" charset="0"/>
                <a:cs typeface="Arial" panose="020B0604020202020204" pitchFamily="34" charset="0"/>
              </a:rPr>
              <a:t>Identify exposed group of concern, or enroll entire population</a:t>
            </a:r>
          </a:p>
          <a:p>
            <a:pPr marL="347663" indent="-347663">
              <a:lnSpc>
                <a:spcPct val="100000"/>
              </a:lnSpc>
              <a:spcBef>
                <a:spcPts val="0"/>
              </a:spcBef>
              <a:spcAft>
                <a:spcPts val="2400"/>
              </a:spcAft>
              <a:buClr>
                <a:schemeClr val="tx1"/>
              </a:buClr>
              <a:buFontTx/>
              <a:buAutoNum type="arabicPeriod"/>
            </a:pPr>
            <a:r>
              <a:rPr lang="en-US" altLang="en-US" sz="2400" dirty="0">
                <a:latin typeface="Arial" panose="020B0604020202020204" pitchFamily="34" charset="0"/>
                <a:cs typeface="Arial" panose="020B0604020202020204" pitchFamily="34" charset="0"/>
              </a:rPr>
              <a:t>Identify appropriate unexposed comparison group, or characterize exposure</a:t>
            </a:r>
          </a:p>
          <a:p>
            <a:pPr marL="347663" indent="-347663">
              <a:lnSpc>
                <a:spcPct val="100000"/>
              </a:lnSpc>
              <a:spcBef>
                <a:spcPts val="0"/>
              </a:spcBef>
              <a:spcAft>
                <a:spcPts val="2400"/>
              </a:spcAft>
              <a:buClr>
                <a:schemeClr val="tx1"/>
              </a:buClr>
              <a:buFontTx/>
              <a:buAutoNum type="arabicPeriod"/>
            </a:pPr>
            <a:r>
              <a:rPr lang="en-US" altLang="en-US" sz="2400" dirty="0">
                <a:latin typeface="Arial" panose="020B0604020202020204" pitchFamily="34" charset="0"/>
                <a:cs typeface="Arial" panose="020B0604020202020204" pitchFamily="34" charset="0"/>
              </a:rPr>
              <a:t>Document disease among exposed and unexposed groups</a:t>
            </a:r>
          </a:p>
          <a:p>
            <a:pPr marL="347663" indent="-347663">
              <a:lnSpc>
                <a:spcPct val="100000"/>
              </a:lnSpc>
              <a:spcBef>
                <a:spcPts val="0"/>
              </a:spcBef>
              <a:spcAft>
                <a:spcPts val="2400"/>
              </a:spcAft>
              <a:buClr>
                <a:schemeClr val="tx1"/>
              </a:buClr>
              <a:buFontTx/>
              <a:buAutoNum type="arabicPeriod"/>
            </a:pPr>
            <a:r>
              <a:rPr lang="en-US" altLang="en-US" sz="2400" dirty="0">
                <a:latin typeface="Arial" panose="020B0604020202020204" pitchFamily="34" charset="0"/>
                <a:cs typeface="Arial" panose="020B0604020202020204" pitchFamily="34" charset="0"/>
              </a:rPr>
              <a:t>Calculate risks or rates of disease</a:t>
            </a:r>
          </a:p>
          <a:p>
            <a:pPr marL="347663" indent="-347663">
              <a:lnSpc>
                <a:spcPct val="100000"/>
              </a:lnSpc>
              <a:spcBef>
                <a:spcPts val="0"/>
              </a:spcBef>
              <a:spcAft>
                <a:spcPts val="2400"/>
              </a:spcAft>
              <a:buClr>
                <a:schemeClr val="tx1"/>
              </a:buClr>
              <a:buFontTx/>
              <a:buAutoNum type="arabicPeriod"/>
            </a:pPr>
            <a:r>
              <a:rPr lang="en-US" altLang="en-US" sz="2400" dirty="0">
                <a:latin typeface="Arial" panose="020B0604020202020204" pitchFamily="34" charset="0"/>
                <a:cs typeface="Arial" panose="020B0604020202020204" pitchFamily="34" charset="0"/>
              </a:rPr>
              <a:t>Calculate risk ratios or rate ratios</a:t>
            </a:r>
          </a:p>
          <a:p>
            <a:pPr marL="347663" indent="-347663">
              <a:lnSpc>
                <a:spcPct val="100000"/>
              </a:lnSpc>
              <a:spcBef>
                <a:spcPts val="0"/>
              </a:spcBef>
              <a:spcAft>
                <a:spcPts val="2400"/>
              </a:spcAft>
              <a:buClr>
                <a:schemeClr val="tx1"/>
              </a:buClr>
              <a:buFontTx/>
              <a:buAutoNum type="arabicPeriod"/>
            </a:pPr>
            <a:r>
              <a:rPr lang="en-US" altLang="en-US" sz="2400" dirty="0">
                <a:latin typeface="Arial" panose="020B0604020202020204" pitchFamily="34" charset="0"/>
                <a:cs typeface="Arial" panose="020B0604020202020204" pitchFamily="34" charset="0"/>
              </a:rPr>
              <a:t>Calculate tests of significance or confidence intervals</a:t>
            </a:r>
          </a:p>
        </p:txBody>
      </p:sp>
    </p:spTree>
    <p:extLst>
      <p:ext uri="{BB962C8B-B14F-4D97-AF65-F5344CB8AC3E}">
        <p14:creationId xmlns:p14="http://schemas.microsoft.com/office/powerpoint/2010/main" val="3163304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A6A004-1F1C-4DCF-883E-E89DC45CD882}"/>
              </a:ext>
            </a:extLst>
          </p:cNvPr>
          <p:cNvSpPr>
            <a:spLocks noGrp="1"/>
          </p:cNvSpPr>
          <p:nvPr>
            <p:ph idx="1"/>
          </p:nvPr>
        </p:nvSpPr>
        <p:spPr>
          <a:xfrm>
            <a:off x="838200" y="1662622"/>
            <a:ext cx="10515600" cy="4747056"/>
          </a:xfrm>
        </p:spPr>
        <p:txBody>
          <a:bodyPr>
            <a:noAutofit/>
          </a:bodyPr>
          <a:lstStyle/>
          <a:p>
            <a:pPr marL="0" indent="0">
              <a:lnSpc>
                <a:spcPct val="100000"/>
              </a:lnSpc>
              <a:spcBef>
                <a:spcPts val="0"/>
              </a:spcBef>
              <a:spcAft>
                <a:spcPts val="1200"/>
              </a:spcAft>
              <a:buNone/>
            </a:pPr>
            <a:r>
              <a:rPr lang="en-US" sz="2400" b="1" dirty="0" smtClean="0">
                <a:solidFill>
                  <a:schemeClr val="accent5">
                    <a:lumMod val="50000"/>
                  </a:schemeClr>
                </a:solidFill>
                <a:latin typeface="Arial" panose="020B0604020202020204" pitchFamily="34" charset="0"/>
                <a:cs typeface="Arial" panose="020B0604020202020204" pitchFamily="34" charset="0"/>
              </a:rPr>
              <a:t>By the </a:t>
            </a:r>
            <a:r>
              <a:rPr lang="en-US" sz="2400" b="1" dirty="0">
                <a:solidFill>
                  <a:schemeClr val="accent5">
                    <a:lumMod val="50000"/>
                  </a:schemeClr>
                </a:solidFill>
                <a:latin typeface="Arial" panose="020B0604020202020204" pitchFamily="34" charset="0"/>
                <a:cs typeface="Arial" panose="020B0604020202020204" pitchFamily="34" charset="0"/>
              </a:rPr>
              <a:t>end of this module, participants should be able to:</a:t>
            </a:r>
          </a:p>
          <a:p>
            <a:pPr marL="346075" lvl="0" indent="-346075">
              <a:lnSpc>
                <a:spcPct val="100000"/>
              </a:lnSpc>
              <a:spcBef>
                <a:spcPts val="0"/>
              </a:spcBef>
              <a:spcAft>
                <a:spcPts val="1200"/>
              </a:spcAft>
              <a:buFont typeface="Wingdings" panose="05000000000000000000" pitchFamily="2" charset="2"/>
              <a:buChar char="§"/>
            </a:pPr>
            <a:r>
              <a:rPr lang="en-US" sz="2400" dirty="0">
                <a:latin typeface="Arial" panose="020B0604020202020204" pitchFamily="34" charset="0"/>
                <a:cs typeface="Arial" panose="020B0604020202020204" pitchFamily="34" charset="0"/>
              </a:rPr>
              <a:t>Define research </a:t>
            </a:r>
            <a:r>
              <a:rPr lang="en-US" sz="2400" dirty="0" smtClean="0">
                <a:latin typeface="Arial" panose="020B0604020202020204" pitchFamily="34" charset="0"/>
                <a:cs typeface="Arial" panose="020B0604020202020204" pitchFamily="34" charset="0"/>
              </a:rPr>
              <a:t>design and link the definition to abortion research</a:t>
            </a:r>
            <a:endParaRPr lang="en-US" sz="2400" dirty="0">
              <a:latin typeface="Arial" panose="020B0604020202020204" pitchFamily="34" charset="0"/>
              <a:cs typeface="Arial" panose="020B0604020202020204" pitchFamily="34" charset="0"/>
            </a:endParaRPr>
          </a:p>
          <a:p>
            <a:pPr marL="346075" lvl="0" indent="-346075">
              <a:lnSpc>
                <a:spcPct val="100000"/>
              </a:lnSpc>
              <a:spcBef>
                <a:spcPts val="0"/>
              </a:spcBef>
              <a:spcAft>
                <a:spcPts val="1200"/>
              </a:spcAft>
              <a:buFont typeface="Wingdings" panose="05000000000000000000" pitchFamily="2" charset="2"/>
              <a:buChar char="§"/>
            </a:pPr>
            <a:r>
              <a:rPr lang="en-US" sz="2400" dirty="0">
                <a:latin typeface="Arial" panose="020B0604020202020204" pitchFamily="34" charset="0"/>
                <a:cs typeface="Arial" panose="020B0604020202020204" pitchFamily="34" charset="0"/>
              </a:rPr>
              <a:t>Identify the essential elements of research </a:t>
            </a:r>
            <a:r>
              <a:rPr lang="en-US" sz="2400" dirty="0" smtClean="0">
                <a:latin typeface="Arial" panose="020B0604020202020204" pitchFamily="34" charset="0"/>
                <a:cs typeface="Arial" panose="020B0604020202020204" pitchFamily="34" charset="0"/>
              </a:rPr>
              <a:t>design and their usefulness in abortion research</a:t>
            </a:r>
            <a:endParaRPr lang="en-US" sz="2400" dirty="0">
              <a:latin typeface="Arial" panose="020B0604020202020204" pitchFamily="34" charset="0"/>
              <a:cs typeface="Arial" panose="020B0604020202020204" pitchFamily="34" charset="0"/>
            </a:endParaRPr>
          </a:p>
          <a:p>
            <a:pPr marL="346075" lvl="0" indent="-346075">
              <a:lnSpc>
                <a:spcPct val="100000"/>
              </a:lnSpc>
              <a:spcBef>
                <a:spcPts val="0"/>
              </a:spcBef>
              <a:spcAft>
                <a:spcPts val="1200"/>
              </a:spcAft>
              <a:buFont typeface="Wingdings" panose="05000000000000000000" pitchFamily="2" charset="2"/>
              <a:buChar char="§"/>
            </a:pPr>
            <a:r>
              <a:rPr lang="en-US" sz="2400" dirty="0">
                <a:latin typeface="Arial" panose="020B0604020202020204" pitchFamily="34" charset="0"/>
                <a:cs typeface="Arial" panose="020B0604020202020204" pitchFamily="34" charset="0"/>
              </a:rPr>
              <a:t>Differentiate between the types of study </a:t>
            </a:r>
            <a:r>
              <a:rPr lang="en-US" sz="2400" dirty="0" smtClean="0">
                <a:latin typeface="Arial" panose="020B0604020202020204" pitchFamily="34" charset="0"/>
                <a:cs typeface="Arial" panose="020B0604020202020204" pitchFamily="34" charset="0"/>
              </a:rPr>
              <a:t>design</a:t>
            </a:r>
            <a:endParaRPr lang="en-US" sz="2400" dirty="0">
              <a:latin typeface="Arial" panose="020B0604020202020204" pitchFamily="34" charset="0"/>
              <a:cs typeface="Arial" panose="020B0604020202020204" pitchFamily="34" charset="0"/>
            </a:endParaRPr>
          </a:p>
          <a:p>
            <a:pPr marL="346075" lvl="0" indent="-346075">
              <a:lnSpc>
                <a:spcPct val="100000"/>
              </a:lnSpc>
              <a:spcBef>
                <a:spcPts val="0"/>
              </a:spcBef>
              <a:spcAft>
                <a:spcPts val="1200"/>
              </a:spcAft>
              <a:buFont typeface="Wingdings" panose="05000000000000000000" pitchFamily="2" charset="2"/>
              <a:buChar char="§"/>
            </a:pPr>
            <a:r>
              <a:rPr lang="en-US" sz="2400" dirty="0">
                <a:latin typeface="Arial" panose="020B0604020202020204" pitchFamily="34" charset="0"/>
                <a:cs typeface="Arial" panose="020B0604020202020204" pitchFamily="34" charset="0"/>
              </a:rPr>
              <a:t>Identify types of study design that are suitable for a particular </a:t>
            </a:r>
            <a:r>
              <a:rPr lang="en-US" sz="2400" dirty="0" smtClean="0">
                <a:latin typeface="Arial" panose="020B0604020202020204" pitchFamily="34" charset="0"/>
                <a:cs typeface="Arial" panose="020B0604020202020204" pitchFamily="34" charset="0"/>
              </a:rPr>
              <a:t>study</a:t>
            </a:r>
          </a:p>
          <a:p>
            <a:pPr marL="346075" indent="-346075">
              <a:lnSpc>
                <a:spcPct val="100000"/>
              </a:lnSpc>
              <a:spcBef>
                <a:spcPts val="0"/>
              </a:spcBef>
              <a:spcAft>
                <a:spcPts val="1200"/>
              </a:spcAft>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Itemize practical </a:t>
            </a:r>
            <a:r>
              <a:rPr lang="en-US" sz="2400" dirty="0">
                <a:latin typeface="Arial" panose="020B0604020202020204" pitchFamily="34" charset="0"/>
                <a:cs typeface="Arial" panose="020B0604020202020204" pitchFamily="34" charset="0"/>
              </a:rPr>
              <a:t>and ethical considerations required when selecting a design for a </a:t>
            </a:r>
            <a:r>
              <a:rPr lang="en-US" sz="2400" dirty="0" smtClean="0">
                <a:latin typeface="Arial" panose="020B0604020202020204" pitchFamily="34" charset="0"/>
                <a:cs typeface="Arial" panose="020B0604020202020204" pitchFamily="34" charset="0"/>
              </a:rPr>
              <a:t>research</a:t>
            </a:r>
            <a:endParaRPr lang="en-US" sz="2400" dirty="0">
              <a:latin typeface="Arial" panose="020B0604020202020204" pitchFamily="34" charset="0"/>
              <a:cs typeface="Arial" panose="020B0604020202020204" pitchFamily="34" charset="0"/>
            </a:endParaRPr>
          </a:p>
          <a:p>
            <a:pPr marL="346075" indent="-346075">
              <a:lnSpc>
                <a:spcPct val="100000"/>
              </a:lnSpc>
              <a:spcBef>
                <a:spcPts val="0"/>
              </a:spcBef>
              <a:spcAft>
                <a:spcPts val="1200"/>
              </a:spcAft>
              <a:buFont typeface="Wingdings" panose="05000000000000000000" pitchFamily="2" charset="2"/>
              <a:buChar char="§"/>
            </a:pPr>
            <a:r>
              <a:rPr lang="en-US" sz="2400" dirty="0">
                <a:latin typeface="Arial" panose="020B0604020202020204" pitchFamily="34" charset="0"/>
                <a:cs typeface="Arial" panose="020B0604020202020204" pitchFamily="34" charset="0"/>
              </a:rPr>
              <a:t>Describe how to implement the design of a study in the context of abortion </a:t>
            </a:r>
            <a:r>
              <a:rPr lang="en-US" sz="2400" dirty="0" smtClean="0">
                <a:latin typeface="Arial" panose="020B0604020202020204" pitchFamily="34" charset="0"/>
                <a:cs typeface="Arial" panose="020B0604020202020204" pitchFamily="34" charset="0"/>
              </a:rPr>
              <a:t>research</a:t>
            </a:r>
            <a:endParaRPr lang="x-none" sz="24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xmlns="" id="{3839F4D7-A001-4039-A96B-FABEB122E9DD}"/>
              </a:ext>
            </a:extLst>
          </p:cNvPr>
          <p:cNvSpPr txBox="1">
            <a:spLocks/>
          </p:cNvSpPr>
          <p:nvPr/>
        </p:nvSpPr>
        <p:spPr>
          <a:xfrm>
            <a:off x="838200" y="797972"/>
            <a:ext cx="4275338" cy="704850"/>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b="1" dirty="0">
                <a:solidFill>
                  <a:srgbClr val="FFFF00"/>
                </a:solidFill>
                <a:effectLst>
                  <a:outerShdw blurRad="38100" dist="38100" dir="2700000" algn="tl">
                    <a:srgbClr val="000000">
                      <a:alpha val="43137"/>
                    </a:srgbClr>
                  </a:outerShdw>
                </a:effectLst>
                <a:latin typeface="Arial Rounded MT Bold" panose="020F0704030504030204" pitchFamily="34" charset="0"/>
              </a:rPr>
              <a:t>Learning Objectives</a:t>
            </a:r>
          </a:p>
        </p:txBody>
      </p:sp>
    </p:spTree>
    <p:extLst>
      <p:ext uri="{BB962C8B-B14F-4D97-AF65-F5344CB8AC3E}">
        <p14:creationId xmlns:p14="http://schemas.microsoft.com/office/powerpoint/2010/main" val="103767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998" y="695325"/>
            <a:ext cx="6184777" cy="1005130"/>
          </a:xfrm>
          <a:solidFill>
            <a:schemeClr val="accent1">
              <a:lumMod val="50000"/>
            </a:schemeClr>
          </a:solidFill>
        </p:spPr>
        <p:txBody>
          <a:bodyPr>
            <a:normAutofit fontScale="90000"/>
          </a:bodyPr>
          <a:lstStyle/>
          <a:p>
            <a:r>
              <a:rPr lang="en-US" altLang="en-US" sz="3600" b="1" dirty="0">
                <a:solidFill>
                  <a:srgbClr val="FFFF00"/>
                </a:solidFill>
                <a:effectLst>
                  <a:outerShdw blurRad="38100" dist="38100" dir="2700000" algn="tl">
                    <a:srgbClr val="000000">
                      <a:alpha val="43137"/>
                    </a:srgbClr>
                  </a:outerShdw>
                </a:effectLst>
                <a:latin typeface="Arial Rounded MT Bold" panose="020F0704030504030204" pitchFamily="34" charset="0"/>
              </a:rPr>
              <a:t>Cohort Studies, Steps 1 and </a:t>
            </a:r>
            <a:r>
              <a:rPr lang="en-US" altLang="en-US" sz="36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rPr>
              <a:t>2</a:t>
            </a:r>
            <a:endParaRPr lang="en-US" sz="3600" b="1"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920998" y="2054225"/>
            <a:ext cx="6413377" cy="4351338"/>
          </a:xfrm>
        </p:spPr>
        <p:txBody>
          <a:bodyPr>
            <a:normAutofit/>
          </a:bodyPr>
          <a:lstStyle/>
          <a:p>
            <a:pPr marL="447675" indent="-447675">
              <a:spcBef>
                <a:spcPts val="0"/>
              </a:spcBef>
              <a:spcAft>
                <a:spcPts val="1800"/>
              </a:spcAft>
              <a:buFont typeface="Wingdings" panose="05000000000000000000" pitchFamily="2" charset="2"/>
              <a:buChar char="§"/>
            </a:pPr>
            <a:r>
              <a:rPr lang="en-US" altLang="en-US" sz="2400" b="1" dirty="0">
                <a:latin typeface="Arial" panose="020B0604020202020204" pitchFamily="34" charset="0"/>
                <a:cs typeface="Arial" panose="020B0604020202020204" pitchFamily="34" charset="0"/>
              </a:rPr>
              <a:t>Entire population</a:t>
            </a:r>
          </a:p>
          <a:p>
            <a:pPr marL="801688" lvl="1" indent="-293688">
              <a:spcBef>
                <a:spcPts val="0"/>
              </a:spcBef>
              <a:spcAft>
                <a:spcPts val="1800"/>
              </a:spcAft>
            </a:pPr>
            <a:r>
              <a:rPr lang="en-US" altLang="en-US" dirty="0">
                <a:latin typeface="Arial" panose="020B0604020202020204" pitchFamily="34" charset="0"/>
                <a:cs typeface="Arial" panose="020B0604020202020204" pitchFamily="34" charset="0"/>
              </a:rPr>
              <a:t>Classify as exposed or </a:t>
            </a:r>
            <a:r>
              <a:rPr lang="en-US" altLang="en-US" dirty="0" smtClean="0">
                <a:latin typeface="Arial" panose="020B0604020202020204" pitchFamily="34" charset="0"/>
                <a:cs typeface="Arial" panose="020B0604020202020204" pitchFamily="34" charset="0"/>
              </a:rPr>
              <a:t>unexposed</a:t>
            </a:r>
          </a:p>
          <a:p>
            <a:pPr marL="801688" lvl="1" indent="-293688">
              <a:spcBef>
                <a:spcPts val="0"/>
              </a:spcBef>
              <a:spcAft>
                <a:spcPts val="1800"/>
              </a:spcAft>
            </a:pPr>
            <a:endParaRPr lang="en-US" altLang="en-US" dirty="0">
              <a:latin typeface="Arial" panose="020B0604020202020204" pitchFamily="34" charset="0"/>
              <a:cs typeface="Arial" panose="020B0604020202020204" pitchFamily="34" charset="0"/>
            </a:endParaRPr>
          </a:p>
          <a:p>
            <a:pPr marL="447675" indent="-447675">
              <a:spcBef>
                <a:spcPts val="0"/>
              </a:spcBef>
              <a:spcAft>
                <a:spcPts val="1800"/>
              </a:spcAft>
              <a:buFont typeface="Wingdings" panose="05000000000000000000" pitchFamily="2" charset="2"/>
              <a:buChar char="§"/>
            </a:pPr>
            <a:r>
              <a:rPr lang="en-US" altLang="en-US" sz="2400" b="1" dirty="0">
                <a:latin typeface="Arial" panose="020B0604020202020204" pitchFamily="34" charset="0"/>
                <a:cs typeface="Arial" panose="020B0604020202020204" pitchFamily="34" charset="0"/>
              </a:rPr>
              <a:t>Exposed Group</a:t>
            </a:r>
          </a:p>
          <a:p>
            <a:pPr marL="801688" lvl="1" indent="-293688">
              <a:spcBef>
                <a:spcPts val="0"/>
              </a:spcBef>
              <a:spcAft>
                <a:spcPts val="1800"/>
              </a:spcAft>
            </a:pPr>
            <a:r>
              <a:rPr lang="en-US" altLang="en-US" dirty="0">
                <a:latin typeface="Arial" panose="020B0604020202020204" pitchFamily="34" charset="0"/>
                <a:cs typeface="Arial" panose="020B0604020202020204" pitchFamily="34" charset="0"/>
              </a:rPr>
              <a:t>Need comparison </a:t>
            </a:r>
            <a:r>
              <a:rPr lang="en-US" altLang="en-US" dirty="0" smtClean="0">
                <a:latin typeface="Arial" panose="020B0604020202020204" pitchFamily="34" charset="0"/>
                <a:cs typeface="Arial" panose="020B0604020202020204" pitchFamily="34" charset="0"/>
              </a:rPr>
              <a:t>– unexposed </a:t>
            </a:r>
            <a:r>
              <a:rPr lang="en-US" altLang="en-US" dirty="0">
                <a:latin typeface="Arial" panose="020B0604020202020204" pitchFamily="34" charset="0"/>
                <a:cs typeface="Arial" panose="020B0604020202020204" pitchFamily="34" charset="0"/>
              </a:rPr>
              <a:t>group</a:t>
            </a:r>
          </a:p>
          <a:p>
            <a:pPr>
              <a:spcBef>
                <a:spcPts val="0"/>
              </a:spcBef>
              <a:spcAft>
                <a:spcPts val="1800"/>
              </a:spcAft>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75375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525" y="781050"/>
            <a:ext cx="4695825" cy="947980"/>
          </a:xfrm>
          <a:solidFill>
            <a:schemeClr val="accent1">
              <a:lumMod val="50000"/>
            </a:schemeClr>
          </a:solidFill>
        </p:spPr>
        <p:txBody>
          <a:bodyPr>
            <a:normAutofit fontScale="90000"/>
          </a:bodyPr>
          <a:lstStyle/>
          <a:p>
            <a:r>
              <a:rPr lang="en-US" altLang="en-US" sz="3600" b="1" dirty="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Cohort Studies, Step </a:t>
            </a:r>
            <a:r>
              <a:rPr lang="en-US" altLang="en-US" sz="36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3</a:t>
            </a:r>
            <a:endParaRPr lang="en-US" sz="3600" b="1" dirty="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endParaRPr>
          </a:p>
        </p:txBody>
      </p:sp>
      <p:sp>
        <p:nvSpPr>
          <p:cNvPr id="3" name="Content Placeholder 2"/>
          <p:cNvSpPr>
            <a:spLocks noGrp="1"/>
          </p:cNvSpPr>
          <p:nvPr>
            <p:ph idx="1"/>
          </p:nvPr>
        </p:nvSpPr>
        <p:spPr>
          <a:xfrm>
            <a:off x="1914525" y="2016125"/>
            <a:ext cx="7743825" cy="4351338"/>
          </a:xfrm>
        </p:spPr>
        <p:txBody>
          <a:bodyPr>
            <a:noAutofit/>
          </a:bodyPr>
          <a:lstStyle/>
          <a:p>
            <a:pPr marL="361950" indent="-361950">
              <a:lnSpc>
                <a:spcPct val="100000"/>
              </a:lnSpc>
              <a:spcBef>
                <a:spcPts val="0"/>
              </a:spcBef>
              <a:spcAft>
                <a:spcPts val="1800"/>
              </a:spcAft>
              <a:buFont typeface="Wingdings" panose="05000000000000000000" pitchFamily="2" charset="2"/>
              <a:buChar char="§"/>
            </a:pPr>
            <a:r>
              <a:rPr lang="en-US" altLang="en-US" sz="2400" b="1" dirty="0">
                <a:latin typeface="Arial" panose="020B0604020202020204" pitchFamily="34" charset="0"/>
                <a:cs typeface="Arial" panose="020B0604020202020204" pitchFamily="34" charset="0"/>
              </a:rPr>
              <a:t>Follow-up</a:t>
            </a:r>
          </a:p>
          <a:p>
            <a:pPr marL="741363" lvl="1" indent="-279400">
              <a:lnSpc>
                <a:spcPct val="110000"/>
              </a:lnSpc>
              <a:spcBef>
                <a:spcPts val="0"/>
              </a:spcBef>
              <a:spcAft>
                <a:spcPts val="2400"/>
              </a:spcAft>
            </a:pPr>
            <a:r>
              <a:rPr lang="en-US" altLang="en-US" dirty="0">
                <a:latin typeface="Arial" panose="020B0604020202020204" pitchFamily="34" charset="0"/>
                <a:cs typeface="Arial" panose="020B0604020202020204" pitchFamily="34" charset="0"/>
              </a:rPr>
              <a:t>Biggest problem with prospective cohort studies, because of loss to follow up </a:t>
            </a:r>
            <a:endParaRPr lang="en-US" altLang="en-US" dirty="0" smtClean="0">
              <a:latin typeface="Arial" panose="020B0604020202020204" pitchFamily="34" charset="0"/>
              <a:cs typeface="Arial" panose="020B0604020202020204" pitchFamily="34" charset="0"/>
            </a:endParaRPr>
          </a:p>
          <a:p>
            <a:pPr marL="361950" indent="-361950">
              <a:lnSpc>
                <a:spcPct val="100000"/>
              </a:lnSpc>
              <a:spcBef>
                <a:spcPts val="0"/>
              </a:spcBef>
              <a:spcAft>
                <a:spcPts val="1800"/>
              </a:spcAft>
              <a:buFont typeface="Wingdings" panose="05000000000000000000" pitchFamily="2" charset="2"/>
              <a:buChar char="§"/>
            </a:pPr>
            <a:r>
              <a:rPr lang="en-US" altLang="en-US" sz="2400" b="1" dirty="0" smtClean="0">
                <a:latin typeface="Arial" panose="020B0604020202020204" pitchFamily="34" charset="0"/>
                <a:cs typeface="Arial" panose="020B0604020202020204" pitchFamily="34" charset="0"/>
              </a:rPr>
              <a:t>Outcomes</a:t>
            </a:r>
            <a:endParaRPr lang="en-US" altLang="en-US" sz="2400" b="1" dirty="0">
              <a:latin typeface="Arial" panose="020B0604020202020204" pitchFamily="34" charset="0"/>
              <a:cs typeface="Arial" panose="020B0604020202020204" pitchFamily="34" charset="0"/>
            </a:endParaRPr>
          </a:p>
          <a:p>
            <a:pPr marL="741363" lvl="1" indent="-279400">
              <a:lnSpc>
                <a:spcPct val="100000"/>
              </a:lnSpc>
              <a:spcBef>
                <a:spcPts val="0"/>
              </a:spcBef>
              <a:spcAft>
                <a:spcPts val="1800"/>
              </a:spcAft>
            </a:pPr>
            <a:r>
              <a:rPr lang="en-US" altLang="en-US" dirty="0">
                <a:latin typeface="Arial" panose="020B0604020202020204" pitchFamily="34" charset="0"/>
                <a:cs typeface="Arial" panose="020B0604020202020204" pitchFamily="34" charset="0"/>
              </a:rPr>
              <a:t>Often multiple</a:t>
            </a:r>
          </a:p>
          <a:p>
            <a:pPr marL="741363" lvl="1" indent="-279400">
              <a:lnSpc>
                <a:spcPct val="100000"/>
              </a:lnSpc>
              <a:spcBef>
                <a:spcPts val="0"/>
              </a:spcBef>
              <a:spcAft>
                <a:spcPts val="1800"/>
              </a:spcAft>
            </a:pPr>
            <a:r>
              <a:rPr lang="en-US" altLang="en-US" dirty="0">
                <a:latin typeface="Arial" panose="020B0604020202020204" pitchFamily="34" charset="0"/>
                <a:cs typeface="Arial" panose="020B0604020202020204" pitchFamily="34" charset="0"/>
              </a:rPr>
              <a:t>Progression of </a:t>
            </a:r>
            <a:r>
              <a:rPr lang="en-US" altLang="en-US" dirty="0" smtClean="0">
                <a:latin typeface="Arial" panose="020B0604020202020204" pitchFamily="34" charset="0"/>
                <a:cs typeface="Arial" panose="020B0604020202020204" pitchFamily="34" charset="0"/>
              </a:rPr>
              <a:t>disease - spread</a:t>
            </a:r>
            <a:endParaRPr lang="en-US" altLang="en-US" dirty="0">
              <a:latin typeface="Arial" panose="020B0604020202020204" pitchFamily="34" charset="0"/>
              <a:cs typeface="Arial" panose="020B0604020202020204" pitchFamily="34" charset="0"/>
            </a:endParaRPr>
          </a:p>
          <a:p>
            <a:pPr marL="741363" lvl="1" indent="-279400">
              <a:lnSpc>
                <a:spcPct val="100000"/>
              </a:lnSpc>
              <a:spcBef>
                <a:spcPts val="0"/>
              </a:spcBef>
              <a:spcAft>
                <a:spcPts val="2400"/>
              </a:spcAft>
            </a:pPr>
            <a:r>
              <a:rPr lang="en-US" altLang="en-US" dirty="0">
                <a:latin typeface="Arial" panose="020B0604020202020204" pitchFamily="34" charset="0"/>
                <a:cs typeface="Arial" panose="020B0604020202020204" pitchFamily="34" charset="0"/>
              </a:rPr>
              <a:t>Spectrum of </a:t>
            </a:r>
            <a:r>
              <a:rPr lang="en-US" altLang="en-US" dirty="0" smtClean="0">
                <a:latin typeface="Arial" panose="020B0604020202020204" pitchFamily="34" charset="0"/>
                <a:cs typeface="Arial" panose="020B0604020202020204" pitchFamily="34" charset="0"/>
              </a:rPr>
              <a:t>disease - coverage</a:t>
            </a:r>
            <a:endParaRPr lang="en-US" altLang="en-US" dirty="0">
              <a:latin typeface="Arial" panose="020B0604020202020204" pitchFamily="34" charset="0"/>
              <a:cs typeface="Arial" panose="020B0604020202020204" pitchFamily="34" charset="0"/>
            </a:endParaRPr>
          </a:p>
          <a:p>
            <a:pPr>
              <a:lnSpc>
                <a:spcPct val="100000"/>
              </a:lnSpc>
              <a:spcBef>
                <a:spcPts val="0"/>
              </a:spcBef>
              <a:spcAft>
                <a:spcPts val="2400"/>
              </a:spcAft>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01882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301" y="752475"/>
            <a:ext cx="4670949" cy="857250"/>
          </a:xfrm>
          <a:solidFill>
            <a:schemeClr val="accent1">
              <a:lumMod val="50000"/>
            </a:schemeClr>
          </a:solidFill>
        </p:spPr>
        <p:txBody>
          <a:bodyPr>
            <a:normAutofit fontScale="90000"/>
          </a:bodyPr>
          <a:lstStyle/>
          <a:p>
            <a:r>
              <a:rPr lang="en-US" altLang="en-US" sz="3600" b="1" dirty="0">
                <a:solidFill>
                  <a:srgbClr val="FFFF00"/>
                </a:solidFill>
                <a:effectLst>
                  <a:outerShdw blurRad="38100" dist="38100" dir="2700000" algn="tl">
                    <a:srgbClr val="000000">
                      <a:alpha val="43137"/>
                    </a:srgbClr>
                  </a:outerShdw>
                </a:effectLst>
                <a:latin typeface="Arial Rounded MT Bold" panose="020F0704030504030204" pitchFamily="34" charset="0"/>
              </a:rPr>
              <a:t>Cohort Studies, Step </a:t>
            </a:r>
            <a:r>
              <a:rPr lang="en-US" altLang="en-US" sz="36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rPr>
              <a:t>4</a:t>
            </a:r>
            <a:endParaRPr lang="en-US" sz="3600" b="1"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p:txBody>
          <a:bodyPr>
            <a:normAutofit/>
          </a:bodyPr>
          <a:lstStyle/>
          <a:p>
            <a:pPr marL="361950" indent="-361950">
              <a:lnSpc>
                <a:spcPct val="100000"/>
              </a:lnSpc>
              <a:spcBef>
                <a:spcPts val="0"/>
              </a:spcBef>
              <a:spcAft>
                <a:spcPts val="1800"/>
              </a:spcAft>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Think Incidence!! </a:t>
            </a:r>
          </a:p>
          <a:p>
            <a:pPr marL="361950" indent="-361950">
              <a:lnSpc>
                <a:spcPct val="100000"/>
              </a:lnSpc>
              <a:spcBef>
                <a:spcPts val="0"/>
              </a:spcBef>
              <a:spcAft>
                <a:spcPts val="1800"/>
              </a:spcAft>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Cumulative incidence (attack rate, risk)</a:t>
            </a:r>
          </a:p>
          <a:p>
            <a:pPr lvl="1">
              <a:lnSpc>
                <a:spcPct val="100000"/>
              </a:lnSpc>
              <a:spcBef>
                <a:spcPts val="0"/>
              </a:spcBef>
              <a:spcAft>
                <a:spcPts val="1800"/>
              </a:spcAft>
            </a:pPr>
            <a:r>
              <a:rPr lang="en-US" altLang="en-US" dirty="0">
                <a:latin typeface="Arial" panose="020B0604020202020204" pitchFamily="34" charset="0"/>
                <a:cs typeface="Arial" panose="020B0604020202020204" pitchFamily="34" charset="0"/>
              </a:rPr>
              <a:t>Number of new cases at end of follow-up divided by number of disease-free persons at start of follow-up  </a:t>
            </a:r>
          </a:p>
          <a:p>
            <a:pPr marL="361950" indent="-361950">
              <a:lnSpc>
                <a:spcPct val="100000"/>
              </a:lnSpc>
              <a:spcBef>
                <a:spcPts val="0"/>
              </a:spcBef>
              <a:spcAft>
                <a:spcPts val="1800"/>
              </a:spcAft>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Person-time rate</a:t>
            </a:r>
          </a:p>
          <a:p>
            <a:pPr lvl="1">
              <a:lnSpc>
                <a:spcPct val="100000"/>
              </a:lnSpc>
              <a:spcBef>
                <a:spcPts val="0"/>
              </a:spcBef>
              <a:spcAft>
                <a:spcPts val="1800"/>
              </a:spcAft>
            </a:pPr>
            <a:r>
              <a:rPr lang="en-US" altLang="en-US" dirty="0">
                <a:latin typeface="Arial" panose="020B0604020202020204" pitchFamily="34" charset="0"/>
                <a:cs typeface="Arial" panose="020B0604020202020204" pitchFamily="34" charset="0"/>
              </a:rPr>
              <a:t>Number of new cases at end of follow-up divided by person-time at risk (e.g., person-years of disease-free follow-up)</a:t>
            </a:r>
          </a:p>
          <a:p>
            <a:pPr>
              <a:lnSpc>
                <a:spcPct val="100000"/>
              </a:lnSpc>
              <a:spcBef>
                <a:spcPts val="0"/>
              </a:spcBef>
              <a:spcAft>
                <a:spcPts val="1800"/>
              </a:spcAft>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92504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900" y="723901"/>
            <a:ext cx="6096000" cy="857250"/>
          </a:xfrm>
          <a:solidFill>
            <a:schemeClr val="accent1">
              <a:lumMod val="50000"/>
            </a:schemeClr>
          </a:solidFill>
        </p:spPr>
        <p:txBody>
          <a:bodyPr>
            <a:normAutofit fontScale="90000"/>
          </a:bodyPr>
          <a:lstStyle/>
          <a:p>
            <a:r>
              <a:rPr lang="en-US" altLang="en-US" sz="3600" b="1" dirty="0">
                <a:solidFill>
                  <a:srgbClr val="FFFF00"/>
                </a:solidFill>
                <a:effectLst>
                  <a:outerShdw blurRad="38100" dist="38100" dir="2700000" algn="tl">
                    <a:srgbClr val="000000">
                      <a:alpha val="43137"/>
                    </a:srgbClr>
                  </a:outerShdw>
                </a:effectLst>
                <a:latin typeface="Arial Rounded MT Bold" panose="020F0704030504030204" pitchFamily="34" charset="0"/>
              </a:rPr>
              <a:t>Cohort Studies — Advantages</a:t>
            </a:r>
            <a:endParaRPr lang="en-US" sz="3600" b="1"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781175" y="1892300"/>
            <a:ext cx="8782050" cy="4351338"/>
          </a:xfrm>
        </p:spPr>
        <p:txBody>
          <a:bodyPr>
            <a:normAutofit lnSpcReduction="10000"/>
          </a:bodyPr>
          <a:lstStyle/>
          <a:p>
            <a:pPr marL="361950" indent="-361950">
              <a:lnSpc>
                <a:spcPct val="100000"/>
              </a:lnSpc>
              <a:spcBef>
                <a:spcPts val="0"/>
              </a:spcBef>
              <a:spcAft>
                <a:spcPts val="1800"/>
              </a:spcAft>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In principle, allows for complete description of experience after exposure</a:t>
            </a:r>
          </a:p>
          <a:p>
            <a:pPr marL="361950" indent="-361950">
              <a:lnSpc>
                <a:spcPct val="100000"/>
              </a:lnSpc>
              <a:spcBef>
                <a:spcPts val="0"/>
              </a:spcBef>
              <a:spcAft>
                <a:spcPts val="1800"/>
              </a:spcAft>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Clear temporal sequence of </a:t>
            </a:r>
            <a:r>
              <a:rPr lang="en-US" altLang="en-US" sz="2400" dirty="0" smtClean="0">
                <a:latin typeface="Arial" panose="020B0604020202020204" pitchFamily="34" charset="0"/>
                <a:cs typeface="Arial" panose="020B0604020202020204" pitchFamily="34" charset="0"/>
              </a:rPr>
              <a:t>exposure </a:t>
            </a:r>
            <a:r>
              <a:rPr lang="en-US" altLang="en-US" sz="2400" dirty="0">
                <a:latin typeface="Arial" panose="020B0604020202020204" pitchFamily="34" charset="0"/>
                <a:cs typeface="Arial" panose="020B0604020202020204" pitchFamily="34" charset="0"/>
              </a:rPr>
              <a:t>and </a:t>
            </a:r>
            <a:r>
              <a:rPr lang="en-US" altLang="en-US" sz="2400" dirty="0" smtClean="0">
                <a:latin typeface="Arial" panose="020B0604020202020204" pitchFamily="34" charset="0"/>
                <a:cs typeface="Arial" panose="020B0604020202020204" pitchFamily="34" charset="0"/>
              </a:rPr>
              <a:t>disease</a:t>
            </a:r>
            <a:endParaRPr lang="en-US" altLang="en-US" sz="2400" dirty="0">
              <a:latin typeface="Arial" panose="020B0604020202020204" pitchFamily="34" charset="0"/>
              <a:cs typeface="Arial" panose="020B0604020202020204" pitchFamily="34" charset="0"/>
            </a:endParaRPr>
          </a:p>
          <a:p>
            <a:pPr marL="361950" indent="-361950">
              <a:lnSpc>
                <a:spcPct val="100000"/>
              </a:lnSpc>
              <a:spcBef>
                <a:spcPts val="0"/>
              </a:spcBef>
              <a:spcAft>
                <a:spcPts val="1800"/>
              </a:spcAft>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Well-suited for rare exposures</a:t>
            </a:r>
          </a:p>
          <a:p>
            <a:pPr marL="361950" indent="-361950">
              <a:lnSpc>
                <a:spcPct val="100000"/>
              </a:lnSpc>
              <a:spcBef>
                <a:spcPts val="0"/>
              </a:spcBef>
              <a:spcAft>
                <a:spcPts val="1800"/>
              </a:spcAft>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Can measure incidence of disease</a:t>
            </a:r>
          </a:p>
          <a:p>
            <a:pPr marL="361950" indent="-361950">
              <a:lnSpc>
                <a:spcPct val="100000"/>
              </a:lnSpc>
              <a:spcBef>
                <a:spcPts val="0"/>
              </a:spcBef>
              <a:spcAft>
                <a:spcPts val="1800"/>
              </a:spcAft>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Can study multiple effects (risks and benefits) of an exposure</a:t>
            </a:r>
          </a:p>
          <a:p>
            <a:pPr marL="361950" indent="-361950">
              <a:lnSpc>
                <a:spcPct val="100000"/>
              </a:lnSpc>
              <a:spcBef>
                <a:spcPts val="0"/>
              </a:spcBef>
              <a:spcAft>
                <a:spcPts val="1800"/>
              </a:spcAft>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Understandable by non-epidemiologists</a:t>
            </a:r>
          </a:p>
          <a:p>
            <a:pPr>
              <a:lnSpc>
                <a:spcPct val="100000"/>
              </a:lnSpc>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30515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66775"/>
            <a:ext cx="6772275" cy="809625"/>
          </a:xfrm>
          <a:solidFill>
            <a:schemeClr val="accent1">
              <a:lumMod val="50000"/>
            </a:schemeClr>
          </a:solidFill>
        </p:spPr>
        <p:txBody>
          <a:bodyPr>
            <a:normAutofit fontScale="90000"/>
          </a:bodyPr>
          <a:lstStyle/>
          <a:p>
            <a:r>
              <a:rPr lang="en-US" altLang="en-US" sz="3600" b="1" dirty="0">
                <a:solidFill>
                  <a:srgbClr val="FFFF00"/>
                </a:solidFill>
                <a:effectLst>
                  <a:outerShdw blurRad="38100" dist="38100" dir="2700000" algn="tl">
                    <a:srgbClr val="000000">
                      <a:alpha val="43137"/>
                    </a:srgbClr>
                  </a:outerShdw>
                </a:effectLst>
                <a:latin typeface="Arial Rounded MT Bold" panose="020F0704030504030204" pitchFamily="34" charset="0"/>
              </a:rPr>
              <a:t>Cohort Studies — Disadvantages</a:t>
            </a:r>
            <a:endParaRPr lang="en-US" sz="3600" b="1"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838200" y="1873250"/>
            <a:ext cx="10515600" cy="4351338"/>
          </a:xfrm>
        </p:spPr>
        <p:txBody>
          <a:bodyPr>
            <a:normAutofit/>
          </a:bodyPr>
          <a:lstStyle/>
          <a:p>
            <a:pPr marL="361950" indent="-361950">
              <a:lnSpc>
                <a:spcPct val="100000"/>
              </a:lnSpc>
              <a:spcBef>
                <a:spcPts val="0"/>
              </a:spcBef>
              <a:spcAft>
                <a:spcPts val="2400"/>
              </a:spcAft>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Many subjects needed for rare disease </a:t>
            </a:r>
          </a:p>
          <a:p>
            <a:pPr marL="361950" indent="-361950">
              <a:lnSpc>
                <a:spcPct val="100000"/>
              </a:lnSpc>
              <a:spcBef>
                <a:spcPts val="0"/>
              </a:spcBef>
              <a:spcAft>
                <a:spcPts val="2400"/>
              </a:spcAft>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Follow-up:  logistics, losses </a:t>
            </a:r>
          </a:p>
          <a:p>
            <a:pPr marL="361950" indent="-361950">
              <a:lnSpc>
                <a:spcPct val="100000"/>
              </a:lnSpc>
              <a:spcBef>
                <a:spcPts val="0"/>
              </a:spcBef>
              <a:spcAft>
                <a:spcPts val="2400"/>
              </a:spcAft>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Exposure can change over time</a:t>
            </a:r>
          </a:p>
          <a:p>
            <a:pPr marL="361950" indent="-361950">
              <a:lnSpc>
                <a:spcPct val="100000"/>
              </a:lnSpc>
              <a:spcBef>
                <a:spcPts val="0"/>
              </a:spcBef>
              <a:spcAft>
                <a:spcPts val="2400"/>
              </a:spcAft>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Prospective:  time-consuming, costly, observation can influence behaviors</a:t>
            </a:r>
          </a:p>
          <a:p>
            <a:pPr marL="361950" indent="-361950">
              <a:lnSpc>
                <a:spcPct val="100000"/>
              </a:lnSpc>
              <a:spcBef>
                <a:spcPts val="0"/>
              </a:spcBef>
              <a:spcAft>
                <a:spcPts val="2400"/>
              </a:spcAft>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Retrospective: requires suitable records</a:t>
            </a:r>
          </a:p>
          <a:p>
            <a:pPr marL="361950" indent="-361950">
              <a:lnSpc>
                <a:spcPct val="100000"/>
              </a:lnSpc>
              <a:spcBef>
                <a:spcPts val="0"/>
              </a:spcBef>
              <a:spcAft>
                <a:spcPts val="2400"/>
              </a:spcAft>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Changes in practice, usage, exposures may make findings irrelevant</a:t>
            </a:r>
          </a:p>
          <a:p>
            <a:pPr>
              <a:lnSpc>
                <a:spcPct val="100000"/>
              </a:lnSpc>
              <a:spcBef>
                <a:spcPts val="0"/>
              </a:spcBef>
              <a:spcAft>
                <a:spcPts val="2400"/>
              </a:spcAft>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02563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672" y="827256"/>
            <a:ext cx="5371453" cy="620543"/>
          </a:xfrm>
          <a:solidFill>
            <a:schemeClr val="accent1">
              <a:lumMod val="50000"/>
            </a:schemeClr>
          </a:solidFill>
        </p:spPr>
        <p:txBody>
          <a:bodyPr>
            <a:noAutofit/>
          </a:bodyPr>
          <a:lstStyle/>
          <a:p>
            <a:r>
              <a:rPr lang="en-US" sz="32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Cohort study – Example 1</a:t>
            </a:r>
            <a:endParaRPr lang="en-US" sz="3200" b="1"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665825" y="1563487"/>
            <a:ext cx="11105965" cy="5570738"/>
          </a:xfrm>
        </p:spPr>
        <p:txBody>
          <a:bodyPr>
            <a:normAutofit fontScale="70000" lnSpcReduction="20000"/>
          </a:bodyPr>
          <a:lstStyle/>
          <a:p>
            <a:pPr marL="447675" indent="-447675">
              <a:lnSpc>
                <a:spcPct val="120000"/>
              </a:lnSpc>
              <a:spcBef>
                <a:spcPts val="0"/>
              </a:spcBef>
              <a:spcAft>
                <a:spcPts val="1200"/>
              </a:spcAft>
              <a:buFont typeface="Wingdings" panose="05000000000000000000" pitchFamily="2" charset="2"/>
              <a:buChar char="q"/>
            </a:pPr>
            <a:r>
              <a:rPr lang="en-US" sz="3100" b="1" dirty="0" smtClean="0">
                <a:latin typeface="Arial" panose="020B0604020202020204" pitchFamily="34" charset="0"/>
                <a:cs typeface="Arial" panose="020B0604020202020204" pitchFamily="34" charset="0"/>
              </a:rPr>
              <a:t>Effectiveness</a:t>
            </a:r>
            <a:r>
              <a:rPr lang="en-US" sz="3100" b="1" dirty="0">
                <a:latin typeface="Arial" panose="020B0604020202020204" pitchFamily="34" charset="0"/>
                <a:cs typeface="Arial" panose="020B0604020202020204" pitchFamily="34" charset="0"/>
              </a:rPr>
              <a:t>, safety and acceptability of no-test medical abortion (termination of pregnancy) provided via telemedicine: a national cohort study</a:t>
            </a:r>
          </a:p>
          <a:p>
            <a:pPr marL="714375" indent="-266700">
              <a:lnSpc>
                <a:spcPct val="120000"/>
              </a:lnSpc>
              <a:spcBef>
                <a:spcPts val="0"/>
              </a:spcBef>
              <a:spcAft>
                <a:spcPts val="1200"/>
              </a:spcAft>
              <a:buFont typeface="Wingdings" panose="05000000000000000000" pitchFamily="2" charset="2"/>
              <a:buChar char="§"/>
            </a:pPr>
            <a:r>
              <a:rPr lang="en-US" b="1" dirty="0">
                <a:latin typeface="Arial" panose="020B0604020202020204" pitchFamily="34" charset="0"/>
                <a:cs typeface="Arial" panose="020B0604020202020204" pitchFamily="34" charset="0"/>
              </a:rPr>
              <a:t>Objective: </a:t>
            </a:r>
            <a:r>
              <a:rPr lang="en-US" dirty="0">
                <a:latin typeface="Arial" panose="020B0604020202020204" pitchFamily="34" charset="0"/>
                <a:cs typeface="Arial" panose="020B0604020202020204" pitchFamily="34" charset="0"/>
              </a:rPr>
              <a:t>To compare outcomes before and after implementation of medical abortion (termination of pregnancy) without ultrasound via telemedicine.</a:t>
            </a:r>
          </a:p>
          <a:p>
            <a:pPr marL="714375" indent="-266700">
              <a:lnSpc>
                <a:spcPct val="120000"/>
              </a:lnSpc>
              <a:spcBef>
                <a:spcPts val="0"/>
              </a:spcBef>
              <a:spcAft>
                <a:spcPts val="1200"/>
              </a:spcAft>
              <a:buFont typeface="Wingdings" panose="05000000000000000000" pitchFamily="2" charset="2"/>
              <a:buChar char="§"/>
            </a:pPr>
            <a:r>
              <a:rPr lang="en-US" b="1" dirty="0" smtClean="0">
                <a:latin typeface="Arial" panose="020B0604020202020204" pitchFamily="34" charset="0"/>
                <a:cs typeface="Arial" panose="020B0604020202020204" pitchFamily="34" charset="0"/>
              </a:rPr>
              <a:t>Method:</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Medical abortions at home at ≤69 days' gestation in two cohorts: traditional model (in-person with ultrasound, n = 22 158) from January to March 2020 versus telemedicine-hybrid model (either in person or via telemedicine without ultrasound, n = 29 984, of whom 18 435 had no-test telemedicine) between April and June 2020. Sample (n = 52 142) comprises 85% of all medical abortions provided </a:t>
            </a:r>
            <a:r>
              <a:rPr lang="en-US" dirty="0" smtClean="0">
                <a:latin typeface="Arial" panose="020B0604020202020204" pitchFamily="34" charset="0"/>
                <a:cs typeface="Arial" panose="020B0604020202020204" pitchFamily="34" charset="0"/>
              </a:rPr>
              <a:t>nationally. Data </a:t>
            </a:r>
            <a:r>
              <a:rPr lang="en-US" dirty="0">
                <a:latin typeface="Arial" panose="020B0604020202020204" pitchFamily="34" charset="0"/>
                <a:cs typeface="Arial" panose="020B0604020202020204" pitchFamily="34" charset="0"/>
              </a:rPr>
              <a:t>from electronic records and incident databases were used to compare outcomes between cohorts, adjusted for baseline </a:t>
            </a:r>
            <a:r>
              <a:rPr lang="en-US" dirty="0" smtClean="0">
                <a:latin typeface="Arial" panose="020B0604020202020204" pitchFamily="34" charset="0"/>
                <a:cs typeface="Arial" panose="020B0604020202020204" pitchFamily="34" charset="0"/>
              </a:rPr>
              <a:t>differences</a:t>
            </a:r>
          </a:p>
          <a:p>
            <a:pPr marL="714375" indent="-266700">
              <a:lnSpc>
                <a:spcPct val="120000"/>
              </a:lnSpc>
              <a:spcBef>
                <a:spcPts val="0"/>
              </a:spcBef>
              <a:spcAft>
                <a:spcPts val="1200"/>
              </a:spcAft>
              <a:buFont typeface="Wingdings" panose="05000000000000000000" pitchFamily="2" charset="2"/>
              <a:buChar char="§"/>
            </a:pPr>
            <a:r>
              <a:rPr lang="en-US" i="1" dirty="0">
                <a:solidFill>
                  <a:srgbClr val="FF0000"/>
                </a:solidFill>
              </a:rPr>
              <a:t>Aiken A, </a:t>
            </a:r>
            <a:r>
              <a:rPr lang="en-US" i="1" dirty="0" err="1">
                <a:solidFill>
                  <a:srgbClr val="FF0000"/>
                </a:solidFill>
              </a:rPr>
              <a:t>Lohr</a:t>
            </a:r>
            <a:r>
              <a:rPr lang="en-US" i="1" dirty="0">
                <a:solidFill>
                  <a:srgbClr val="FF0000"/>
                </a:solidFill>
              </a:rPr>
              <a:t> PA, Lord J, Ghosh N, Starling J. Effectiveness, safety and acceptability of no-test medical abortion (termination of pregnancy) provided via telemedicine: a national cohort study. BJOG. 2021 Aug;128(9):</a:t>
            </a:r>
            <a:r>
              <a:rPr lang="en-US" i="1" dirty="0" smtClean="0">
                <a:solidFill>
                  <a:srgbClr val="FF0000"/>
                </a:solidFill>
              </a:rPr>
              <a:t>1464-1474</a:t>
            </a:r>
            <a:endParaRPr lang="en-US"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67912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696" y="783054"/>
            <a:ext cx="5362575" cy="545730"/>
          </a:xfrm>
          <a:solidFill>
            <a:schemeClr val="accent1">
              <a:lumMod val="50000"/>
            </a:schemeClr>
          </a:solidFill>
        </p:spPr>
        <p:txBody>
          <a:bodyPr>
            <a:normAutofit fontScale="90000"/>
          </a:bodyPr>
          <a:lstStyle/>
          <a:p>
            <a:r>
              <a:rPr lang="en-US" sz="3600" b="1" dirty="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Cohort </a:t>
            </a:r>
            <a:r>
              <a:rPr lang="en-US" sz="36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study – Example 2</a:t>
            </a:r>
            <a:endParaRPr lang="en-US" sz="3600" b="1"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476066" y="1472953"/>
            <a:ext cx="11052698" cy="5570738"/>
          </a:xfrm>
        </p:spPr>
        <p:txBody>
          <a:bodyPr>
            <a:normAutofit fontScale="92500"/>
          </a:bodyPr>
          <a:lstStyle/>
          <a:p>
            <a:pPr marL="447675" indent="-447675">
              <a:lnSpc>
                <a:spcPct val="100000"/>
              </a:lnSpc>
              <a:spcBef>
                <a:spcPts val="0"/>
              </a:spcBef>
              <a:spcAft>
                <a:spcPts val="1800"/>
              </a:spcAft>
              <a:buFont typeface="Wingdings" panose="05000000000000000000" pitchFamily="2" charset="2"/>
              <a:buChar char="q"/>
            </a:pPr>
            <a:r>
              <a:rPr lang="en-US" sz="2400" b="1" dirty="0" smtClean="0">
                <a:latin typeface="Arial" panose="020B0604020202020204" pitchFamily="34" charset="0"/>
                <a:cs typeface="Arial" panose="020B0604020202020204" pitchFamily="34" charset="0"/>
              </a:rPr>
              <a:t>Induced </a:t>
            </a:r>
            <a:r>
              <a:rPr lang="en-US" sz="2400" b="1" dirty="0">
                <a:latin typeface="Arial" panose="020B0604020202020204" pitchFamily="34" charset="0"/>
                <a:cs typeface="Arial" panose="020B0604020202020204" pitchFamily="34" charset="0"/>
              </a:rPr>
              <a:t>abortion according to immigrants' birthplace: a population-based cohort </a:t>
            </a:r>
            <a:r>
              <a:rPr lang="en-US" sz="2400" b="1" dirty="0" smtClean="0">
                <a:latin typeface="Arial" panose="020B0604020202020204" pitchFamily="34" charset="0"/>
                <a:cs typeface="Arial" panose="020B0604020202020204" pitchFamily="34" charset="0"/>
              </a:rPr>
              <a:t>study</a:t>
            </a:r>
            <a:endParaRPr lang="en-US" sz="2400" b="1" dirty="0">
              <a:latin typeface="Arial" panose="020B0604020202020204" pitchFamily="34" charset="0"/>
              <a:cs typeface="Arial" panose="020B0604020202020204" pitchFamily="34" charset="0"/>
            </a:endParaRPr>
          </a:p>
          <a:p>
            <a:pPr marL="714375" indent="-266700">
              <a:lnSpc>
                <a:spcPct val="100000"/>
              </a:lnSpc>
              <a:spcBef>
                <a:spcPts val="0"/>
              </a:spcBef>
              <a:spcAft>
                <a:spcPts val="1800"/>
              </a:spcAft>
              <a:buFont typeface="Wingdings" panose="05000000000000000000" pitchFamily="2" charset="2"/>
              <a:buChar char="§"/>
            </a:pPr>
            <a:r>
              <a:rPr lang="en-US" sz="2400" b="1" dirty="0" smtClean="0">
                <a:latin typeface="Arial" panose="020B0604020202020204" pitchFamily="34" charset="0"/>
                <a:cs typeface="Arial" panose="020B0604020202020204" pitchFamily="34" charset="0"/>
              </a:rPr>
              <a:t>Aim:</a:t>
            </a:r>
            <a:r>
              <a:rPr lang="en-US" sz="2400" dirty="0" smtClean="0">
                <a:latin typeface="Arial" panose="020B0604020202020204" pitchFamily="34" charset="0"/>
                <a:cs typeface="Arial" panose="020B0604020202020204" pitchFamily="34" charset="0"/>
              </a:rPr>
              <a:t> We </a:t>
            </a:r>
            <a:r>
              <a:rPr lang="en-US" sz="2400" dirty="0">
                <a:latin typeface="Arial" panose="020B0604020202020204" pitchFamily="34" charset="0"/>
                <a:cs typeface="Arial" panose="020B0604020202020204" pitchFamily="34" charset="0"/>
              </a:rPr>
              <a:t>examined the association between abortion and region of birth and birth order among Canadian immigrants.</a:t>
            </a:r>
          </a:p>
          <a:p>
            <a:pPr marL="714375" indent="-266700">
              <a:lnSpc>
                <a:spcPct val="100000"/>
              </a:lnSpc>
              <a:spcBef>
                <a:spcPts val="0"/>
              </a:spcBef>
              <a:spcAft>
                <a:spcPts val="1800"/>
              </a:spcAft>
              <a:buFont typeface="Wingdings" panose="05000000000000000000" pitchFamily="2" charset="2"/>
              <a:buChar char="§"/>
            </a:pPr>
            <a:r>
              <a:rPr lang="en-US" sz="2400" b="1" dirty="0">
                <a:latin typeface="Arial" panose="020B0604020202020204" pitchFamily="34" charset="0"/>
                <a:cs typeface="Arial" panose="020B0604020202020204" pitchFamily="34" charset="0"/>
              </a:rPr>
              <a:t>Methods: </a:t>
            </a:r>
            <a:r>
              <a:rPr lang="en-US" sz="2400" dirty="0">
                <a:latin typeface="Arial" panose="020B0604020202020204" pitchFamily="34" charset="0"/>
                <a:cs typeface="Arial" panose="020B0604020202020204" pitchFamily="34" charset="0"/>
              </a:rPr>
              <a:t>We conducted a population-based person-years (PY) cohort study in Ontario, Canada using administrative immigration (1991-2012) and health care data (1991-2013). Associations between induced abortion and an immigrant's region of birth were estimated using </a:t>
            </a:r>
            <a:r>
              <a:rPr lang="en-US" sz="2400" dirty="0" err="1">
                <a:latin typeface="Arial" panose="020B0604020202020204" pitchFamily="34" charset="0"/>
                <a:cs typeface="Arial" panose="020B0604020202020204" pitchFamily="34" charset="0"/>
              </a:rPr>
              <a:t>poisson</a:t>
            </a:r>
            <a:r>
              <a:rPr lang="en-US" sz="2400" dirty="0">
                <a:latin typeface="Arial" panose="020B0604020202020204" pitchFamily="34" charset="0"/>
                <a:cs typeface="Arial" panose="020B0604020202020204" pitchFamily="34" charset="0"/>
              </a:rPr>
              <a:t> regression. Rate ratios were adjusted for age, landing year, education, neighborhood income quintile and refugee status and stratified by birth order within </a:t>
            </a:r>
            <a:r>
              <a:rPr lang="en-US" sz="2400" dirty="0" smtClean="0">
                <a:latin typeface="Arial" panose="020B0604020202020204" pitchFamily="34" charset="0"/>
                <a:cs typeface="Arial" panose="020B0604020202020204" pitchFamily="34" charset="0"/>
              </a:rPr>
              <a:t>regions</a:t>
            </a:r>
          </a:p>
          <a:p>
            <a:pPr marL="714375" indent="-266700">
              <a:lnSpc>
                <a:spcPct val="100000"/>
              </a:lnSpc>
              <a:spcBef>
                <a:spcPts val="0"/>
              </a:spcBef>
              <a:spcAft>
                <a:spcPts val="1800"/>
              </a:spcAft>
              <a:buFont typeface="Wingdings" panose="05000000000000000000" pitchFamily="2" charset="2"/>
              <a:buChar char="§"/>
            </a:pPr>
            <a:r>
              <a:rPr lang="en-US" sz="2400" i="1" dirty="0" err="1">
                <a:solidFill>
                  <a:srgbClr val="FF0000"/>
                </a:solidFill>
              </a:rPr>
              <a:t>Wanigaratne</a:t>
            </a:r>
            <a:r>
              <a:rPr lang="en-US" sz="2400" i="1" dirty="0">
                <a:solidFill>
                  <a:srgbClr val="FF0000"/>
                </a:solidFill>
              </a:rPr>
              <a:t> S, </a:t>
            </a:r>
            <a:r>
              <a:rPr lang="en-US" sz="2400" i="1" dirty="0" err="1">
                <a:solidFill>
                  <a:srgbClr val="FF0000"/>
                </a:solidFill>
              </a:rPr>
              <a:t>Wiedmeyer</a:t>
            </a:r>
            <a:r>
              <a:rPr lang="en-US" sz="2400" i="1" dirty="0">
                <a:solidFill>
                  <a:srgbClr val="FF0000"/>
                </a:solidFill>
              </a:rPr>
              <a:t> ML, Brown HK, Guttmann A, </a:t>
            </a:r>
            <a:r>
              <a:rPr lang="en-US" sz="2400" i="1" dirty="0" err="1">
                <a:solidFill>
                  <a:srgbClr val="FF0000"/>
                </a:solidFill>
              </a:rPr>
              <a:t>Urquia</a:t>
            </a:r>
            <a:r>
              <a:rPr lang="en-US" sz="2400" i="1" dirty="0">
                <a:solidFill>
                  <a:srgbClr val="FF0000"/>
                </a:solidFill>
              </a:rPr>
              <a:t> ML. Induced abortion according to immigrants' birthplace: a population-based cohort study. </a:t>
            </a:r>
            <a:r>
              <a:rPr lang="en-US" sz="2400" i="1" dirty="0" err="1">
                <a:solidFill>
                  <a:srgbClr val="FF0000"/>
                </a:solidFill>
              </a:rPr>
              <a:t>Reprod</a:t>
            </a:r>
            <a:r>
              <a:rPr lang="en-US" sz="2400" i="1" dirty="0">
                <a:solidFill>
                  <a:srgbClr val="FF0000"/>
                </a:solidFill>
              </a:rPr>
              <a:t> Health. 2020 Sep 14;17(1):143</a:t>
            </a:r>
            <a:endParaRPr lang="en-US" sz="2400" i="1" dirty="0">
              <a:solidFill>
                <a:srgbClr val="FF0000"/>
              </a:solidFill>
              <a:latin typeface="Arial" panose="020B0604020202020204" pitchFamily="34" charset="0"/>
              <a:cs typeface="Arial" panose="020B0604020202020204" pitchFamily="34" charset="0"/>
            </a:endParaRPr>
          </a:p>
          <a:p>
            <a:pPr>
              <a:lnSpc>
                <a:spcPct val="100000"/>
              </a:lnSpc>
              <a:spcBef>
                <a:spcPts val="0"/>
              </a:spcBef>
              <a:spcAft>
                <a:spcPts val="1800"/>
              </a:spcAft>
              <a:buFont typeface="Wingdings" panose="05000000000000000000" pitchFamily="2" charset="2"/>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30795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948" y="795688"/>
            <a:ext cx="5372377" cy="661141"/>
          </a:xfrm>
          <a:solidFill>
            <a:schemeClr val="accent1">
              <a:lumMod val="50000"/>
            </a:schemeClr>
          </a:solidFill>
        </p:spPr>
        <p:txBody>
          <a:bodyPr>
            <a:normAutofit fontScale="90000"/>
          </a:bodyPr>
          <a:lstStyle/>
          <a:p>
            <a:r>
              <a:rPr lang="en-US" sz="3600" b="1" dirty="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Cohort </a:t>
            </a:r>
            <a:r>
              <a:rPr lang="en-US" sz="36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study – Example 3</a:t>
            </a:r>
            <a:endParaRPr lang="en-US" sz="3600" b="1"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580749" y="1672330"/>
            <a:ext cx="10334902" cy="5570738"/>
          </a:xfrm>
        </p:spPr>
        <p:txBody>
          <a:bodyPr>
            <a:normAutofit fontScale="92500" lnSpcReduction="20000"/>
          </a:bodyPr>
          <a:lstStyle/>
          <a:p>
            <a:pPr marL="447675" indent="-447675">
              <a:lnSpc>
                <a:spcPct val="110000"/>
              </a:lnSpc>
              <a:spcBef>
                <a:spcPts val="0"/>
              </a:spcBef>
              <a:spcAft>
                <a:spcPts val="1800"/>
              </a:spcAft>
              <a:buFont typeface="Wingdings" panose="05000000000000000000" pitchFamily="2" charset="2"/>
              <a:buChar char="q"/>
            </a:pPr>
            <a:r>
              <a:rPr lang="en-US" sz="2600" b="1" dirty="0" smtClean="0">
                <a:latin typeface="Arial" panose="020B0604020202020204" pitchFamily="34" charset="0"/>
                <a:cs typeface="Arial" panose="020B0604020202020204" pitchFamily="34" charset="0"/>
              </a:rPr>
              <a:t>Expectant </a:t>
            </a:r>
            <a:r>
              <a:rPr lang="en-US" sz="2600" b="1" dirty="0">
                <a:latin typeface="Arial" panose="020B0604020202020204" pitchFamily="34" charset="0"/>
                <a:cs typeface="Arial" panose="020B0604020202020204" pitchFamily="34" charset="0"/>
              </a:rPr>
              <a:t>management of retained products of conception following abortion: A retrospective cohort study</a:t>
            </a:r>
          </a:p>
          <a:p>
            <a:pPr marL="714375" indent="-266700">
              <a:lnSpc>
                <a:spcPct val="110000"/>
              </a:lnSpc>
              <a:spcBef>
                <a:spcPts val="0"/>
              </a:spcBef>
              <a:spcAft>
                <a:spcPts val="1800"/>
              </a:spcAft>
              <a:buFont typeface="Wingdings" panose="05000000000000000000" pitchFamily="2" charset="2"/>
              <a:buChar char="§"/>
            </a:pPr>
            <a:r>
              <a:rPr lang="en-US" sz="2400" b="1" dirty="0">
                <a:latin typeface="Arial" panose="020B0604020202020204" pitchFamily="34" charset="0"/>
                <a:cs typeface="Arial" panose="020B0604020202020204" pitchFamily="34" charset="0"/>
              </a:rPr>
              <a:t>Objective: </a:t>
            </a:r>
            <a:r>
              <a:rPr lang="en-US" sz="2400" dirty="0">
                <a:latin typeface="Arial" panose="020B0604020202020204" pitchFamily="34" charset="0"/>
                <a:cs typeface="Arial" panose="020B0604020202020204" pitchFamily="34" charset="0"/>
              </a:rPr>
              <a:t>To clarify the natural history of retained products of conception (RPOC) following abortion at less than 22 weeks of gestation, and those who show major bleeding during course observation.</a:t>
            </a:r>
          </a:p>
          <a:p>
            <a:pPr marL="714375" indent="-266700">
              <a:lnSpc>
                <a:spcPct val="110000"/>
              </a:lnSpc>
              <a:spcBef>
                <a:spcPts val="0"/>
              </a:spcBef>
              <a:spcAft>
                <a:spcPts val="1800"/>
              </a:spcAft>
              <a:buFont typeface="Wingdings" panose="05000000000000000000" pitchFamily="2" charset="2"/>
              <a:buChar char="§"/>
            </a:pPr>
            <a:r>
              <a:rPr lang="en-US" sz="2200" b="1" dirty="0">
                <a:latin typeface="Arial" panose="020B0604020202020204" pitchFamily="34" charset="0"/>
                <a:cs typeface="Arial" panose="020B0604020202020204" pitchFamily="34" charset="0"/>
              </a:rPr>
              <a:t>Study design: </a:t>
            </a:r>
            <a:r>
              <a:rPr lang="en-US" sz="2200" dirty="0">
                <a:latin typeface="Arial" panose="020B0604020202020204" pitchFamily="34" charset="0"/>
                <a:cs typeface="Arial" panose="020B0604020202020204" pitchFamily="34" charset="0"/>
              </a:rPr>
              <a:t>We retrospectively reviewed 640 patients who had spontaneous or artificial abortion at less than 22 weeks of gestation between January 2011 and August 2019 in our institute. Of those, patients with RPOC were included. The maternal background, RPOC characteristics, and subsequent complications including additional interventions were reviewed</a:t>
            </a:r>
            <a:r>
              <a:rPr lang="en-US" sz="2200" dirty="0" smtClean="0">
                <a:latin typeface="Arial" panose="020B0604020202020204" pitchFamily="34" charset="0"/>
                <a:cs typeface="Arial" panose="020B0604020202020204" pitchFamily="34" charset="0"/>
              </a:rPr>
              <a:t>.</a:t>
            </a:r>
          </a:p>
          <a:p>
            <a:pPr marL="714375" indent="-266700">
              <a:lnSpc>
                <a:spcPct val="110000"/>
              </a:lnSpc>
              <a:spcBef>
                <a:spcPts val="0"/>
              </a:spcBef>
              <a:spcAft>
                <a:spcPts val="1800"/>
              </a:spcAft>
              <a:buFont typeface="Wingdings" panose="05000000000000000000" pitchFamily="2" charset="2"/>
              <a:buChar char="§"/>
            </a:pPr>
            <a:r>
              <a:rPr lang="en-US" sz="2400" i="1" dirty="0">
                <a:solidFill>
                  <a:srgbClr val="FF0000"/>
                </a:solidFill>
              </a:rPr>
              <a:t>Wada Y, Takahashi H, Suzuki H, </a:t>
            </a:r>
            <a:r>
              <a:rPr lang="en-US" sz="2400" i="1" dirty="0" err="1">
                <a:solidFill>
                  <a:srgbClr val="FF0000"/>
                </a:solidFill>
              </a:rPr>
              <a:t>Ohashi</a:t>
            </a:r>
            <a:r>
              <a:rPr lang="en-US" sz="2400" i="1" dirty="0">
                <a:solidFill>
                  <a:srgbClr val="FF0000"/>
                </a:solidFill>
              </a:rPr>
              <a:t> M, </a:t>
            </a:r>
            <a:r>
              <a:rPr lang="en-US" sz="2400" i="1" dirty="0" err="1">
                <a:solidFill>
                  <a:srgbClr val="FF0000"/>
                </a:solidFill>
              </a:rPr>
              <a:t>Ogoyama</a:t>
            </a:r>
            <a:r>
              <a:rPr lang="en-US" sz="2400" i="1" dirty="0">
                <a:solidFill>
                  <a:srgbClr val="FF0000"/>
                </a:solidFill>
              </a:rPr>
              <a:t> M, </a:t>
            </a:r>
            <a:r>
              <a:rPr lang="en-US" sz="2400" i="1" dirty="0" err="1">
                <a:solidFill>
                  <a:srgbClr val="FF0000"/>
                </a:solidFill>
              </a:rPr>
              <a:t>Nagayama</a:t>
            </a:r>
            <a:r>
              <a:rPr lang="en-US" sz="2400" i="1" dirty="0">
                <a:solidFill>
                  <a:srgbClr val="FF0000"/>
                </a:solidFill>
              </a:rPr>
              <a:t> S, Baba Y, </a:t>
            </a:r>
            <a:r>
              <a:rPr lang="en-US" sz="2400" i="1" dirty="0" err="1">
                <a:solidFill>
                  <a:srgbClr val="FF0000"/>
                </a:solidFill>
              </a:rPr>
              <a:t>Usui</a:t>
            </a:r>
            <a:r>
              <a:rPr lang="en-US" sz="2400" i="1" dirty="0">
                <a:solidFill>
                  <a:srgbClr val="FF0000"/>
                </a:solidFill>
              </a:rPr>
              <a:t> R, Suzuki T, </a:t>
            </a:r>
            <a:r>
              <a:rPr lang="en-US" sz="2400" i="1" dirty="0" err="1">
                <a:solidFill>
                  <a:srgbClr val="FF0000"/>
                </a:solidFill>
              </a:rPr>
              <a:t>Ohkuchi</a:t>
            </a:r>
            <a:r>
              <a:rPr lang="en-US" sz="2400" i="1" dirty="0">
                <a:solidFill>
                  <a:srgbClr val="FF0000"/>
                </a:solidFill>
              </a:rPr>
              <a:t> A, Fujiwara H. Expectant management of retained products of conception following abortion: A retrospective cohort study. </a:t>
            </a:r>
            <a:r>
              <a:rPr lang="en-US" sz="2400" i="1" dirty="0" err="1">
                <a:solidFill>
                  <a:srgbClr val="FF0000"/>
                </a:solidFill>
              </a:rPr>
              <a:t>Eur</a:t>
            </a:r>
            <a:r>
              <a:rPr lang="en-US" sz="2400" i="1" dirty="0">
                <a:solidFill>
                  <a:srgbClr val="FF0000"/>
                </a:solidFill>
              </a:rPr>
              <a:t> J </a:t>
            </a:r>
            <a:r>
              <a:rPr lang="en-US" sz="2400" i="1" dirty="0" err="1">
                <a:solidFill>
                  <a:srgbClr val="FF0000"/>
                </a:solidFill>
              </a:rPr>
              <a:t>Obstet</a:t>
            </a:r>
            <a:r>
              <a:rPr lang="en-US" sz="2400" i="1" dirty="0">
                <a:solidFill>
                  <a:srgbClr val="FF0000"/>
                </a:solidFill>
              </a:rPr>
              <a:t> </a:t>
            </a:r>
            <a:r>
              <a:rPr lang="en-US" sz="2400" i="1" dirty="0" err="1">
                <a:solidFill>
                  <a:srgbClr val="FF0000"/>
                </a:solidFill>
              </a:rPr>
              <a:t>Gynecol</a:t>
            </a:r>
            <a:r>
              <a:rPr lang="en-US" sz="2400" i="1" dirty="0">
                <a:solidFill>
                  <a:srgbClr val="FF0000"/>
                </a:solidFill>
              </a:rPr>
              <a:t> </a:t>
            </a:r>
            <a:r>
              <a:rPr lang="en-US" sz="2400" i="1" dirty="0" err="1">
                <a:solidFill>
                  <a:srgbClr val="FF0000"/>
                </a:solidFill>
              </a:rPr>
              <a:t>Reprod</a:t>
            </a:r>
            <a:r>
              <a:rPr lang="en-US" sz="2400" i="1" dirty="0">
                <a:solidFill>
                  <a:srgbClr val="FF0000"/>
                </a:solidFill>
              </a:rPr>
              <a:t> Biol. 2021 May;260:1-5</a:t>
            </a:r>
            <a:endParaRPr lang="en-US" sz="2200" i="1" dirty="0">
              <a:solidFill>
                <a:srgbClr val="FF0000"/>
              </a:solidFill>
              <a:latin typeface="Arial" panose="020B0604020202020204" pitchFamily="34" charset="0"/>
              <a:cs typeface="Arial" panose="020B0604020202020204" pitchFamily="34" charset="0"/>
            </a:endParaRPr>
          </a:p>
          <a:p>
            <a:pPr>
              <a:lnSpc>
                <a:spcPct val="110000"/>
              </a:lnSpc>
              <a:spcBef>
                <a:spcPts val="0"/>
              </a:spcBef>
              <a:spcAft>
                <a:spcPts val="1800"/>
              </a:spcAft>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62719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538" y="706020"/>
            <a:ext cx="5286652" cy="545730"/>
          </a:xfrm>
          <a:solidFill>
            <a:schemeClr val="accent1">
              <a:lumMod val="50000"/>
            </a:schemeClr>
          </a:solidFill>
        </p:spPr>
        <p:txBody>
          <a:bodyPr>
            <a:noAutofit/>
          </a:bodyPr>
          <a:lstStyle/>
          <a:p>
            <a:r>
              <a:rPr lang="en-US" sz="3200" b="1" dirty="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Cohort </a:t>
            </a:r>
            <a:r>
              <a:rPr lang="en-US" sz="32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study – Example 4</a:t>
            </a:r>
            <a:endParaRPr lang="en-US" sz="3200" b="1"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532662" y="1393794"/>
            <a:ext cx="10578483" cy="5570738"/>
          </a:xfrm>
        </p:spPr>
        <p:txBody>
          <a:bodyPr>
            <a:normAutofit lnSpcReduction="10000"/>
          </a:bodyPr>
          <a:lstStyle/>
          <a:p>
            <a:pPr marL="0" indent="0">
              <a:lnSpc>
                <a:spcPct val="100000"/>
              </a:lnSpc>
              <a:spcBef>
                <a:spcPts val="0"/>
              </a:spcBef>
              <a:spcAft>
                <a:spcPts val="1200"/>
              </a:spcAft>
              <a:buNone/>
            </a:pPr>
            <a:r>
              <a:rPr lang="en-US" sz="2600" b="1" dirty="0" smtClean="0">
                <a:latin typeface="Arial" panose="020B0604020202020204" pitchFamily="34" charset="0"/>
                <a:cs typeface="Arial" panose="020B0604020202020204" pitchFamily="34" charset="0"/>
              </a:rPr>
              <a:t>Title: </a:t>
            </a:r>
            <a:r>
              <a:rPr lang="en-US" sz="2400" b="1" dirty="0">
                <a:latin typeface="Arial" panose="020B0604020202020204" pitchFamily="34" charset="0"/>
                <a:cs typeface="Arial" panose="020B0604020202020204" pitchFamily="34" charset="0"/>
              </a:rPr>
              <a:t>A Prospective Cohort Study of the Effect of Receiving versus Being Denied an Abortion on Educational </a:t>
            </a:r>
            <a:r>
              <a:rPr lang="en-US" sz="2400" b="1" dirty="0" smtClean="0">
                <a:latin typeface="Arial" panose="020B0604020202020204" pitchFamily="34" charset="0"/>
                <a:cs typeface="Arial" panose="020B0604020202020204" pitchFamily="34" charset="0"/>
              </a:rPr>
              <a:t>Attainment</a:t>
            </a:r>
            <a:endParaRPr lang="en-US" sz="2600" b="1" dirty="0">
              <a:latin typeface="Arial" panose="020B0604020202020204" pitchFamily="34" charset="0"/>
              <a:cs typeface="Arial" panose="020B0604020202020204" pitchFamily="34" charset="0"/>
            </a:endParaRPr>
          </a:p>
          <a:p>
            <a:pPr>
              <a:lnSpc>
                <a:spcPct val="100000"/>
              </a:lnSpc>
              <a:spcBef>
                <a:spcPts val="0"/>
              </a:spcBef>
              <a:spcAft>
                <a:spcPts val="1200"/>
              </a:spcAft>
              <a:buFont typeface="Wingdings" panose="05000000000000000000" pitchFamily="2" charset="2"/>
              <a:buChar char="§"/>
            </a:pPr>
            <a:r>
              <a:rPr lang="en-US" sz="2300" b="1" dirty="0" smtClean="0">
                <a:latin typeface="Arial" panose="020B0604020202020204" pitchFamily="34" charset="0"/>
                <a:cs typeface="Arial" panose="020B0604020202020204" pitchFamily="34" charset="0"/>
              </a:rPr>
              <a:t>Aim:</a:t>
            </a:r>
            <a:r>
              <a:rPr lang="en-US" sz="2300" b="1"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T</a:t>
            </a:r>
            <a:r>
              <a:rPr lang="en-US" sz="2300" dirty="0" smtClean="0">
                <a:latin typeface="Arial" panose="020B0604020202020204" pitchFamily="34" charset="0"/>
                <a:cs typeface="Arial" panose="020B0604020202020204" pitchFamily="34" charset="0"/>
              </a:rPr>
              <a:t>o disentangle </a:t>
            </a:r>
            <a:r>
              <a:rPr lang="en-US" sz="2300" dirty="0">
                <a:latin typeface="Arial" panose="020B0604020202020204" pitchFamily="34" charset="0"/>
                <a:cs typeface="Arial" panose="020B0604020202020204" pitchFamily="34" charset="0"/>
              </a:rPr>
              <a:t>the direct effects of childbearing from common selection factors that predispose women to both unintended childbearing and lower educational </a:t>
            </a:r>
            <a:r>
              <a:rPr lang="en-US" sz="2300" dirty="0" smtClean="0">
                <a:latin typeface="Arial" panose="020B0604020202020204" pitchFamily="34" charset="0"/>
                <a:cs typeface="Arial" panose="020B0604020202020204" pitchFamily="34" charset="0"/>
              </a:rPr>
              <a:t>attainment</a:t>
            </a:r>
            <a:endParaRPr lang="en-US" sz="2300" dirty="0">
              <a:latin typeface="Arial" panose="020B0604020202020204" pitchFamily="34" charset="0"/>
              <a:cs typeface="Arial" panose="020B0604020202020204" pitchFamily="34" charset="0"/>
            </a:endParaRPr>
          </a:p>
          <a:p>
            <a:pPr>
              <a:lnSpc>
                <a:spcPct val="100000"/>
              </a:lnSpc>
              <a:spcBef>
                <a:spcPts val="0"/>
              </a:spcBef>
              <a:spcAft>
                <a:spcPts val="1200"/>
              </a:spcAft>
              <a:buFont typeface="Wingdings" panose="05000000000000000000" pitchFamily="2" charset="2"/>
              <a:buChar char="§"/>
            </a:pPr>
            <a:r>
              <a:rPr lang="en-US" sz="2300" b="1" dirty="0">
                <a:latin typeface="Arial" panose="020B0604020202020204" pitchFamily="34" charset="0"/>
                <a:cs typeface="Arial" panose="020B0604020202020204" pitchFamily="34" charset="0"/>
              </a:rPr>
              <a:t>Methods: </a:t>
            </a:r>
            <a:r>
              <a:rPr lang="en-US" sz="2300" dirty="0">
                <a:latin typeface="Arial" panose="020B0604020202020204" pitchFamily="34" charset="0"/>
                <a:cs typeface="Arial" panose="020B0604020202020204" pitchFamily="34" charset="0"/>
              </a:rPr>
              <a:t>Using data from a 5-year prospective cohort study of 876 individuals seeking abortion care, some of whom were denied care because they presented beyond a facility's gestational age limit, we used discrete time survival models to estimate the hazard of graduating and dropping out among those enrolled in high school, college, or other type of school (n = 280). We also examined cluster-adjusted </a:t>
            </a:r>
            <a:r>
              <a:rPr lang="en-US" sz="2300" dirty="0" err="1">
                <a:latin typeface="Arial" panose="020B0604020202020204" pitchFamily="34" charset="0"/>
                <a:cs typeface="Arial" panose="020B0604020202020204" pitchFamily="34" charset="0"/>
              </a:rPr>
              <a:t>bivariable</a:t>
            </a:r>
            <a:r>
              <a:rPr lang="en-US" sz="2300" dirty="0">
                <a:latin typeface="Arial" panose="020B0604020202020204" pitchFamily="34" charset="0"/>
                <a:cs typeface="Arial" panose="020B0604020202020204" pitchFamily="34" charset="0"/>
              </a:rPr>
              <a:t> differences in degrees completed by receipt versus denial of a wanted </a:t>
            </a:r>
            <a:r>
              <a:rPr lang="en-US" sz="2300" dirty="0" smtClean="0">
                <a:latin typeface="Arial" panose="020B0604020202020204" pitchFamily="34" charset="0"/>
                <a:cs typeface="Arial" panose="020B0604020202020204" pitchFamily="34" charset="0"/>
              </a:rPr>
              <a:t>abortion</a:t>
            </a:r>
          </a:p>
          <a:p>
            <a:pPr>
              <a:lnSpc>
                <a:spcPct val="100000"/>
              </a:lnSpc>
              <a:spcBef>
                <a:spcPts val="0"/>
              </a:spcBef>
              <a:spcAft>
                <a:spcPts val="1200"/>
              </a:spcAft>
              <a:buFont typeface="Wingdings" panose="05000000000000000000" pitchFamily="2" charset="2"/>
              <a:buChar char="§"/>
            </a:pPr>
            <a:r>
              <a:rPr lang="en-US" sz="2000" i="1" dirty="0">
                <a:solidFill>
                  <a:srgbClr val="FF0000"/>
                </a:solidFill>
              </a:rPr>
              <a:t>Ralph LJ, </a:t>
            </a:r>
            <a:r>
              <a:rPr lang="en-US" sz="2000" i="1" dirty="0" err="1">
                <a:solidFill>
                  <a:srgbClr val="FF0000"/>
                </a:solidFill>
              </a:rPr>
              <a:t>Mauldon</a:t>
            </a:r>
            <a:r>
              <a:rPr lang="en-US" sz="2000" i="1" dirty="0">
                <a:solidFill>
                  <a:srgbClr val="FF0000"/>
                </a:solidFill>
              </a:rPr>
              <a:t> J, Biggs MA, Foster DG. A Prospective Cohort Study of the Effect of Receiving versus Being Denied an Abortion on Educational Attainment. </a:t>
            </a:r>
            <a:r>
              <a:rPr lang="en-US" sz="2000" i="1" dirty="0" err="1">
                <a:solidFill>
                  <a:srgbClr val="FF0000"/>
                </a:solidFill>
              </a:rPr>
              <a:t>Womens</a:t>
            </a:r>
            <a:r>
              <a:rPr lang="en-US" sz="2000" i="1" dirty="0">
                <a:solidFill>
                  <a:srgbClr val="FF0000"/>
                </a:solidFill>
              </a:rPr>
              <a:t> Health Issues. 2019 Nov-Dec;29(6):455-464</a:t>
            </a:r>
            <a:endParaRPr lang="en-US" sz="2000" i="1" dirty="0">
              <a:solidFill>
                <a:srgbClr val="FF0000"/>
              </a:solidFill>
              <a:latin typeface="Arial" panose="020B0604020202020204" pitchFamily="34" charset="0"/>
              <a:cs typeface="Arial" panose="020B0604020202020204" pitchFamily="34" charset="0"/>
            </a:endParaRPr>
          </a:p>
          <a:p>
            <a:pPr>
              <a:lnSpc>
                <a:spcPct val="100000"/>
              </a:lnSpc>
              <a:spcBef>
                <a:spcPts val="0"/>
              </a:spcBef>
              <a:spcAft>
                <a:spcPts val="1200"/>
              </a:spcAft>
              <a:buFont typeface="Wingdings" panose="05000000000000000000" pitchFamily="2" charset="2"/>
              <a:buChar char="§"/>
            </a:pPr>
            <a:endParaRPr lang="en-US"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4981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654" y="699084"/>
            <a:ext cx="5391427" cy="661141"/>
          </a:xfrm>
          <a:solidFill>
            <a:schemeClr val="accent1">
              <a:lumMod val="50000"/>
            </a:schemeClr>
          </a:solidFill>
        </p:spPr>
        <p:txBody>
          <a:bodyPr>
            <a:noAutofit/>
          </a:bodyPr>
          <a:lstStyle/>
          <a:p>
            <a:r>
              <a:rPr lang="en-US" sz="3200" b="1" dirty="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Cohort </a:t>
            </a:r>
            <a:r>
              <a:rPr lang="en-US" sz="32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study – Example 5</a:t>
            </a:r>
            <a:endParaRPr lang="en-US" sz="3200" b="1"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841622" y="1484512"/>
            <a:ext cx="10431262" cy="5570738"/>
          </a:xfrm>
        </p:spPr>
        <p:txBody>
          <a:bodyPr>
            <a:normAutofit lnSpcReduction="10000"/>
          </a:bodyPr>
          <a:lstStyle/>
          <a:p>
            <a:pPr marL="0" indent="0">
              <a:lnSpc>
                <a:spcPct val="100000"/>
              </a:lnSpc>
              <a:spcBef>
                <a:spcPts val="0"/>
              </a:spcBef>
              <a:spcAft>
                <a:spcPts val="1800"/>
              </a:spcAft>
              <a:buNone/>
            </a:pPr>
            <a:r>
              <a:rPr lang="en-US" sz="2600" b="1" dirty="0" smtClean="0">
                <a:latin typeface="Arial" panose="020B0604020202020204" pitchFamily="34" charset="0"/>
                <a:cs typeface="Arial" panose="020B0604020202020204" pitchFamily="34" charset="0"/>
              </a:rPr>
              <a:t>Title: </a:t>
            </a:r>
            <a:r>
              <a:rPr lang="en-US" sz="2400" b="1" dirty="0">
                <a:latin typeface="Arial" panose="020B0604020202020204" pitchFamily="34" charset="0"/>
                <a:cs typeface="Arial" panose="020B0604020202020204" pitchFamily="34" charset="0"/>
              </a:rPr>
              <a:t>The association between previous induced abortion and in vitro fertilization outcomes: A retrospective cohort study in Hefei, China</a:t>
            </a:r>
          </a:p>
          <a:p>
            <a:pPr>
              <a:lnSpc>
                <a:spcPct val="100000"/>
              </a:lnSpc>
              <a:spcBef>
                <a:spcPts val="0"/>
              </a:spcBef>
              <a:spcAft>
                <a:spcPts val="1800"/>
              </a:spcAft>
              <a:buFont typeface="Wingdings" panose="05000000000000000000" pitchFamily="2" charset="2"/>
              <a:buChar char="§"/>
            </a:pPr>
            <a:r>
              <a:rPr lang="en-US" sz="2400" b="1" dirty="0" smtClean="0">
                <a:latin typeface="Arial" panose="020B0604020202020204" pitchFamily="34" charset="0"/>
                <a:cs typeface="Arial" panose="020B0604020202020204" pitchFamily="34" charset="0"/>
              </a:rPr>
              <a:t>Objectives</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To assess the association between previous induced abortion and in vitro fertilization (IVF) outcomes among Chinese women.</a:t>
            </a:r>
          </a:p>
          <a:p>
            <a:pPr>
              <a:lnSpc>
                <a:spcPct val="100000"/>
              </a:lnSpc>
              <a:spcBef>
                <a:spcPts val="0"/>
              </a:spcBef>
              <a:spcAft>
                <a:spcPts val="1800"/>
              </a:spcAft>
              <a:buFont typeface="Wingdings" panose="05000000000000000000" pitchFamily="2" charset="2"/>
              <a:buChar char="§"/>
            </a:pPr>
            <a:r>
              <a:rPr lang="en-US" sz="2400" b="1" dirty="0">
                <a:latin typeface="Arial" panose="020B0604020202020204" pitchFamily="34" charset="0"/>
                <a:cs typeface="Arial" panose="020B0604020202020204" pitchFamily="34" charset="0"/>
              </a:rPr>
              <a:t>Study design: </a:t>
            </a:r>
            <a:r>
              <a:rPr lang="en-US" sz="2400" dirty="0">
                <a:latin typeface="Arial" panose="020B0604020202020204" pitchFamily="34" charset="0"/>
                <a:cs typeface="Arial" panose="020B0604020202020204" pitchFamily="34" charset="0"/>
              </a:rPr>
              <a:t>In this retrospective cohort study, a total of 1436 infertility patients treated with IVF for the first time in the reproductive </a:t>
            </a:r>
            <a:r>
              <a:rPr lang="en-US" sz="2400" dirty="0" err="1">
                <a:latin typeface="Arial" panose="020B0604020202020204" pitchFamily="34" charset="0"/>
                <a:cs typeface="Arial" panose="020B0604020202020204" pitchFamily="34" charset="0"/>
              </a:rPr>
              <a:t>centre</a:t>
            </a:r>
            <a:r>
              <a:rPr lang="en-US" sz="2400" dirty="0">
                <a:latin typeface="Arial" panose="020B0604020202020204" pitchFamily="34" charset="0"/>
                <a:cs typeface="Arial" panose="020B0604020202020204" pitchFamily="34" charset="0"/>
              </a:rPr>
              <a:t> of Anhui Province Maternity and Child Health Hospital from February 2014 to April 2018 were selected as the study population, and 95 (6.6 %) had a history of induced abortion. Data were assessed from the hospital electronic database and medical records in the reproductive </a:t>
            </a:r>
            <a:r>
              <a:rPr lang="en-US" sz="2400" dirty="0" err="1" smtClean="0">
                <a:latin typeface="Arial" panose="020B0604020202020204" pitchFamily="34" charset="0"/>
                <a:cs typeface="Arial" panose="020B0604020202020204" pitchFamily="34" charset="0"/>
              </a:rPr>
              <a:t>centre</a:t>
            </a:r>
            <a:endParaRPr lang="en-US" sz="2400" dirty="0">
              <a:latin typeface="Arial" panose="020B0604020202020204" pitchFamily="34" charset="0"/>
              <a:cs typeface="Arial" panose="020B0604020202020204" pitchFamily="34" charset="0"/>
            </a:endParaRPr>
          </a:p>
          <a:p>
            <a:pPr>
              <a:lnSpc>
                <a:spcPct val="100000"/>
              </a:lnSpc>
              <a:spcBef>
                <a:spcPts val="0"/>
              </a:spcBef>
              <a:spcAft>
                <a:spcPts val="1800"/>
              </a:spcAft>
              <a:buFont typeface="Wingdings" panose="05000000000000000000" pitchFamily="2" charset="2"/>
              <a:buChar char="§"/>
            </a:pPr>
            <a:r>
              <a:rPr lang="en-US" sz="2000" i="1" dirty="0" err="1">
                <a:solidFill>
                  <a:srgbClr val="FF0000"/>
                </a:solidFill>
              </a:rPr>
              <a:t>Zou</a:t>
            </a:r>
            <a:r>
              <a:rPr lang="en-US" sz="2000" i="1" dirty="0">
                <a:solidFill>
                  <a:srgbClr val="FF0000"/>
                </a:solidFill>
              </a:rPr>
              <a:t> L, Hong M, Dai Z, Zhu J, </a:t>
            </a:r>
            <a:r>
              <a:rPr lang="en-US" sz="2000" i="1" dirty="0" err="1">
                <a:solidFill>
                  <a:srgbClr val="FF0000"/>
                </a:solidFill>
              </a:rPr>
              <a:t>Peng</a:t>
            </a:r>
            <a:r>
              <a:rPr lang="en-US" sz="2000" i="1" dirty="0">
                <a:solidFill>
                  <a:srgbClr val="FF0000"/>
                </a:solidFill>
              </a:rPr>
              <a:t> Q, Wang W. The association between previous induced abortion and in vitro fertilization outcomes: A retrospective cohort study in Hefei, China. </a:t>
            </a:r>
            <a:r>
              <a:rPr lang="en-US" sz="2000" i="1" dirty="0" err="1">
                <a:solidFill>
                  <a:srgbClr val="FF0000"/>
                </a:solidFill>
              </a:rPr>
              <a:t>Eur</a:t>
            </a:r>
            <a:r>
              <a:rPr lang="en-US" sz="2000" i="1" dirty="0">
                <a:solidFill>
                  <a:srgbClr val="FF0000"/>
                </a:solidFill>
              </a:rPr>
              <a:t> J </a:t>
            </a:r>
            <a:r>
              <a:rPr lang="en-US" sz="2000" i="1" dirty="0" err="1">
                <a:solidFill>
                  <a:srgbClr val="FF0000"/>
                </a:solidFill>
              </a:rPr>
              <a:t>Obstet</a:t>
            </a:r>
            <a:r>
              <a:rPr lang="en-US" sz="2000" i="1" dirty="0">
                <a:solidFill>
                  <a:srgbClr val="FF0000"/>
                </a:solidFill>
              </a:rPr>
              <a:t> </a:t>
            </a:r>
            <a:r>
              <a:rPr lang="en-US" sz="2000" i="1" dirty="0" err="1">
                <a:solidFill>
                  <a:srgbClr val="FF0000"/>
                </a:solidFill>
              </a:rPr>
              <a:t>Gynecol</a:t>
            </a:r>
            <a:r>
              <a:rPr lang="en-US" sz="2000" i="1" dirty="0">
                <a:solidFill>
                  <a:srgbClr val="FF0000"/>
                </a:solidFill>
              </a:rPr>
              <a:t> </a:t>
            </a:r>
            <a:r>
              <a:rPr lang="en-US" sz="2000" i="1" dirty="0" err="1">
                <a:solidFill>
                  <a:srgbClr val="FF0000"/>
                </a:solidFill>
              </a:rPr>
              <a:t>Reprod</a:t>
            </a:r>
            <a:r>
              <a:rPr lang="en-US" sz="2000" i="1" dirty="0">
                <a:solidFill>
                  <a:srgbClr val="FF0000"/>
                </a:solidFill>
              </a:rPr>
              <a:t> Biol. 2021 Jul;262:124-128</a:t>
            </a:r>
            <a:endParaRPr lang="en-US" sz="2000" i="1" dirty="0">
              <a:solidFill>
                <a:srgbClr val="FF0000"/>
              </a:solidFill>
              <a:latin typeface="Arial" panose="020B0604020202020204" pitchFamily="34" charset="0"/>
              <a:cs typeface="Arial" panose="020B0604020202020204" pitchFamily="34" charset="0"/>
            </a:endParaRPr>
          </a:p>
          <a:p>
            <a:pPr>
              <a:lnSpc>
                <a:spcPct val="100000"/>
              </a:lnSpc>
              <a:spcBef>
                <a:spcPts val="0"/>
              </a:spcBef>
              <a:spcAft>
                <a:spcPts val="1800"/>
              </a:spcAft>
              <a:buFont typeface="Wingdings" panose="05000000000000000000" pitchFamily="2" charset="2"/>
              <a:buChar char="§"/>
            </a:pPr>
            <a:endParaRPr lang="en-US"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52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035" y="781834"/>
            <a:ext cx="4914530" cy="656350"/>
          </a:xfrm>
          <a:solidFill>
            <a:schemeClr val="accent1">
              <a:lumMod val="50000"/>
            </a:schemeClr>
          </a:solidFill>
        </p:spPr>
        <p:txBody>
          <a:bodyPr>
            <a:normAutofit/>
          </a:bodyPr>
          <a:lstStyle/>
          <a:p>
            <a:r>
              <a:rPr lang="en-US" sz="3600" b="1" dirty="0" smtClean="0">
                <a:solidFill>
                  <a:srgbClr val="FFFF00"/>
                </a:solidFill>
                <a:latin typeface="Arial Rounded MT Bold" panose="020F0704030504030204" pitchFamily="34" charset="0"/>
              </a:rPr>
              <a:t>What is a Research?</a:t>
            </a:r>
            <a:endParaRPr lang="en-US" sz="3600" b="1" dirty="0">
              <a:solidFill>
                <a:srgbClr val="FFFF00"/>
              </a:solidFill>
              <a:latin typeface="Arial Rounded MT Bold" panose="020F0704030504030204" pitchFamily="34" charset="0"/>
            </a:endParaRPr>
          </a:p>
        </p:txBody>
      </p:sp>
      <p:sp>
        <p:nvSpPr>
          <p:cNvPr id="3" name="Content Placeholder 2"/>
          <p:cNvSpPr>
            <a:spLocks noGrp="1"/>
          </p:cNvSpPr>
          <p:nvPr>
            <p:ph idx="1"/>
          </p:nvPr>
        </p:nvSpPr>
        <p:spPr>
          <a:xfrm>
            <a:off x="705034" y="1526960"/>
            <a:ext cx="7710997" cy="4714042"/>
          </a:xfrm>
        </p:spPr>
        <p:txBody>
          <a:bodyPr>
            <a:normAutofit fontScale="92500" lnSpcReduction="20000"/>
          </a:bodyPr>
          <a:lstStyle/>
          <a:p>
            <a:pPr>
              <a:lnSpc>
                <a:spcPct val="120000"/>
              </a:lnSpc>
              <a:spcBef>
                <a:spcPts val="0"/>
              </a:spcBef>
              <a:spcAft>
                <a:spcPts val="1800"/>
              </a:spcAft>
            </a:pPr>
            <a:r>
              <a:rPr lang="en-US" sz="2600" dirty="0" smtClean="0">
                <a:latin typeface="Arial" panose="020B0604020202020204" pitchFamily="34" charset="0"/>
                <a:cs typeface="Arial" panose="020B0604020202020204" pitchFamily="34" charset="0"/>
              </a:rPr>
              <a:t>Investigation into a concept</a:t>
            </a:r>
          </a:p>
          <a:p>
            <a:pPr>
              <a:lnSpc>
                <a:spcPct val="120000"/>
              </a:lnSpc>
              <a:spcBef>
                <a:spcPts val="0"/>
              </a:spcBef>
              <a:spcAft>
                <a:spcPts val="1800"/>
              </a:spcAft>
            </a:pPr>
            <a:r>
              <a:rPr lang="en-US" sz="2600" dirty="0">
                <a:latin typeface="Arial" panose="020B0604020202020204" pitchFamily="34" charset="0"/>
                <a:cs typeface="Arial" panose="020B0604020202020204" pitchFamily="34" charset="0"/>
              </a:rPr>
              <a:t>Research is careful and organized study or gathering of information about a specific </a:t>
            </a:r>
            <a:r>
              <a:rPr lang="en-US" sz="2600" dirty="0" smtClean="0">
                <a:latin typeface="Arial" panose="020B0604020202020204" pitchFamily="34" charset="0"/>
                <a:cs typeface="Arial" panose="020B0604020202020204" pitchFamily="34" charset="0"/>
              </a:rPr>
              <a:t>topic</a:t>
            </a:r>
          </a:p>
          <a:p>
            <a:pPr>
              <a:lnSpc>
                <a:spcPct val="120000"/>
              </a:lnSpc>
              <a:spcBef>
                <a:spcPts val="0"/>
              </a:spcBef>
              <a:spcAft>
                <a:spcPts val="1800"/>
              </a:spcAft>
            </a:pPr>
            <a:r>
              <a:rPr lang="en-US" sz="2600" dirty="0" smtClean="0">
                <a:latin typeface="Arial" panose="020B0604020202020204" pitchFamily="34" charset="0"/>
                <a:cs typeface="Arial" panose="020B0604020202020204" pitchFamily="34" charset="0"/>
              </a:rPr>
              <a:t>Creation </a:t>
            </a:r>
            <a:r>
              <a:rPr lang="en-US" sz="2600" dirty="0">
                <a:latin typeface="Arial" panose="020B0604020202020204" pitchFamily="34" charset="0"/>
                <a:cs typeface="Arial" panose="020B0604020202020204" pitchFamily="34" charset="0"/>
              </a:rPr>
              <a:t>of new knowledge and/or the use of existing knowledge in a new and creative way so as to generate new concepts, methodologies and </a:t>
            </a:r>
            <a:r>
              <a:rPr lang="en-US" sz="2600" dirty="0" smtClean="0">
                <a:latin typeface="Arial" panose="020B0604020202020204" pitchFamily="34" charset="0"/>
                <a:cs typeface="Arial" panose="020B0604020202020204" pitchFamily="34" charset="0"/>
              </a:rPr>
              <a:t>understandings</a:t>
            </a:r>
          </a:p>
          <a:p>
            <a:pPr>
              <a:lnSpc>
                <a:spcPct val="120000"/>
              </a:lnSpc>
              <a:spcBef>
                <a:spcPts val="0"/>
              </a:spcBef>
              <a:spcAft>
                <a:spcPts val="1800"/>
              </a:spcAft>
            </a:pPr>
            <a:r>
              <a:rPr lang="en-US" sz="2600" dirty="0" smtClean="0">
                <a:latin typeface="Arial" panose="020B0604020202020204" pitchFamily="34" charset="0"/>
                <a:cs typeface="Arial" panose="020B0604020202020204" pitchFamily="34" charset="0"/>
              </a:rPr>
              <a:t>This </a:t>
            </a:r>
            <a:r>
              <a:rPr lang="en-US" sz="2600" dirty="0">
                <a:latin typeface="Arial" panose="020B0604020202020204" pitchFamily="34" charset="0"/>
                <a:cs typeface="Arial" panose="020B0604020202020204" pitchFamily="34" charset="0"/>
              </a:rPr>
              <a:t>could include synthesis and analysis of previous research to the extent that it leads to new and creative outcomes</a:t>
            </a:r>
            <a:endParaRPr lang="en-US" sz="2600" dirty="0">
              <a:latin typeface="Arial" panose="020B0604020202020204" pitchFamily="34" charset="0"/>
              <a:cs typeface="Arial" panose="020B0604020202020204" pitchFamily="34" charset="0"/>
            </a:endParaRPr>
          </a:p>
        </p:txBody>
      </p:sp>
      <p:pic>
        <p:nvPicPr>
          <p:cNvPr id="1026" name="Picture 2" descr="man in white dress shirt holding black micropho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91834" y="1695634"/>
            <a:ext cx="2582989" cy="3169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3960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560" y="869884"/>
            <a:ext cx="4601634" cy="837671"/>
          </a:xfrm>
          <a:solidFill>
            <a:schemeClr val="accent1">
              <a:lumMod val="50000"/>
            </a:schemeClr>
          </a:solidFill>
        </p:spPr>
        <p:txBody>
          <a:bodyPr>
            <a:normAutofit fontScale="90000"/>
          </a:bodyPr>
          <a:lstStyle/>
          <a:p>
            <a:r>
              <a:rPr lang="en-US" sz="3600" b="1" dirty="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Cross-sectional </a:t>
            </a:r>
            <a:r>
              <a:rPr lang="en-US" sz="36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study</a:t>
            </a:r>
            <a:endParaRPr lang="en-US" sz="3600" b="1"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970491" y="1833362"/>
            <a:ext cx="10116609" cy="4351338"/>
          </a:xfrm>
        </p:spPr>
        <p:txBody>
          <a:bodyPr>
            <a:normAutofit/>
          </a:bodyPr>
          <a:lstStyle/>
          <a:p>
            <a:pPr>
              <a:lnSpc>
                <a:spcPct val="100000"/>
              </a:lnSpc>
              <a:spcBef>
                <a:spcPts val="0"/>
              </a:spcBef>
              <a:spcAft>
                <a:spcPts val="1800"/>
              </a:spcAft>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This is</a:t>
            </a:r>
            <a:r>
              <a:rPr lang="en-US" sz="2400" dirty="0">
                <a:latin typeface="Arial" panose="020B0604020202020204" pitchFamily="34" charset="0"/>
                <a:cs typeface="Arial" panose="020B0604020202020204" pitchFamily="34" charset="0"/>
              </a:rPr>
              <a:t> a type of observational study </a:t>
            </a:r>
            <a:r>
              <a:rPr lang="en-US" sz="2400" dirty="0" smtClean="0">
                <a:latin typeface="Arial" panose="020B0604020202020204" pitchFamily="34" charset="0"/>
                <a:cs typeface="Arial" panose="020B0604020202020204" pitchFamily="34" charset="0"/>
              </a:rPr>
              <a:t>design in which the </a:t>
            </a:r>
            <a:r>
              <a:rPr lang="en-US" sz="2400" dirty="0">
                <a:latin typeface="Arial" panose="020B0604020202020204" pitchFamily="34" charset="0"/>
                <a:cs typeface="Arial" panose="020B0604020202020204" pitchFamily="34" charset="0"/>
              </a:rPr>
              <a:t>investigator measures the outcome and the exposures in the study participants at the same </a:t>
            </a:r>
            <a:r>
              <a:rPr lang="en-US" sz="2400" dirty="0" smtClean="0">
                <a:latin typeface="Arial" panose="020B0604020202020204" pitchFamily="34" charset="0"/>
                <a:cs typeface="Arial" panose="020B0604020202020204" pitchFamily="34" charset="0"/>
              </a:rPr>
              <a:t>time</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 single point in time</a:t>
            </a:r>
          </a:p>
          <a:p>
            <a:pPr>
              <a:lnSpc>
                <a:spcPct val="100000"/>
              </a:lnSpc>
              <a:spcBef>
                <a:spcPts val="0"/>
              </a:spcBef>
              <a:spcAft>
                <a:spcPts val="1800"/>
              </a:spcAft>
              <a:buFont typeface="Wingdings" panose="05000000000000000000" pitchFamily="2" charset="2"/>
              <a:buChar char="§"/>
            </a:pPr>
            <a:r>
              <a:rPr lang="en-US" sz="2400" b="1" dirty="0" smtClean="0">
                <a:latin typeface="Arial" panose="020B0604020202020204" pitchFamily="34" charset="0"/>
                <a:cs typeface="Arial" panose="020B0604020202020204" pitchFamily="34" charset="0"/>
              </a:rPr>
              <a:t>Benefit</a:t>
            </a:r>
            <a:r>
              <a:rPr lang="en-US" sz="2400" dirty="0" smtClean="0">
                <a:latin typeface="Arial" panose="020B0604020202020204" pitchFamily="34" charset="0"/>
                <a:cs typeface="Arial" panose="020B0604020202020204" pitchFamily="34" charset="0"/>
              </a:rPr>
              <a:t> </a:t>
            </a:r>
          </a:p>
          <a:p>
            <a:pPr marL="542925" indent="-276225">
              <a:lnSpc>
                <a:spcPct val="100000"/>
              </a:lnSpc>
              <a:spcBef>
                <a:spcPts val="0"/>
              </a:spcBef>
              <a:spcAft>
                <a:spcPts val="1800"/>
              </a:spcAft>
            </a:pPr>
            <a:r>
              <a:rPr lang="en-US" sz="2400" dirty="0" smtClean="0">
                <a:latin typeface="Arial" panose="020B0604020202020204" pitchFamily="34" charset="0"/>
                <a:cs typeface="Arial" panose="020B0604020202020204" pitchFamily="34" charset="0"/>
              </a:rPr>
              <a:t>It </a:t>
            </a:r>
            <a:r>
              <a:rPr lang="en-US" sz="2400" dirty="0">
                <a:latin typeface="Arial" panose="020B0604020202020204" pitchFamily="34" charset="0"/>
                <a:cs typeface="Arial" panose="020B0604020202020204" pitchFamily="34" charset="0"/>
              </a:rPr>
              <a:t>allows researchers to compare many different variables at the same </a:t>
            </a:r>
            <a:r>
              <a:rPr lang="en-US" sz="2400" dirty="0" smtClean="0">
                <a:latin typeface="Arial" panose="020B0604020202020204" pitchFamily="34" charset="0"/>
                <a:cs typeface="Arial" panose="020B0604020202020204" pitchFamily="34" charset="0"/>
              </a:rPr>
              <a:t>time</a:t>
            </a:r>
          </a:p>
          <a:p>
            <a:pPr marL="542925" indent="-276225">
              <a:lnSpc>
                <a:spcPct val="100000"/>
              </a:lnSpc>
              <a:spcBef>
                <a:spcPts val="0"/>
              </a:spcBef>
              <a:spcAft>
                <a:spcPts val="1800"/>
              </a:spcAft>
            </a:pPr>
            <a:r>
              <a:rPr lang="en-US" sz="2400" dirty="0" smtClean="0">
                <a:latin typeface="Arial" panose="020B0604020202020204" pitchFamily="34" charset="0"/>
                <a:cs typeface="Arial" panose="020B0604020202020204" pitchFamily="34" charset="0"/>
              </a:rPr>
              <a:t>For example: age</a:t>
            </a:r>
            <a:r>
              <a:rPr lang="en-US" sz="2400" dirty="0">
                <a:latin typeface="Arial" panose="020B0604020202020204" pitchFamily="34" charset="0"/>
                <a:cs typeface="Arial" panose="020B0604020202020204" pitchFamily="34" charset="0"/>
              </a:rPr>
              <a:t>, gender, income and educational level in relation to walking and cholesterol levels, with little or no additional </a:t>
            </a:r>
            <a:r>
              <a:rPr lang="en-US" sz="2400" dirty="0" smtClean="0">
                <a:latin typeface="Arial" panose="020B0604020202020204" pitchFamily="34" charset="0"/>
                <a:cs typeface="Arial" panose="020B0604020202020204" pitchFamily="34" charset="0"/>
              </a:rPr>
              <a:t>cost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97042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743" y="692459"/>
            <a:ext cx="6981825" cy="598191"/>
          </a:xfrm>
          <a:solidFill>
            <a:schemeClr val="accent1">
              <a:lumMod val="50000"/>
            </a:schemeClr>
          </a:solidFill>
        </p:spPr>
        <p:txBody>
          <a:bodyPr>
            <a:normAutofit fontScale="90000"/>
          </a:bodyPr>
          <a:lstStyle/>
          <a:p>
            <a:r>
              <a:rPr lang="en-US" sz="3600" b="1" dirty="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Cross-sectional </a:t>
            </a:r>
            <a:r>
              <a:rPr lang="en-US" sz="36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study – Example 1</a:t>
            </a:r>
            <a:endParaRPr lang="en-US" sz="3600"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847078" y="1382512"/>
            <a:ext cx="10782670" cy="5142575"/>
          </a:xfrm>
        </p:spPr>
        <p:txBody>
          <a:bodyPr>
            <a:noAutofit/>
          </a:bodyPr>
          <a:lstStyle/>
          <a:p>
            <a:pPr marL="0" indent="0">
              <a:lnSpc>
                <a:spcPct val="100000"/>
              </a:lnSpc>
              <a:buNone/>
            </a:pPr>
            <a:r>
              <a:rPr lang="en-US" sz="2400" b="1" dirty="0" smtClean="0">
                <a:latin typeface="Arial" panose="020B0604020202020204" pitchFamily="34" charset="0"/>
                <a:cs typeface="Arial" panose="020B0604020202020204" pitchFamily="34" charset="0"/>
              </a:rPr>
              <a:t>Title: Unintended </a:t>
            </a:r>
            <a:r>
              <a:rPr lang="en-US" sz="2400" b="1" dirty="0">
                <a:latin typeface="Arial" panose="020B0604020202020204" pitchFamily="34" charset="0"/>
                <a:cs typeface="Arial" panose="020B0604020202020204" pitchFamily="34" charset="0"/>
              </a:rPr>
              <a:t>pregnancy, induced abortion and abortion care-seeking experiences among adolescents in Kinshasa, Democratic Republic of Congo: a cross-sectional study</a:t>
            </a:r>
          </a:p>
          <a:p>
            <a:pPr>
              <a:lnSpc>
                <a:spcPct val="100000"/>
              </a:lnSpc>
              <a:buFont typeface="Wingdings" panose="05000000000000000000" pitchFamily="2" charset="2"/>
              <a:buChar char="§"/>
            </a:pPr>
            <a:r>
              <a:rPr lang="en-US" sz="2000" b="1" dirty="0">
                <a:latin typeface="Arial" panose="020B0604020202020204" pitchFamily="34" charset="0"/>
                <a:cs typeface="Arial" panose="020B0604020202020204" pitchFamily="34" charset="0"/>
              </a:rPr>
              <a:t>Objectives: </a:t>
            </a:r>
            <a:r>
              <a:rPr lang="en-US" sz="2000" dirty="0">
                <a:latin typeface="Arial" panose="020B0604020202020204" pitchFamily="34" charset="0"/>
                <a:cs typeface="Arial" panose="020B0604020202020204" pitchFamily="34" charset="0"/>
              </a:rPr>
              <a:t>To estimate age-specific abortion incidence and unintended pregnancy </a:t>
            </a:r>
            <a:r>
              <a:rPr lang="en-US" sz="2000" dirty="0" smtClean="0">
                <a:latin typeface="Arial" panose="020B0604020202020204" pitchFamily="34" charset="0"/>
                <a:cs typeface="Arial" panose="020B0604020202020204" pitchFamily="34" charset="0"/>
              </a:rPr>
              <a:t>and </a:t>
            </a:r>
            <a:r>
              <a:rPr lang="en-US" sz="2000" dirty="0">
                <a:latin typeface="Arial" panose="020B0604020202020204" pitchFamily="34" charset="0"/>
                <a:cs typeface="Arial" panose="020B0604020202020204" pitchFamily="34" charset="0"/>
              </a:rPr>
              <a:t>compare care experiences between adolescents (15-19 years) and older women (20-49 years</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presented to PAC facilities with abortion complications and their care providers</a:t>
            </a:r>
          </a:p>
          <a:p>
            <a:pPr>
              <a:lnSpc>
                <a:spcPct val="100000"/>
              </a:lnSpc>
              <a:buFont typeface="Wingdings" panose="05000000000000000000" pitchFamily="2" charset="2"/>
              <a:buChar char="§"/>
            </a:pPr>
            <a:r>
              <a:rPr lang="en-US" sz="2000" b="1" dirty="0">
                <a:latin typeface="Arial" panose="020B0604020202020204" pitchFamily="34" charset="0"/>
                <a:cs typeface="Arial" panose="020B0604020202020204" pitchFamily="34" charset="0"/>
              </a:rPr>
              <a:t>Design: </a:t>
            </a:r>
            <a:r>
              <a:rPr lang="en-US" sz="2000" dirty="0">
                <a:latin typeface="Arial" panose="020B0604020202020204" pitchFamily="34" charset="0"/>
                <a:cs typeface="Arial" panose="020B0604020202020204" pitchFamily="34" charset="0"/>
              </a:rPr>
              <a:t>We used the age-specific variant of the Abortion Incidence Complications Method to estimate abortion and unintended pregnancy, with data from three primary sources: Health Facility Survey (n=361) provided </a:t>
            </a:r>
            <a:r>
              <a:rPr lang="en-US" sz="2000" dirty="0" err="1">
                <a:latin typeface="Arial" panose="020B0604020202020204" pitchFamily="34" charset="0"/>
                <a:cs typeface="Arial" panose="020B0604020202020204" pitchFamily="34" charset="0"/>
              </a:rPr>
              <a:t>postabortion</a:t>
            </a:r>
            <a:r>
              <a:rPr lang="en-US" sz="2000" dirty="0">
                <a:latin typeface="Arial" panose="020B0604020202020204" pitchFamily="34" charset="0"/>
                <a:cs typeface="Arial" panose="020B0604020202020204" pitchFamily="34" charset="0"/>
              </a:rPr>
              <a:t> care (PAC) caseloads; Prospective Morbidity Survey (n=1031) provided the age distribution and characteristics of women presenting for PAC and Health Professional Survey (n=115) provided an estimate of the proportion of abortions resulting in facility-based treatment of </a:t>
            </a:r>
            <a:r>
              <a:rPr lang="en-US" sz="2000" dirty="0" smtClean="0">
                <a:latin typeface="Arial" panose="020B0604020202020204" pitchFamily="34" charset="0"/>
                <a:cs typeface="Arial" panose="020B0604020202020204" pitchFamily="34" charset="0"/>
              </a:rPr>
              <a:t>complications</a:t>
            </a:r>
          </a:p>
          <a:p>
            <a:pPr>
              <a:lnSpc>
                <a:spcPct val="100000"/>
              </a:lnSpc>
              <a:buFont typeface="Wingdings" panose="05000000000000000000" pitchFamily="2" charset="2"/>
              <a:buChar char="§"/>
            </a:pPr>
            <a:r>
              <a:rPr lang="en-US" sz="2000" i="1" dirty="0" err="1">
                <a:solidFill>
                  <a:srgbClr val="FF0000"/>
                </a:solidFill>
              </a:rPr>
              <a:t>Fatusi</a:t>
            </a:r>
            <a:r>
              <a:rPr lang="en-US" sz="2000" i="1" dirty="0">
                <a:solidFill>
                  <a:srgbClr val="FF0000"/>
                </a:solidFill>
              </a:rPr>
              <a:t> A, Riley T, </a:t>
            </a:r>
            <a:r>
              <a:rPr lang="en-US" sz="2000" i="1" dirty="0" err="1">
                <a:solidFill>
                  <a:srgbClr val="FF0000"/>
                </a:solidFill>
              </a:rPr>
              <a:t>Kayembe</a:t>
            </a:r>
            <a:r>
              <a:rPr lang="en-US" sz="2000" i="1" dirty="0">
                <a:solidFill>
                  <a:srgbClr val="FF0000"/>
                </a:solidFill>
              </a:rPr>
              <a:t> PK, </a:t>
            </a:r>
            <a:r>
              <a:rPr lang="en-US" sz="2000" i="1" dirty="0" err="1">
                <a:solidFill>
                  <a:srgbClr val="FF0000"/>
                </a:solidFill>
              </a:rPr>
              <a:t>Mabika</a:t>
            </a:r>
            <a:r>
              <a:rPr lang="en-US" sz="2000" i="1" dirty="0">
                <a:solidFill>
                  <a:srgbClr val="FF0000"/>
                </a:solidFill>
              </a:rPr>
              <a:t> C. Unintended pregnancy, induced abortion and abortion care-seeking experiences among adolescents in Kinshasa, Democratic Republic of Congo: a cross-sectional study. BMJ Open. 2021 Sep 2;11(9):e044682</a:t>
            </a:r>
            <a:endParaRPr lang="en-US" sz="2000"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01824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625" y="727970"/>
            <a:ext cx="6924675" cy="598191"/>
          </a:xfrm>
          <a:solidFill>
            <a:schemeClr val="accent1">
              <a:lumMod val="50000"/>
            </a:schemeClr>
          </a:solidFill>
        </p:spPr>
        <p:txBody>
          <a:bodyPr>
            <a:normAutofit fontScale="90000"/>
          </a:bodyPr>
          <a:lstStyle/>
          <a:p>
            <a:r>
              <a:rPr lang="en-US" sz="3600" b="1" dirty="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Cross-sectional </a:t>
            </a:r>
            <a:r>
              <a:rPr lang="en-US" sz="36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study – Example 2</a:t>
            </a:r>
            <a:endParaRPr lang="en-US" sz="3600"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506027" y="1551835"/>
            <a:ext cx="11292396" cy="4374797"/>
          </a:xfrm>
        </p:spPr>
        <p:txBody>
          <a:bodyPr>
            <a:noAutofit/>
          </a:bodyPr>
          <a:lstStyle/>
          <a:p>
            <a:pPr marL="0" indent="0">
              <a:lnSpc>
                <a:spcPct val="100000"/>
              </a:lnSpc>
              <a:spcBef>
                <a:spcPts val="0"/>
              </a:spcBef>
              <a:spcAft>
                <a:spcPts val="2400"/>
              </a:spcAft>
              <a:buNone/>
            </a:pPr>
            <a:r>
              <a:rPr lang="en-US" sz="2400" b="1" dirty="0" smtClean="0">
                <a:latin typeface="Arial" panose="020B0604020202020204" pitchFamily="34" charset="0"/>
                <a:cs typeface="Arial" panose="020B0604020202020204" pitchFamily="34" charset="0"/>
              </a:rPr>
              <a:t>Title: Correlates </a:t>
            </a:r>
            <a:r>
              <a:rPr lang="en-US" sz="2400" b="1" dirty="0">
                <a:latin typeface="Arial" panose="020B0604020202020204" pitchFamily="34" charset="0"/>
                <a:cs typeface="Arial" panose="020B0604020202020204" pitchFamily="34" charset="0"/>
              </a:rPr>
              <a:t>of individual-level abortion stigma among women seeking elective abortion in Nigeria</a:t>
            </a:r>
          </a:p>
          <a:p>
            <a:pPr>
              <a:lnSpc>
                <a:spcPct val="100000"/>
              </a:lnSpc>
              <a:spcBef>
                <a:spcPts val="0"/>
              </a:spcBef>
              <a:spcAft>
                <a:spcPts val="1200"/>
              </a:spcAft>
              <a:buFont typeface="Wingdings" panose="05000000000000000000" pitchFamily="2" charset="2"/>
              <a:buChar char="§"/>
            </a:pPr>
            <a:r>
              <a:rPr lang="en-US" sz="2300" b="1" dirty="0">
                <a:latin typeface="Arial" panose="020B0604020202020204" pitchFamily="34" charset="0"/>
                <a:cs typeface="Arial" panose="020B0604020202020204" pitchFamily="34" charset="0"/>
              </a:rPr>
              <a:t>Objective: </a:t>
            </a:r>
            <a:r>
              <a:rPr lang="en-US" sz="2300" dirty="0">
                <a:latin typeface="Arial" panose="020B0604020202020204" pitchFamily="34" charset="0"/>
                <a:cs typeface="Arial" panose="020B0604020202020204" pitchFamily="34" charset="0"/>
              </a:rPr>
              <a:t>This study aimed to measure individual-level abortion stigma (ILAS) and determine its correlates among women receiving safe elective abortion services.</a:t>
            </a:r>
          </a:p>
          <a:p>
            <a:pPr>
              <a:lnSpc>
                <a:spcPct val="100000"/>
              </a:lnSpc>
              <a:spcBef>
                <a:spcPts val="0"/>
              </a:spcBef>
              <a:spcAft>
                <a:spcPts val="1200"/>
              </a:spcAft>
              <a:buFont typeface="Wingdings" panose="05000000000000000000" pitchFamily="2" charset="2"/>
              <a:buChar char="§"/>
            </a:pPr>
            <a:r>
              <a:rPr lang="en-US" sz="2300" b="1" dirty="0">
                <a:latin typeface="Arial" panose="020B0604020202020204" pitchFamily="34" charset="0"/>
                <a:cs typeface="Arial" panose="020B0604020202020204" pitchFamily="34" charset="0"/>
              </a:rPr>
              <a:t>Patients and methods: </a:t>
            </a:r>
            <a:r>
              <a:rPr lang="en-US" sz="2300" dirty="0">
                <a:latin typeface="Arial" panose="020B0604020202020204" pitchFamily="34" charset="0"/>
                <a:cs typeface="Arial" panose="020B0604020202020204" pitchFamily="34" charset="0"/>
              </a:rPr>
              <a:t>Data were collected from a cross-section of women who received safe elective abortion services in select intervention health facilities. Respondents were recruited through a self-selection sampling. ILAS was assessed using a 16-item scale (</a:t>
            </a:r>
            <a:r>
              <a:rPr lang="en-US" sz="2300" dirty="0" err="1">
                <a:latin typeface="Arial" panose="020B0604020202020204" pitchFamily="34" charset="0"/>
                <a:cs typeface="Arial" panose="020B0604020202020204" pitchFamily="34" charset="0"/>
              </a:rPr>
              <a:t>Cronbach's</a:t>
            </a:r>
            <a:r>
              <a:rPr lang="en-US" sz="2300" dirty="0">
                <a:latin typeface="Arial" panose="020B0604020202020204" pitchFamily="34" charset="0"/>
                <a:cs typeface="Arial" panose="020B0604020202020204" pitchFamily="34" charset="0"/>
              </a:rPr>
              <a:t> alpha =0.9122). Respondents were categorized as high (summed score &gt;40) or low ILAS (summed score ≤40) on a spectrum of a summed minimum score of 16 to a maximum score of </a:t>
            </a:r>
            <a:r>
              <a:rPr lang="en-US" sz="2300" dirty="0" smtClean="0">
                <a:latin typeface="Arial" panose="020B0604020202020204" pitchFamily="34" charset="0"/>
                <a:cs typeface="Arial" panose="020B0604020202020204" pitchFamily="34" charset="0"/>
              </a:rPr>
              <a:t>64</a:t>
            </a:r>
          </a:p>
          <a:p>
            <a:pPr>
              <a:lnSpc>
                <a:spcPct val="100000"/>
              </a:lnSpc>
              <a:spcBef>
                <a:spcPts val="0"/>
              </a:spcBef>
              <a:spcAft>
                <a:spcPts val="1200"/>
              </a:spcAft>
              <a:buFont typeface="Wingdings" panose="05000000000000000000" pitchFamily="2" charset="2"/>
              <a:buChar char="§"/>
            </a:pPr>
            <a:r>
              <a:rPr lang="en-US" sz="2000" i="1" dirty="0" err="1">
                <a:solidFill>
                  <a:srgbClr val="FF0000"/>
                </a:solidFill>
              </a:rPr>
              <a:t>Oginni</a:t>
            </a:r>
            <a:r>
              <a:rPr lang="en-US" sz="2000" i="1" dirty="0">
                <a:solidFill>
                  <a:srgbClr val="FF0000"/>
                </a:solidFill>
              </a:rPr>
              <a:t> A, </a:t>
            </a:r>
            <a:r>
              <a:rPr lang="en-US" sz="2000" i="1" dirty="0" err="1">
                <a:solidFill>
                  <a:srgbClr val="FF0000"/>
                </a:solidFill>
              </a:rPr>
              <a:t>Ahmadu</a:t>
            </a:r>
            <a:r>
              <a:rPr lang="en-US" sz="2000" i="1" dirty="0">
                <a:solidFill>
                  <a:srgbClr val="FF0000"/>
                </a:solidFill>
              </a:rPr>
              <a:t> SK, </a:t>
            </a:r>
            <a:r>
              <a:rPr lang="en-US" sz="2000" i="1" dirty="0" err="1">
                <a:solidFill>
                  <a:srgbClr val="FF0000"/>
                </a:solidFill>
              </a:rPr>
              <a:t>Okwesa</a:t>
            </a:r>
            <a:r>
              <a:rPr lang="en-US" sz="2000" i="1" dirty="0">
                <a:solidFill>
                  <a:srgbClr val="FF0000"/>
                </a:solidFill>
              </a:rPr>
              <a:t> N, </a:t>
            </a:r>
            <a:r>
              <a:rPr lang="en-US" sz="2000" i="1" dirty="0" err="1">
                <a:solidFill>
                  <a:srgbClr val="FF0000"/>
                </a:solidFill>
              </a:rPr>
              <a:t>Adejo</a:t>
            </a:r>
            <a:r>
              <a:rPr lang="en-US" sz="2000" i="1" dirty="0">
                <a:solidFill>
                  <a:srgbClr val="FF0000"/>
                </a:solidFill>
              </a:rPr>
              <a:t> I, </a:t>
            </a:r>
            <a:r>
              <a:rPr lang="en-US" sz="2000" i="1" dirty="0" err="1">
                <a:solidFill>
                  <a:srgbClr val="FF0000"/>
                </a:solidFill>
              </a:rPr>
              <a:t>Shekerau</a:t>
            </a:r>
            <a:r>
              <a:rPr lang="en-US" sz="2000" i="1" dirty="0">
                <a:solidFill>
                  <a:srgbClr val="FF0000"/>
                </a:solidFill>
              </a:rPr>
              <a:t> H. Correlates of individual-level abortion stigma among women seeking elective abortion in Nigeria. </a:t>
            </a:r>
            <a:r>
              <a:rPr lang="en-US" sz="2000" i="1" dirty="0" err="1">
                <a:solidFill>
                  <a:srgbClr val="FF0000"/>
                </a:solidFill>
              </a:rPr>
              <a:t>Int</a:t>
            </a:r>
            <a:r>
              <a:rPr lang="en-US" sz="2000" i="1" dirty="0">
                <a:solidFill>
                  <a:srgbClr val="FF0000"/>
                </a:solidFill>
              </a:rPr>
              <a:t> J </a:t>
            </a:r>
            <a:r>
              <a:rPr lang="en-US" sz="2000" i="1" dirty="0" err="1">
                <a:solidFill>
                  <a:srgbClr val="FF0000"/>
                </a:solidFill>
              </a:rPr>
              <a:t>Womens</a:t>
            </a:r>
            <a:r>
              <a:rPr lang="en-US" sz="2000" i="1" dirty="0">
                <a:solidFill>
                  <a:srgbClr val="FF0000"/>
                </a:solidFill>
              </a:rPr>
              <a:t> Health. 2018 Jul 12;10:361-366</a:t>
            </a:r>
            <a:endParaRPr lang="en-US" sz="2000"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05086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475" y="832097"/>
            <a:ext cx="6905625" cy="598191"/>
          </a:xfrm>
          <a:solidFill>
            <a:schemeClr val="accent1">
              <a:lumMod val="50000"/>
            </a:schemeClr>
          </a:solidFill>
        </p:spPr>
        <p:txBody>
          <a:bodyPr>
            <a:normAutofit fontScale="90000"/>
          </a:bodyPr>
          <a:lstStyle/>
          <a:p>
            <a:r>
              <a:rPr lang="en-US" sz="3600" b="1" dirty="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Cross-sectional </a:t>
            </a:r>
            <a:r>
              <a:rPr lang="en-US" sz="36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study – Example 3</a:t>
            </a:r>
            <a:endParaRPr lang="en-US" sz="3600"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028699" y="1656610"/>
            <a:ext cx="9819813" cy="4374797"/>
          </a:xfrm>
        </p:spPr>
        <p:txBody>
          <a:bodyPr>
            <a:noAutofit/>
          </a:bodyPr>
          <a:lstStyle/>
          <a:p>
            <a:pPr marL="0" indent="0">
              <a:lnSpc>
                <a:spcPct val="100000"/>
              </a:lnSpc>
              <a:spcBef>
                <a:spcPts val="0"/>
              </a:spcBef>
              <a:spcAft>
                <a:spcPts val="1800"/>
              </a:spcAft>
              <a:buNone/>
            </a:pPr>
            <a:r>
              <a:rPr lang="en-US" sz="2400" b="1" dirty="0" smtClean="0">
                <a:latin typeface="Arial" panose="020B0604020202020204" pitchFamily="34" charset="0"/>
                <a:cs typeface="Arial" panose="020B0604020202020204" pitchFamily="34" charset="0"/>
              </a:rPr>
              <a:t>Title: Knowledge </a:t>
            </a:r>
            <a:r>
              <a:rPr lang="en-US" sz="2400" b="1" dirty="0">
                <a:latin typeface="Arial" panose="020B0604020202020204" pitchFamily="34" charset="0"/>
                <a:cs typeface="Arial" panose="020B0604020202020204" pitchFamily="34" charset="0"/>
              </a:rPr>
              <a:t>and practices among medical abortion seekers in southeastern Nigeria</a:t>
            </a:r>
          </a:p>
          <a:p>
            <a:pPr>
              <a:lnSpc>
                <a:spcPct val="100000"/>
              </a:lnSpc>
              <a:spcBef>
                <a:spcPts val="0"/>
              </a:spcBef>
              <a:spcAft>
                <a:spcPts val="1800"/>
              </a:spcAft>
              <a:buFont typeface="Wingdings" panose="05000000000000000000" pitchFamily="2" charset="2"/>
              <a:buChar char="§"/>
            </a:pPr>
            <a:r>
              <a:rPr lang="en-US" sz="2400" dirty="0">
                <a:latin typeface="Arial" panose="020B0604020202020204" pitchFamily="34" charset="0"/>
                <a:cs typeface="Arial" panose="020B0604020202020204" pitchFamily="34" charset="0"/>
              </a:rPr>
              <a:t>We determined the socio-demographic characteristics, patterns of abortion practices, and experiences of medical abortions among abortion seekers in southeastern Nigeria. We carried out a descriptive, cross sectional survey of 100 consecutive medical abortion seekers in southeastern </a:t>
            </a:r>
            <a:r>
              <a:rPr lang="en-US" sz="2400" dirty="0" smtClean="0">
                <a:latin typeface="Arial" panose="020B0604020202020204" pitchFamily="34" charset="0"/>
                <a:cs typeface="Arial" panose="020B0604020202020204" pitchFamily="34" charset="0"/>
              </a:rPr>
              <a:t>Nigeria</a:t>
            </a:r>
          </a:p>
          <a:p>
            <a:pPr>
              <a:lnSpc>
                <a:spcPct val="100000"/>
              </a:lnSpc>
              <a:spcBef>
                <a:spcPts val="0"/>
              </a:spcBef>
              <a:spcAft>
                <a:spcPts val="1800"/>
              </a:spcAft>
              <a:buFont typeface="Wingdings" panose="05000000000000000000" pitchFamily="2" charset="2"/>
              <a:buChar char="§"/>
            </a:pPr>
            <a:r>
              <a:rPr lang="en-US" sz="2000" i="1" dirty="0" err="1">
                <a:solidFill>
                  <a:srgbClr val="FF0000"/>
                </a:solidFill>
              </a:rPr>
              <a:t>Adinma</a:t>
            </a:r>
            <a:r>
              <a:rPr lang="en-US" sz="2000" i="1" dirty="0">
                <a:solidFill>
                  <a:srgbClr val="FF0000"/>
                </a:solidFill>
              </a:rPr>
              <a:t> ED, </a:t>
            </a:r>
            <a:r>
              <a:rPr lang="en-US" sz="2000" i="1" dirty="0" err="1">
                <a:solidFill>
                  <a:srgbClr val="FF0000"/>
                </a:solidFill>
              </a:rPr>
              <a:t>Adinma</a:t>
            </a:r>
            <a:r>
              <a:rPr lang="en-US" sz="2000" i="1" dirty="0">
                <a:solidFill>
                  <a:srgbClr val="FF0000"/>
                </a:solidFill>
              </a:rPr>
              <a:t> JI, </a:t>
            </a:r>
            <a:r>
              <a:rPr lang="en-US" sz="2000" i="1" dirty="0" err="1">
                <a:solidFill>
                  <a:srgbClr val="FF0000"/>
                </a:solidFill>
              </a:rPr>
              <a:t>Iwuoha</a:t>
            </a:r>
            <a:r>
              <a:rPr lang="en-US" sz="2000" i="1" dirty="0">
                <a:solidFill>
                  <a:srgbClr val="FF0000"/>
                </a:solidFill>
              </a:rPr>
              <a:t> C, </a:t>
            </a:r>
            <a:r>
              <a:rPr lang="en-US" sz="2000" i="1" dirty="0" err="1">
                <a:solidFill>
                  <a:srgbClr val="FF0000"/>
                </a:solidFill>
              </a:rPr>
              <a:t>Akiode</a:t>
            </a:r>
            <a:r>
              <a:rPr lang="en-US" sz="2000" i="1" dirty="0">
                <a:solidFill>
                  <a:srgbClr val="FF0000"/>
                </a:solidFill>
              </a:rPr>
              <a:t> A, Oji E, </a:t>
            </a:r>
            <a:r>
              <a:rPr lang="en-US" sz="2000" i="1" dirty="0" err="1">
                <a:solidFill>
                  <a:srgbClr val="FF0000"/>
                </a:solidFill>
              </a:rPr>
              <a:t>Okoh</a:t>
            </a:r>
            <a:r>
              <a:rPr lang="en-US" sz="2000" i="1" dirty="0">
                <a:solidFill>
                  <a:srgbClr val="FF0000"/>
                </a:solidFill>
              </a:rPr>
              <a:t> M. Knowledge and practices among medical abortion seekers in southeastern Nigeria. Southeast Asian J Trop Med Public Health. 2012 Mar;43(2):471-8</a:t>
            </a:r>
            <a:endParaRPr lang="en-US" sz="2000"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3374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1742"/>
            <a:ext cx="3933825" cy="699956"/>
          </a:xfrm>
          <a:solidFill>
            <a:schemeClr val="accent1">
              <a:lumMod val="50000"/>
            </a:schemeClr>
          </a:solidFill>
        </p:spPr>
        <p:txBody>
          <a:bodyPr>
            <a:normAutofit fontScale="90000"/>
          </a:bodyPr>
          <a:lstStyle/>
          <a:p>
            <a:r>
              <a:rPr lang="en-US" sz="3600" b="1" dirty="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Longitudinal </a:t>
            </a:r>
            <a:r>
              <a:rPr lang="en-US" sz="36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study</a:t>
            </a:r>
            <a:endParaRPr lang="en-US" sz="3600" b="1"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pic>
        <p:nvPicPr>
          <p:cNvPr id="5" name="Picture 4"/>
          <p:cNvPicPr/>
          <p:nvPr/>
        </p:nvPicPr>
        <p:blipFill rotWithShape="1">
          <a:blip r:embed="rId2"/>
          <a:srcRect l="40171" t="26135" r="17265" b="39981"/>
          <a:stretch/>
        </p:blipFill>
        <p:spPr bwMode="auto">
          <a:xfrm>
            <a:off x="5172075" y="3476625"/>
            <a:ext cx="6391275" cy="2990849"/>
          </a:xfrm>
          <a:prstGeom prst="rect">
            <a:avLst/>
          </a:prstGeom>
          <a:ln>
            <a:noFill/>
          </a:ln>
          <a:extLst>
            <a:ext uri="{53640926-AAD7-44D8-BBD7-CCE9431645EC}">
              <a14:shadowObscured xmlns:a14="http://schemas.microsoft.com/office/drawing/2010/main"/>
            </a:ext>
          </a:extLst>
        </p:spPr>
      </p:pic>
      <p:sp>
        <p:nvSpPr>
          <p:cNvPr id="3" name="Content Placeholder 2"/>
          <p:cNvSpPr>
            <a:spLocks noGrp="1"/>
          </p:cNvSpPr>
          <p:nvPr>
            <p:ph idx="1"/>
          </p:nvPr>
        </p:nvSpPr>
        <p:spPr>
          <a:xfrm>
            <a:off x="838200" y="1682750"/>
            <a:ext cx="10515600" cy="1917700"/>
          </a:xfrm>
        </p:spPr>
        <p:txBody>
          <a:bodyPr>
            <a:normAutofit/>
          </a:bodyPr>
          <a:lstStyle/>
          <a:p>
            <a:pPr>
              <a:lnSpc>
                <a:spcPct val="100000"/>
              </a:lnSpc>
              <a:spcBef>
                <a:spcPts val="0"/>
              </a:spcBef>
              <a:spcAft>
                <a:spcPts val="1800"/>
              </a:spcAft>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Here, researchers </a:t>
            </a:r>
            <a:r>
              <a:rPr lang="en-US" sz="2400" dirty="0">
                <a:latin typeface="Arial" panose="020B0604020202020204" pitchFamily="34" charset="0"/>
                <a:cs typeface="Arial" panose="020B0604020202020204" pitchFamily="34" charset="0"/>
              </a:rPr>
              <a:t>repeatedly examine the same individuals to detect any changes that might occur over a period of </a:t>
            </a:r>
            <a:r>
              <a:rPr lang="en-US" sz="2400" dirty="0" smtClean="0">
                <a:latin typeface="Arial" panose="020B0604020202020204" pitchFamily="34" charset="0"/>
                <a:cs typeface="Arial" panose="020B0604020202020204" pitchFamily="34" charset="0"/>
              </a:rPr>
              <a:t>time</a:t>
            </a:r>
            <a:endParaRPr lang="en-US" sz="2400" dirty="0">
              <a:latin typeface="Arial" panose="020B0604020202020204" pitchFamily="34" charset="0"/>
              <a:cs typeface="Arial" panose="020B0604020202020204" pitchFamily="34" charset="0"/>
            </a:endParaRPr>
          </a:p>
          <a:p>
            <a:pPr>
              <a:lnSpc>
                <a:spcPct val="100000"/>
              </a:lnSpc>
              <a:spcBef>
                <a:spcPts val="0"/>
              </a:spcBef>
              <a:spcAft>
                <a:spcPts val="1800"/>
              </a:spcAft>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 A type of correlational research</a:t>
            </a:r>
            <a:r>
              <a:rPr lang="en-US" sz="2400" dirty="0">
                <a:latin typeface="Arial" panose="020B0604020202020204" pitchFamily="34" charset="0"/>
                <a:cs typeface="Arial" panose="020B0604020202020204" pitchFamily="34" charset="0"/>
              </a:rPr>
              <a:t> in which researchers observe and collect data on a number of </a:t>
            </a:r>
            <a:r>
              <a:rPr lang="en-US" sz="2400" dirty="0" smtClean="0">
                <a:latin typeface="Arial" panose="020B0604020202020204" pitchFamily="34" charset="0"/>
                <a:cs typeface="Arial" panose="020B0604020202020204" pitchFamily="34" charset="0"/>
              </a:rPr>
              <a:t>variables</a:t>
            </a:r>
            <a:r>
              <a:rPr lang="en-US" sz="2400" dirty="0">
                <a:latin typeface="Arial" panose="020B0604020202020204" pitchFamily="34" charset="0"/>
                <a:cs typeface="Arial" panose="020B0604020202020204" pitchFamily="34" charset="0"/>
              </a:rPr>
              <a:t> without trying to influence those </a:t>
            </a:r>
            <a:r>
              <a:rPr lang="en-US" sz="2400" dirty="0" smtClean="0">
                <a:latin typeface="Arial" panose="020B0604020202020204" pitchFamily="34" charset="0"/>
                <a:cs typeface="Arial" panose="020B0604020202020204" pitchFamily="34" charset="0"/>
              </a:rPr>
              <a:t>variables</a:t>
            </a:r>
            <a:endParaRPr lang="en-US" sz="2400" dirty="0">
              <a:latin typeface="Arial" panose="020B0604020202020204" pitchFamily="34" charset="0"/>
              <a:cs typeface="Arial" panose="020B0604020202020204" pitchFamily="34" charset="0"/>
            </a:endParaRPr>
          </a:p>
        </p:txBody>
      </p:sp>
      <p:sp>
        <p:nvSpPr>
          <p:cNvPr id="6" name="Rectangle 5"/>
          <p:cNvSpPr/>
          <p:nvPr/>
        </p:nvSpPr>
        <p:spPr>
          <a:xfrm>
            <a:off x="838200" y="3676561"/>
            <a:ext cx="4333875" cy="3046988"/>
          </a:xfrm>
          <a:prstGeom prst="rect">
            <a:avLst/>
          </a:prstGeom>
        </p:spPr>
        <p:txBody>
          <a:bodyPr wrap="square">
            <a:spAutoFit/>
          </a:bodyPr>
          <a:lstStyle/>
          <a:p>
            <a:pPr marL="285750" indent="-285750">
              <a:lnSpc>
                <a:spcPct val="100000"/>
              </a:lnSpc>
              <a:spcBef>
                <a:spcPts val="0"/>
              </a:spcBef>
              <a:spcAft>
                <a:spcPts val="2400"/>
              </a:spcAft>
              <a:buFont typeface="Wingdings" panose="05000000000000000000" pitchFamily="2" charset="2"/>
              <a:buChar char="§"/>
            </a:pPr>
            <a:r>
              <a:rPr lang="en-US" sz="2400" dirty="0">
                <a:latin typeface="Arial" panose="020B0604020202020204" pitchFamily="34" charset="0"/>
                <a:cs typeface="Arial" panose="020B0604020202020204" pitchFamily="34" charset="0"/>
              </a:rPr>
              <a:t>While longitudinal studies repeatedly observe the same participants over a period of time, cross-sectional studies examine a “cross-section” of the population at </a:t>
            </a:r>
            <a:r>
              <a:rPr lang="en-US" sz="2400" dirty="0" smtClean="0">
                <a:latin typeface="Arial" panose="020B0604020202020204" pitchFamily="34" charset="0"/>
                <a:cs typeface="Arial" panose="020B0604020202020204" pitchFamily="34" charset="0"/>
              </a:rPr>
              <a:t>one </a:t>
            </a:r>
            <a:r>
              <a:rPr lang="en-US" sz="2400" dirty="0">
                <a:latin typeface="Arial" panose="020B0604020202020204" pitchFamily="34" charset="0"/>
                <a:cs typeface="Arial" panose="020B0604020202020204" pitchFamily="34" charset="0"/>
              </a:rPr>
              <a:t>point in time</a:t>
            </a:r>
          </a:p>
        </p:txBody>
      </p:sp>
    </p:spTree>
    <p:extLst>
      <p:ext uri="{BB962C8B-B14F-4D97-AF65-F5344CB8AC3E}">
        <p14:creationId xmlns:p14="http://schemas.microsoft.com/office/powerpoint/2010/main" val="19854629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583" y="859367"/>
            <a:ext cx="6618817" cy="699956"/>
          </a:xfrm>
          <a:solidFill>
            <a:schemeClr val="accent1">
              <a:lumMod val="50000"/>
            </a:schemeClr>
          </a:solidFill>
        </p:spPr>
        <p:txBody>
          <a:bodyPr>
            <a:normAutofit fontScale="90000"/>
          </a:bodyPr>
          <a:lstStyle/>
          <a:p>
            <a:r>
              <a:rPr lang="en-US" sz="3600" b="1" dirty="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Longitudinal </a:t>
            </a:r>
            <a:r>
              <a:rPr lang="en-US" sz="36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study – Example 1</a:t>
            </a:r>
            <a:endParaRPr lang="en-US" sz="3600" b="1"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001183" y="1753340"/>
            <a:ext cx="10676467" cy="5104660"/>
          </a:xfrm>
        </p:spPr>
        <p:txBody>
          <a:bodyPr>
            <a:normAutofit fontScale="70000" lnSpcReduction="20000"/>
          </a:bodyPr>
          <a:lstStyle/>
          <a:p>
            <a:pPr marL="0" indent="0">
              <a:lnSpc>
                <a:spcPct val="120000"/>
              </a:lnSpc>
              <a:spcBef>
                <a:spcPts val="0"/>
              </a:spcBef>
              <a:spcAft>
                <a:spcPts val="1800"/>
              </a:spcAft>
              <a:buNone/>
            </a:pPr>
            <a:r>
              <a:rPr lang="en-US" sz="3100" b="1" dirty="0" smtClean="0">
                <a:latin typeface="Arial" panose="020B0604020202020204" pitchFamily="34" charset="0"/>
                <a:cs typeface="Arial" panose="020B0604020202020204" pitchFamily="34" charset="0"/>
              </a:rPr>
              <a:t>Title: Complications </a:t>
            </a:r>
            <a:r>
              <a:rPr lang="en-US" sz="3100" b="1" dirty="0">
                <a:latin typeface="Arial" panose="020B0604020202020204" pitchFamily="34" charset="0"/>
                <a:cs typeface="Arial" panose="020B0604020202020204" pitchFamily="34" charset="0"/>
              </a:rPr>
              <a:t>related to induced abortion: a combined retrospective and longitudinal follow-up study</a:t>
            </a:r>
          </a:p>
          <a:p>
            <a:pPr>
              <a:lnSpc>
                <a:spcPct val="120000"/>
              </a:lnSpc>
              <a:spcBef>
                <a:spcPts val="0"/>
              </a:spcBef>
              <a:spcAft>
                <a:spcPts val="600"/>
              </a:spcAft>
              <a:buFont typeface="Wingdings" panose="05000000000000000000" pitchFamily="2" charset="2"/>
              <a:buChar char="§"/>
            </a:pPr>
            <a:r>
              <a:rPr lang="en-US" dirty="0">
                <a:latin typeface="Arial" panose="020B0604020202020204" pitchFamily="34" charset="0"/>
                <a:cs typeface="Arial" panose="020B0604020202020204" pitchFamily="34" charset="0"/>
              </a:rPr>
              <a:t>The aims of this study are to provide an overview of complications of medical and surgical abortions and to evaluate the impact of bacterial screening to prevent </a:t>
            </a:r>
            <a:r>
              <a:rPr lang="en-US" dirty="0" err="1">
                <a:latin typeface="Arial" panose="020B0604020202020204" pitchFamily="34" charset="0"/>
                <a:cs typeface="Arial" panose="020B0604020202020204" pitchFamily="34" charset="0"/>
              </a:rPr>
              <a:t>postabortal</a:t>
            </a:r>
            <a:r>
              <a:rPr lang="en-US" dirty="0">
                <a:latin typeface="Arial" panose="020B0604020202020204" pitchFamily="34" charset="0"/>
                <a:cs typeface="Arial" panose="020B0604020202020204" pitchFamily="34" charset="0"/>
              </a:rPr>
              <a:t> infections.</a:t>
            </a:r>
          </a:p>
          <a:p>
            <a:pPr>
              <a:lnSpc>
                <a:spcPct val="120000"/>
              </a:lnSpc>
              <a:spcBef>
                <a:spcPts val="0"/>
              </a:spcBef>
              <a:spcAft>
                <a:spcPts val="600"/>
              </a:spcAft>
              <a:buFont typeface="Wingdings" panose="05000000000000000000" pitchFamily="2" charset="2"/>
              <a:buChar char="§"/>
            </a:pPr>
            <a:r>
              <a:rPr lang="en-US" b="1" dirty="0">
                <a:latin typeface="Arial" panose="020B0604020202020204" pitchFamily="34" charset="0"/>
                <a:cs typeface="Arial" panose="020B0604020202020204" pitchFamily="34" charset="0"/>
              </a:rPr>
              <a:t>Methods: </a:t>
            </a:r>
            <a:r>
              <a:rPr lang="en-US" dirty="0">
                <a:latin typeface="Arial" panose="020B0604020202020204" pitchFamily="34" charset="0"/>
                <a:cs typeface="Arial" panose="020B0604020202020204" pitchFamily="34" charset="0"/>
              </a:rPr>
              <a:t>All women who underwent induced abortion at </a:t>
            </a:r>
            <a:r>
              <a:rPr lang="en-US" dirty="0" err="1">
                <a:latin typeface="Arial" panose="020B0604020202020204" pitchFamily="34" charset="0"/>
                <a:cs typeface="Arial" panose="020B0604020202020204" pitchFamily="34" charset="0"/>
              </a:rPr>
              <a:t>Skaraborg</a:t>
            </a:r>
            <a:r>
              <a:rPr lang="en-US" dirty="0">
                <a:latin typeface="Arial" panose="020B0604020202020204" pitchFamily="34" charset="0"/>
                <a:cs typeface="Arial" panose="020B0604020202020204" pitchFamily="34" charset="0"/>
              </a:rPr>
              <a:t> Hospital between 2008 and 2015 are included in the study. Bacterial screening for chlamydia, gonorrhea, mycoplasma, and bacterial </a:t>
            </a:r>
            <a:r>
              <a:rPr lang="en-US" dirty="0" err="1">
                <a:latin typeface="Arial" panose="020B0604020202020204" pitchFamily="34" charset="0"/>
                <a:cs typeface="Arial" panose="020B0604020202020204" pitchFamily="34" charset="0"/>
              </a:rPr>
              <a:t>vaginosis</a:t>
            </a:r>
            <a:r>
              <a:rPr lang="en-US" dirty="0">
                <a:latin typeface="Arial" panose="020B0604020202020204" pitchFamily="34" charset="0"/>
                <a:cs typeface="Arial" panose="020B0604020202020204" pitchFamily="34" charset="0"/>
              </a:rPr>
              <a:t> was performed prior to the abortions. Abortion complications, categorized as bleeding, infection, or incomplete abortion were assessed in women who came in contact with the gynecological clinic within 30 days after the </a:t>
            </a:r>
            <a:r>
              <a:rPr lang="en-US" dirty="0" smtClean="0">
                <a:latin typeface="Arial" panose="020B0604020202020204" pitchFamily="34" charset="0"/>
                <a:cs typeface="Arial" panose="020B0604020202020204" pitchFamily="34" charset="0"/>
              </a:rPr>
              <a:t>procedure</a:t>
            </a:r>
          </a:p>
          <a:p>
            <a:pPr>
              <a:lnSpc>
                <a:spcPct val="120000"/>
              </a:lnSpc>
              <a:buFont typeface="Wingdings" panose="05000000000000000000" pitchFamily="2" charset="2"/>
              <a:buChar char="§"/>
            </a:pPr>
            <a:r>
              <a:rPr lang="en-US" i="1" dirty="0" err="1">
                <a:solidFill>
                  <a:srgbClr val="FF0000"/>
                </a:solidFill>
              </a:rPr>
              <a:t>Carlsson</a:t>
            </a:r>
            <a:r>
              <a:rPr lang="en-US" i="1" dirty="0">
                <a:solidFill>
                  <a:srgbClr val="FF0000"/>
                </a:solidFill>
              </a:rPr>
              <a:t> I, </a:t>
            </a:r>
            <a:r>
              <a:rPr lang="en-US" i="1" dirty="0" err="1">
                <a:solidFill>
                  <a:srgbClr val="FF0000"/>
                </a:solidFill>
              </a:rPr>
              <a:t>Breding</a:t>
            </a:r>
            <a:r>
              <a:rPr lang="en-US" i="1" dirty="0">
                <a:solidFill>
                  <a:srgbClr val="FF0000"/>
                </a:solidFill>
              </a:rPr>
              <a:t> K, Larsson PG. Complications related to induced abortion: a combined retrospective and longitudinal follow-up study. BMC </a:t>
            </a:r>
            <a:r>
              <a:rPr lang="en-US" i="1" dirty="0" err="1">
                <a:solidFill>
                  <a:srgbClr val="FF0000"/>
                </a:solidFill>
              </a:rPr>
              <a:t>Womens</a:t>
            </a:r>
            <a:r>
              <a:rPr lang="en-US" i="1" dirty="0">
                <a:solidFill>
                  <a:srgbClr val="FF0000"/>
                </a:solidFill>
              </a:rPr>
              <a:t> Health. 2018 Sep 25;18(1):158</a:t>
            </a:r>
            <a:endParaRPr lang="en-US"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56119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7873"/>
            <a:ext cx="5076825" cy="698501"/>
          </a:xfrm>
          <a:solidFill>
            <a:schemeClr val="accent1">
              <a:lumMod val="50000"/>
            </a:schemeClr>
          </a:solidFill>
        </p:spPr>
        <p:txBody>
          <a:bodyPr>
            <a:noAutofit/>
          </a:bodyPr>
          <a:lstStyle/>
          <a:p>
            <a:r>
              <a:rPr lang="en-US" sz="36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Case-Control Design</a:t>
            </a:r>
            <a:endParaRPr lang="en-US" sz="3600" b="1"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838200" y="1476374"/>
            <a:ext cx="10325100" cy="5133975"/>
          </a:xfrm>
        </p:spPr>
        <p:txBody>
          <a:bodyPr>
            <a:normAutofit fontScale="77500" lnSpcReduction="20000"/>
          </a:bodyPr>
          <a:lstStyle/>
          <a:p>
            <a:pPr>
              <a:lnSpc>
                <a:spcPct val="120000"/>
              </a:lnSpc>
              <a:spcBef>
                <a:spcPts val="0"/>
              </a:spcBef>
              <a:spcAft>
                <a:spcPts val="1200"/>
              </a:spcAft>
              <a:buFont typeface="Wingdings" panose="05000000000000000000" pitchFamily="2" charset="2"/>
              <a:buChar char="§"/>
            </a:pPr>
            <a:r>
              <a:rPr lang="en-US" altLang="en-US" dirty="0">
                <a:latin typeface="Arial" panose="020B0604020202020204" pitchFamily="34" charset="0"/>
                <a:cs typeface="Arial" panose="020B0604020202020204" pitchFamily="34" charset="0"/>
              </a:rPr>
              <a:t>Cases identified through </a:t>
            </a:r>
            <a:r>
              <a:rPr lang="en-US" altLang="en-US" dirty="0" smtClean="0">
                <a:latin typeface="Arial" panose="020B0604020202020204" pitchFamily="34" charset="0"/>
                <a:cs typeface="Arial" panose="020B0604020202020204" pitchFamily="34" charset="0"/>
              </a:rPr>
              <a:t>surveillance – Cases </a:t>
            </a:r>
            <a:r>
              <a:rPr lang="en-US" altLang="en-US" dirty="0">
                <a:latin typeface="Arial" panose="020B0604020202020204" pitchFamily="34" charset="0"/>
                <a:cs typeface="Arial" panose="020B0604020202020204" pitchFamily="34" charset="0"/>
              </a:rPr>
              <a:t>not part of any obvious group other than the </a:t>
            </a:r>
            <a:r>
              <a:rPr lang="en-US" altLang="en-US" dirty="0" smtClean="0">
                <a:latin typeface="Arial" panose="020B0604020202020204" pitchFamily="34" charset="0"/>
                <a:cs typeface="Arial" panose="020B0604020202020204" pitchFamily="34" charset="0"/>
              </a:rPr>
              <a:t>community. Hence, a </a:t>
            </a:r>
            <a:r>
              <a:rPr lang="en-US" altLang="en-US" dirty="0">
                <a:latin typeface="Arial" panose="020B0604020202020204" pitchFamily="34" charset="0"/>
                <a:cs typeface="Arial" panose="020B0604020202020204" pitchFamily="34" charset="0"/>
              </a:rPr>
              <a:t>cohort study </a:t>
            </a:r>
            <a:r>
              <a:rPr lang="en-US" altLang="en-US" dirty="0" smtClean="0">
                <a:latin typeface="Arial" panose="020B0604020202020204" pitchFamily="34" charset="0"/>
                <a:cs typeface="Arial" panose="020B0604020202020204" pitchFamily="34" charset="0"/>
              </a:rPr>
              <a:t>cannot be conducted (who </a:t>
            </a:r>
            <a:r>
              <a:rPr lang="en-US" altLang="en-US" dirty="0">
                <a:latin typeface="Arial" panose="020B0604020202020204" pitchFamily="34" charset="0"/>
                <a:cs typeface="Arial" panose="020B0604020202020204" pitchFamily="34" charset="0"/>
              </a:rPr>
              <a:t>would the cohort be?)</a:t>
            </a:r>
          </a:p>
          <a:p>
            <a:pPr>
              <a:lnSpc>
                <a:spcPct val="120000"/>
              </a:lnSpc>
              <a:spcBef>
                <a:spcPts val="0"/>
              </a:spcBef>
              <a:spcAft>
                <a:spcPts val="1200"/>
              </a:spcAft>
              <a:buFont typeface="Wingdings" panose="05000000000000000000" pitchFamily="2" charset="2"/>
              <a:buChar char="§"/>
            </a:pPr>
            <a:r>
              <a:rPr lang="en-US" altLang="en-US" dirty="0">
                <a:latin typeface="Arial" panose="020B0604020202020204" pitchFamily="34" charset="0"/>
                <a:cs typeface="Arial" panose="020B0604020202020204" pitchFamily="34" charset="0"/>
              </a:rPr>
              <a:t>Logical alternative: case-control </a:t>
            </a:r>
            <a:r>
              <a:rPr lang="en-US" altLang="en-US" dirty="0" smtClean="0">
                <a:latin typeface="Arial" panose="020B0604020202020204" pitchFamily="34" charset="0"/>
                <a:cs typeface="Arial" panose="020B0604020202020204" pitchFamily="34" charset="0"/>
              </a:rPr>
              <a:t>study</a:t>
            </a:r>
          </a:p>
          <a:p>
            <a:pPr>
              <a:lnSpc>
                <a:spcPct val="120000"/>
              </a:lnSpc>
              <a:spcBef>
                <a:spcPts val="0"/>
              </a:spcBef>
              <a:spcAft>
                <a:spcPts val="1200"/>
              </a:spcAft>
              <a:buFont typeface="Wingdings" panose="05000000000000000000" pitchFamily="2" charset="2"/>
              <a:buChar char="§"/>
            </a:pPr>
            <a:r>
              <a:rPr lang="en-US" altLang="en-US" dirty="0" smtClean="0">
                <a:latin typeface="Arial" panose="020B0604020202020204" pitchFamily="34" charset="0"/>
                <a:cs typeface="Arial" panose="020B0604020202020204" pitchFamily="34" charset="0"/>
              </a:rPr>
              <a:t>A group </a:t>
            </a:r>
            <a:r>
              <a:rPr lang="en-US" altLang="en-US" dirty="0">
                <a:latin typeface="Arial" panose="020B0604020202020204" pitchFamily="34" charset="0"/>
                <a:cs typeface="Arial" panose="020B0604020202020204" pitchFamily="34" charset="0"/>
              </a:rPr>
              <a:t>of cases of a disease </a:t>
            </a:r>
            <a:r>
              <a:rPr lang="en-US" altLang="en-US" dirty="0" smtClean="0">
                <a:latin typeface="Arial" panose="020B0604020202020204" pitchFamily="34" charset="0"/>
                <a:cs typeface="Arial" panose="020B0604020202020204" pitchFamily="34" charset="0"/>
              </a:rPr>
              <a:t>is identified through </a:t>
            </a:r>
            <a:r>
              <a:rPr lang="en-US" altLang="en-US" dirty="0">
                <a:latin typeface="Arial" panose="020B0604020202020204" pitchFamily="34" charset="0"/>
                <a:cs typeface="Arial" panose="020B0604020202020204" pitchFamily="34" charset="0"/>
              </a:rPr>
              <a:t>surveillance. </a:t>
            </a:r>
            <a:r>
              <a:rPr lang="en-US" altLang="en-US" dirty="0" smtClean="0">
                <a:latin typeface="Arial" panose="020B0604020202020204" pitchFamily="34" charset="0"/>
                <a:cs typeface="Arial" panose="020B0604020202020204" pitchFamily="34" charset="0"/>
              </a:rPr>
              <a:t>The </a:t>
            </a:r>
            <a:r>
              <a:rPr lang="en-US" altLang="en-US" dirty="0">
                <a:latin typeface="Arial" panose="020B0604020202020204" pitchFamily="34" charset="0"/>
                <a:cs typeface="Arial" panose="020B0604020202020204" pitchFamily="34" charset="0"/>
              </a:rPr>
              <a:t>number of cases is </a:t>
            </a:r>
            <a:r>
              <a:rPr lang="en-US" altLang="en-US" dirty="0" smtClean="0">
                <a:latin typeface="Arial" panose="020B0604020202020204" pitchFamily="34" charset="0"/>
                <a:cs typeface="Arial" panose="020B0604020202020204" pitchFamily="34" charset="0"/>
              </a:rPr>
              <a:t>more </a:t>
            </a:r>
            <a:r>
              <a:rPr lang="en-US" altLang="en-US" dirty="0">
                <a:latin typeface="Arial" panose="020B0604020202020204" pitchFamily="34" charset="0"/>
                <a:cs typeface="Arial" panose="020B0604020202020204" pitchFamily="34" charset="0"/>
              </a:rPr>
              <a:t>than expected, and we wish to find out why the increase occurred.</a:t>
            </a:r>
          </a:p>
          <a:p>
            <a:pPr>
              <a:lnSpc>
                <a:spcPct val="120000"/>
              </a:lnSpc>
              <a:spcBef>
                <a:spcPts val="0"/>
              </a:spcBef>
              <a:spcAft>
                <a:spcPts val="1200"/>
              </a:spcAft>
              <a:buFont typeface="Wingdings" panose="05000000000000000000" pitchFamily="2" charset="2"/>
              <a:buChar char="§"/>
            </a:pPr>
            <a:r>
              <a:rPr lang="en-US" altLang="en-US" dirty="0">
                <a:latin typeface="Arial" panose="020B0604020202020204" pitchFamily="34" charset="0"/>
                <a:cs typeface="Arial" panose="020B0604020202020204" pitchFamily="34" charset="0"/>
              </a:rPr>
              <a:t>However, the cases do not appear to be friends or attend the same school or church or work in the same building or have anything else obvious in common, i.e., they are not from an easily identified cohort</a:t>
            </a:r>
          </a:p>
          <a:p>
            <a:pPr>
              <a:lnSpc>
                <a:spcPct val="120000"/>
              </a:lnSpc>
              <a:spcBef>
                <a:spcPts val="0"/>
              </a:spcBef>
              <a:spcAft>
                <a:spcPts val="1200"/>
              </a:spcAft>
              <a:buFont typeface="Wingdings" panose="05000000000000000000" pitchFamily="2" charset="2"/>
              <a:buChar char="§"/>
            </a:pPr>
            <a:r>
              <a:rPr lang="en-US" altLang="en-US" dirty="0">
                <a:latin typeface="Arial" panose="020B0604020202020204" pitchFamily="34" charset="0"/>
                <a:cs typeface="Arial" panose="020B0604020202020204" pitchFamily="34" charset="0"/>
              </a:rPr>
              <a:t>Therefore, we cannot conduct a cohort study -- who would the cohort be?</a:t>
            </a:r>
          </a:p>
          <a:p>
            <a:pPr>
              <a:lnSpc>
                <a:spcPct val="120000"/>
              </a:lnSpc>
              <a:spcBef>
                <a:spcPts val="0"/>
              </a:spcBef>
              <a:spcAft>
                <a:spcPts val="1200"/>
              </a:spcAft>
              <a:buFont typeface="Wingdings" panose="05000000000000000000" pitchFamily="2" charset="2"/>
              <a:buChar char="§"/>
            </a:pPr>
            <a:r>
              <a:rPr lang="en-US" altLang="en-US" b="1" dirty="0">
                <a:latin typeface="Arial" panose="020B0604020202020204" pitchFamily="34" charset="0"/>
                <a:cs typeface="Arial" panose="020B0604020202020204" pitchFamily="34" charset="0"/>
              </a:rPr>
              <a:t>In this situation, </a:t>
            </a:r>
            <a:r>
              <a:rPr lang="en-US" altLang="en-US" b="1" dirty="0" smtClean="0">
                <a:latin typeface="Arial" panose="020B0604020202020204" pitchFamily="34" charset="0"/>
                <a:cs typeface="Arial" panose="020B0604020202020204" pitchFamily="34" charset="0"/>
              </a:rPr>
              <a:t>a </a:t>
            </a:r>
            <a:r>
              <a:rPr lang="en-US" altLang="en-US" b="1" dirty="0">
                <a:latin typeface="Arial" panose="020B0604020202020204" pitchFamily="34" charset="0"/>
                <a:cs typeface="Arial" panose="020B0604020202020204" pitchFamily="34" charset="0"/>
              </a:rPr>
              <a:t>case-control </a:t>
            </a:r>
            <a:r>
              <a:rPr lang="en-US" altLang="en-US" b="1" dirty="0" smtClean="0">
                <a:latin typeface="Arial" panose="020B0604020202020204" pitchFamily="34" charset="0"/>
                <a:cs typeface="Arial" panose="020B0604020202020204" pitchFamily="34" charset="0"/>
              </a:rPr>
              <a:t>study is recommended</a:t>
            </a:r>
            <a:endParaRPr lang="en-US" altLang="en-US" b="1" dirty="0">
              <a:latin typeface="Arial" panose="020B0604020202020204" pitchFamily="34" charset="0"/>
              <a:cs typeface="Arial" panose="020B0604020202020204" pitchFamily="34" charset="0"/>
            </a:endParaRPr>
          </a:p>
          <a:p>
            <a:pPr>
              <a:lnSpc>
                <a:spcPct val="120000"/>
              </a:lnSpc>
              <a:spcBef>
                <a:spcPts val="0"/>
              </a:spcBef>
              <a:spcAft>
                <a:spcPts val="1200"/>
              </a:spcAft>
              <a:buFont typeface="Wingdings" panose="05000000000000000000" pitchFamily="2" charset="2"/>
              <a:buChar char="§"/>
            </a:pPr>
            <a:endParaRPr lang="en-US" altLang="en-US" dirty="0">
              <a:latin typeface="Arial" panose="020B0604020202020204" pitchFamily="34" charset="0"/>
              <a:cs typeface="Arial" panose="020B0604020202020204" pitchFamily="34" charset="0"/>
            </a:endParaRPr>
          </a:p>
          <a:p>
            <a:pPr>
              <a:lnSpc>
                <a:spcPct val="120000"/>
              </a:lnSpc>
              <a:spcBef>
                <a:spcPts val="0"/>
              </a:spcBef>
              <a:spcAft>
                <a:spcPts val="1200"/>
              </a:spcAft>
              <a:buFont typeface="Wingdings" panose="05000000000000000000" pitchFamily="2" charset="2"/>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09919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731" y="905523"/>
            <a:ext cx="5065451" cy="710214"/>
          </a:xfrm>
          <a:solidFill>
            <a:schemeClr val="accent1">
              <a:lumMod val="50000"/>
            </a:schemeClr>
          </a:solidFill>
        </p:spPr>
        <p:txBody>
          <a:bodyPr>
            <a:noAutofit/>
          </a:bodyPr>
          <a:lstStyle/>
          <a:p>
            <a:r>
              <a:rPr lang="en-US" sz="3200" b="1" dirty="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Case-Control </a:t>
            </a:r>
            <a:r>
              <a:rPr lang="en-US" sz="32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Design (2)</a:t>
            </a:r>
            <a:endParaRPr lang="en-US" sz="3200"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838199" y="1878891"/>
            <a:ext cx="10515600" cy="4832628"/>
          </a:xfrm>
        </p:spPr>
        <p:txBody>
          <a:bodyPr>
            <a:normAutofit fontScale="92500"/>
          </a:bodyPr>
          <a:lstStyle/>
          <a:p>
            <a:pPr>
              <a:lnSpc>
                <a:spcPct val="100000"/>
              </a:lnSpc>
              <a:spcBef>
                <a:spcPts val="0"/>
              </a:spcBef>
              <a:spcAft>
                <a:spcPts val="1200"/>
              </a:spcAft>
              <a:buFont typeface="Wingdings" panose="05000000000000000000" pitchFamily="2" charset="2"/>
              <a:buChar char="§"/>
            </a:pPr>
            <a:r>
              <a:rPr lang="en-GB" sz="2400" dirty="0">
                <a:latin typeface="Arial" panose="020B0604020202020204" pitchFamily="34" charset="0"/>
                <a:cs typeface="Arial" panose="020B0604020202020204" pitchFamily="34" charset="0"/>
              </a:rPr>
              <a:t>As with the cohort studies, case-control studies are designed to determine whether individuals who are exposed to a health risk are more likely to exhibit the outcome of interest than </a:t>
            </a:r>
            <a:r>
              <a:rPr lang="en-GB" sz="2400" dirty="0" smtClean="0">
                <a:latin typeface="Arial" panose="020B0604020202020204" pitchFamily="34" charset="0"/>
                <a:cs typeface="Arial" panose="020B0604020202020204" pitchFamily="34" charset="0"/>
              </a:rPr>
              <a:t>those </a:t>
            </a:r>
            <a:r>
              <a:rPr lang="en-GB" sz="2400" dirty="0">
                <a:latin typeface="Arial" panose="020B0604020202020204" pitchFamily="34" charset="0"/>
                <a:cs typeface="Arial" panose="020B0604020202020204" pitchFamily="34" charset="0"/>
              </a:rPr>
              <a:t>who are not exposed to the health </a:t>
            </a:r>
            <a:r>
              <a:rPr lang="en-GB" sz="2400" dirty="0" smtClean="0">
                <a:latin typeface="Arial" panose="020B0604020202020204" pitchFamily="34" charset="0"/>
                <a:cs typeface="Arial" panose="020B0604020202020204" pitchFamily="34" charset="0"/>
              </a:rPr>
              <a:t>risk </a:t>
            </a:r>
            <a:endParaRPr lang="en-US" sz="2400" dirty="0" smtClean="0">
              <a:latin typeface="Arial" panose="020B0604020202020204" pitchFamily="34" charset="0"/>
              <a:cs typeface="Arial" panose="020B0604020202020204" pitchFamily="34" charset="0"/>
            </a:endParaRPr>
          </a:p>
          <a:p>
            <a:pPr marL="225425" indent="-225425">
              <a:lnSpc>
                <a:spcPct val="100000"/>
              </a:lnSpc>
              <a:spcBef>
                <a:spcPts val="0"/>
              </a:spcBef>
              <a:spcAft>
                <a:spcPts val="1200"/>
              </a:spcAft>
              <a:buFont typeface="Wingdings 2" panose="05020102010507070707" pitchFamily="18" charset="2"/>
              <a:buChar char="¡"/>
              <a:tabLst>
                <a:tab pos="1774825" algn="l"/>
              </a:tabLst>
            </a:pPr>
            <a:r>
              <a:rPr lang="en-US" altLang="ja-JP" sz="2400" b="1" i="1" dirty="0" smtClean="0">
                <a:latin typeface="Arial" panose="020B0604020202020204" pitchFamily="34" charset="0"/>
                <a:ea typeface="MS PGothic" panose="020B0600070205080204" pitchFamily="34" charset="-128"/>
                <a:cs typeface="Arial" panose="020B0604020202020204" pitchFamily="34" charset="0"/>
              </a:rPr>
              <a:t>It enrolls: </a:t>
            </a:r>
          </a:p>
          <a:p>
            <a:pPr marL="444500">
              <a:lnSpc>
                <a:spcPct val="100000"/>
              </a:lnSpc>
              <a:spcBef>
                <a:spcPts val="0"/>
              </a:spcBef>
              <a:spcAft>
                <a:spcPts val="1200"/>
              </a:spcAft>
              <a:tabLst>
                <a:tab pos="1774825" algn="l"/>
              </a:tabLst>
            </a:pPr>
            <a:r>
              <a:rPr lang="en-US" altLang="ja-JP" sz="2400" i="1" dirty="0" smtClean="0">
                <a:latin typeface="Arial" panose="020B0604020202020204" pitchFamily="34" charset="0"/>
                <a:ea typeface="MS PGothic" panose="020B0600070205080204" pitchFamily="34" charset="-128"/>
                <a:cs typeface="Arial" panose="020B0604020202020204" pitchFamily="34" charset="0"/>
              </a:rPr>
              <a:t>a</a:t>
            </a:r>
            <a:r>
              <a:rPr lang="en-US" altLang="ja-JP" sz="2400" dirty="0" smtClean="0">
                <a:latin typeface="Arial" panose="020B0604020202020204" pitchFamily="34" charset="0"/>
                <a:ea typeface="MS PGothic" panose="020B0600070205080204" pitchFamily="34" charset="-128"/>
                <a:cs typeface="Arial" panose="020B0604020202020204" pitchFamily="34" charset="0"/>
              </a:rPr>
              <a:t> </a:t>
            </a:r>
            <a:r>
              <a:rPr lang="en-US" altLang="ja-JP" sz="2400" dirty="0">
                <a:latin typeface="Arial" panose="020B0604020202020204" pitchFamily="34" charset="0"/>
                <a:ea typeface="MS PGothic" panose="020B0600070205080204" pitchFamily="34" charset="-128"/>
                <a:cs typeface="Arial" panose="020B0604020202020204" pitchFamily="34" charset="0"/>
              </a:rPr>
              <a:t>group of people with a certain </a:t>
            </a:r>
            <a:r>
              <a:rPr lang="en-US" altLang="ja-JP" sz="2400" dirty="0" smtClean="0">
                <a:latin typeface="Arial" panose="020B0604020202020204" pitchFamily="34" charset="0"/>
                <a:ea typeface="MS PGothic" panose="020B0600070205080204" pitchFamily="34" charset="-128"/>
                <a:cs typeface="Arial" panose="020B0604020202020204" pitchFamily="34" charset="0"/>
              </a:rPr>
              <a:t>disease or chronic condition (“</a:t>
            </a:r>
            <a:r>
              <a:rPr lang="en-US" altLang="ja-JP" sz="2400" dirty="0">
                <a:latin typeface="Arial" panose="020B0604020202020204" pitchFamily="34" charset="0"/>
                <a:ea typeface="MS PGothic" panose="020B0600070205080204" pitchFamily="34" charset="-128"/>
                <a:cs typeface="Arial" panose="020B0604020202020204" pitchFamily="34" charset="0"/>
              </a:rPr>
              <a:t>cases” or “case-patients”), and</a:t>
            </a:r>
          </a:p>
          <a:p>
            <a:pPr marL="444500">
              <a:lnSpc>
                <a:spcPct val="100000"/>
              </a:lnSpc>
              <a:spcBef>
                <a:spcPts val="0"/>
              </a:spcBef>
              <a:spcAft>
                <a:spcPts val="1200"/>
              </a:spcAft>
              <a:tabLst>
                <a:tab pos="1774825" algn="l"/>
              </a:tabLst>
            </a:pPr>
            <a:r>
              <a:rPr lang="en-US" altLang="ja-JP" sz="2400" dirty="0">
                <a:latin typeface="Arial" panose="020B0604020202020204" pitchFamily="34" charset="0"/>
                <a:ea typeface="MS PGothic" panose="020B0600070205080204" pitchFamily="34" charset="-128"/>
                <a:cs typeface="Arial" panose="020B0604020202020204" pitchFamily="34" charset="0"/>
              </a:rPr>
              <a:t>a group of people from the same population but without the health problem (“controls”), and</a:t>
            </a:r>
          </a:p>
          <a:p>
            <a:pPr marL="444500">
              <a:lnSpc>
                <a:spcPct val="100000"/>
              </a:lnSpc>
              <a:spcBef>
                <a:spcPts val="0"/>
              </a:spcBef>
              <a:spcAft>
                <a:spcPts val="1200"/>
              </a:spcAft>
              <a:tabLst>
                <a:tab pos="1774825" algn="l"/>
              </a:tabLst>
            </a:pPr>
            <a:r>
              <a:rPr lang="en-US" altLang="ja-JP" sz="2400" dirty="0">
                <a:latin typeface="Arial" panose="020B0604020202020204" pitchFamily="34" charset="0"/>
                <a:ea typeface="MS PGothic" panose="020B0600070205080204" pitchFamily="34" charset="-128"/>
                <a:cs typeface="Arial" panose="020B0604020202020204" pitchFamily="34" charset="0"/>
              </a:rPr>
              <a:t>compares exposures, behaviors and other characteristics to identify differences</a:t>
            </a:r>
          </a:p>
          <a:p>
            <a:pPr marL="444500">
              <a:lnSpc>
                <a:spcPct val="100000"/>
              </a:lnSpc>
              <a:spcBef>
                <a:spcPts val="0"/>
              </a:spcBef>
              <a:spcAft>
                <a:spcPts val="1200"/>
              </a:spcAft>
              <a:tabLst>
                <a:tab pos="1774825" algn="l"/>
              </a:tabLst>
            </a:pPr>
            <a:r>
              <a:rPr lang="en-US" altLang="ja-JP" sz="2400" dirty="0">
                <a:latin typeface="Arial" panose="020B0604020202020204" pitchFamily="34" charset="0"/>
                <a:ea typeface="MS PGothic" panose="020B0600070205080204" pitchFamily="34" charset="-128"/>
                <a:cs typeface="Arial" panose="020B0604020202020204" pitchFamily="34" charset="0"/>
              </a:rPr>
              <a:t>to identify and quantify associations, test hypotheses, and </a:t>
            </a:r>
            <a:r>
              <a:rPr lang="en-US" altLang="ja-JP" sz="2400" dirty="0" smtClean="0">
                <a:latin typeface="Arial" panose="020B0604020202020204" pitchFamily="34" charset="0"/>
                <a:ea typeface="MS PGothic" panose="020B0600070205080204" pitchFamily="34" charset="-128"/>
                <a:cs typeface="Arial" panose="020B0604020202020204" pitchFamily="34" charset="0"/>
              </a:rPr>
              <a:t>establish causality</a:t>
            </a:r>
            <a:endParaRPr lang="en-US" sz="2400" dirty="0">
              <a:latin typeface="Arial" panose="020B0604020202020204" pitchFamily="34" charset="0"/>
              <a:cs typeface="Arial" panose="020B0604020202020204" pitchFamily="34" charset="0"/>
            </a:endParaRPr>
          </a:p>
          <a:p>
            <a:pPr>
              <a:lnSpc>
                <a:spcPct val="100000"/>
              </a:lnSpc>
              <a:spcBef>
                <a:spcPts val="0"/>
              </a:spcBef>
              <a:spcAft>
                <a:spcPts val="1200"/>
              </a:spcAft>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92503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1555812" y="905403"/>
            <a:ext cx="7772400" cy="762000"/>
          </a:xfrm>
          <a:solidFill>
            <a:schemeClr val="accent1">
              <a:lumMod val="50000"/>
            </a:schemeClr>
          </a:solidFill>
        </p:spPr>
        <p:txBody>
          <a:bodyPr>
            <a:normAutofit/>
          </a:bodyPr>
          <a:lstStyle/>
          <a:p>
            <a:pPr eaLnBrk="1" hangingPunct="1"/>
            <a:r>
              <a:rPr lang="en-US" altLang="en-US" sz="36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rPr>
              <a:t>Case-Control Studies — Timing</a:t>
            </a:r>
          </a:p>
        </p:txBody>
      </p:sp>
      <p:sp>
        <p:nvSpPr>
          <p:cNvPr id="96259" name="Line 3"/>
          <p:cNvSpPr>
            <a:spLocks noChangeShapeType="1"/>
          </p:cNvSpPr>
          <p:nvPr/>
        </p:nvSpPr>
        <p:spPr bwMode="auto">
          <a:xfrm>
            <a:off x="4419601" y="3352800"/>
            <a:ext cx="2741613" cy="0"/>
          </a:xfrm>
          <a:prstGeom prst="line">
            <a:avLst/>
          </a:prstGeom>
          <a:noFill/>
          <a:ln w="635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96260" name="Text Box 4"/>
          <p:cNvSpPr txBox="1">
            <a:spLocks noChangeArrowheads="1"/>
          </p:cNvSpPr>
          <p:nvPr/>
        </p:nvSpPr>
        <p:spPr bwMode="auto">
          <a:xfrm>
            <a:off x="1981200" y="2407444"/>
            <a:ext cx="198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CC0000"/>
              </a:buClr>
              <a:buSzPct val="65000"/>
              <a:buFont typeface="Wingdings" panose="05000000000000000000" pitchFamily="2" charset="2"/>
              <a:buChar char="n"/>
              <a:defRPr sz="28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rgbClr val="CC0000"/>
              </a:buClr>
              <a:buChar char="–"/>
              <a:defRPr sz="24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rgbClr val="CC0000"/>
              </a:buClr>
              <a:buSzPct val="65000"/>
              <a:buFont typeface="Wingdings 2" panose="05020102010507070707" pitchFamily="18" charset="2"/>
              <a:buChar char="Ä"/>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algn="r" eaLnBrk="1" hangingPunct="1">
              <a:spcBef>
                <a:spcPct val="50000"/>
              </a:spcBef>
              <a:buClrTx/>
              <a:buSzTx/>
              <a:buFontTx/>
              <a:buNone/>
            </a:pPr>
            <a:r>
              <a:rPr lang="en-US" altLang="en-US" b="1" dirty="0">
                <a:cs typeface="Arial" panose="020B0604020202020204" pitchFamily="34" charset="0"/>
              </a:rPr>
              <a:t>Exposure</a:t>
            </a:r>
          </a:p>
        </p:txBody>
      </p:sp>
      <p:sp>
        <p:nvSpPr>
          <p:cNvPr id="96261" name="AutoShape 5"/>
          <p:cNvSpPr>
            <a:spLocks noChangeArrowheads="1"/>
          </p:cNvSpPr>
          <p:nvPr/>
        </p:nvSpPr>
        <p:spPr bwMode="auto">
          <a:xfrm>
            <a:off x="7467600" y="3124200"/>
            <a:ext cx="304800" cy="304800"/>
          </a:xfrm>
          <a:prstGeom prst="flowChartConnector">
            <a:avLst/>
          </a:prstGeom>
          <a:solidFill>
            <a:schemeClr val="accent1"/>
          </a:solidFill>
          <a:ln w="9525" algn="ctr">
            <a:solidFill>
              <a:schemeClr val="tx1"/>
            </a:solidFill>
            <a:round/>
            <a:headEnd/>
            <a:tailEnd/>
          </a:ln>
        </p:spPr>
        <p:txBody>
          <a:bodyPr wrap="none" anchor="ctr"/>
          <a:lstStyle>
            <a:lvl1pPr>
              <a:spcBef>
                <a:spcPct val="20000"/>
              </a:spcBef>
              <a:buClr>
                <a:srgbClr val="CC0000"/>
              </a:buClr>
              <a:buSzPct val="65000"/>
              <a:buFont typeface="Wingdings" panose="05000000000000000000" pitchFamily="2" charset="2"/>
              <a:buChar char="n"/>
              <a:defRPr sz="28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rgbClr val="CC0000"/>
              </a:buClr>
              <a:buChar char="–"/>
              <a:defRPr sz="24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rgbClr val="CC0000"/>
              </a:buClr>
              <a:buSzPct val="65000"/>
              <a:buFont typeface="Wingdings 2" panose="05020102010507070707" pitchFamily="18" charset="2"/>
              <a:buChar char="Ä"/>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ClrTx/>
              <a:buSzTx/>
              <a:buFontTx/>
              <a:buNone/>
            </a:pPr>
            <a:endParaRPr lang="en-US" altLang="en-US" sz="2400">
              <a:cs typeface="Arial" panose="020B0604020202020204" pitchFamily="34" charset="0"/>
            </a:endParaRPr>
          </a:p>
        </p:txBody>
      </p:sp>
      <p:sp>
        <p:nvSpPr>
          <p:cNvPr id="96262" name="AutoShape 6"/>
          <p:cNvSpPr>
            <a:spLocks noChangeArrowheads="1"/>
          </p:cNvSpPr>
          <p:nvPr/>
        </p:nvSpPr>
        <p:spPr bwMode="auto">
          <a:xfrm>
            <a:off x="7467600" y="3657600"/>
            <a:ext cx="304800" cy="304800"/>
          </a:xfrm>
          <a:prstGeom prst="flowChartConnector">
            <a:avLst/>
          </a:prstGeom>
          <a:solidFill>
            <a:schemeClr val="bg1"/>
          </a:solidFill>
          <a:ln w="9525" algn="ctr">
            <a:solidFill>
              <a:schemeClr val="tx1"/>
            </a:solidFill>
            <a:round/>
            <a:headEnd/>
            <a:tailEnd/>
          </a:ln>
        </p:spPr>
        <p:txBody>
          <a:bodyPr wrap="none" anchor="ctr"/>
          <a:lstStyle>
            <a:lvl1pPr>
              <a:spcBef>
                <a:spcPct val="20000"/>
              </a:spcBef>
              <a:buClr>
                <a:srgbClr val="CC0000"/>
              </a:buClr>
              <a:buSzPct val="65000"/>
              <a:buFont typeface="Wingdings" panose="05000000000000000000" pitchFamily="2" charset="2"/>
              <a:buChar char="n"/>
              <a:defRPr sz="28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rgbClr val="CC0000"/>
              </a:buClr>
              <a:buChar char="–"/>
              <a:defRPr sz="24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rgbClr val="CC0000"/>
              </a:buClr>
              <a:buSzPct val="65000"/>
              <a:buFont typeface="Wingdings 2" panose="05020102010507070707" pitchFamily="18" charset="2"/>
              <a:buChar char="Ä"/>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ClrTx/>
              <a:buSzTx/>
              <a:buFontTx/>
              <a:buNone/>
            </a:pPr>
            <a:endParaRPr lang="en-US" altLang="en-US" sz="2400">
              <a:cs typeface="Arial" panose="020B0604020202020204" pitchFamily="34" charset="0"/>
            </a:endParaRPr>
          </a:p>
        </p:txBody>
      </p:sp>
      <p:sp>
        <p:nvSpPr>
          <p:cNvPr id="96263" name="Line 7"/>
          <p:cNvSpPr>
            <a:spLocks noChangeShapeType="1"/>
          </p:cNvSpPr>
          <p:nvPr/>
        </p:nvSpPr>
        <p:spPr bwMode="auto">
          <a:xfrm>
            <a:off x="4419601" y="3810000"/>
            <a:ext cx="2741613" cy="0"/>
          </a:xfrm>
          <a:prstGeom prst="line">
            <a:avLst/>
          </a:prstGeom>
          <a:noFill/>
          <a:ln w="635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96264" name="Text Box 8"/>
          <p:cNvSpPr txBox="1">
            <a:spLocks noChangeArrowheads="1"/>
          </p:cNvSpPr>
          <p:nvPr/>
        </p:nvSpPr>
        <p:spPr bwMode="auto">
          <a:xfrm>
            <a:off x="2057400" y="3124201"/>
            <a:ext cx="2133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CC0000"/>
              </a:buClr>
              <a:buSzPct val="65000"/>
              <a:buFont typeface="Wingdings" panose="05000000000000000000" pitchFamily="2" charset="2"/>
              <a:buChar char="n"/>
              <a:defRPr sz="28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rgbClr val="CC0000"/>
              </a:buClr>
              <a:buChar char="–"/>
              <a:defRPr sz="24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rgbClr val="CC0000"/>
              </a:buClr>
              <a:buSzPct val="65000"/>
              <a:buFont typeface="Wingdings 2" panose="05020102010507070707" pitchFamily="18" charset="2"/>
              <a:buChar char="Ä"/>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algn="r" eaLnBrk="1" hangingPunct="1">
              <a:spcBef>
                <a:spcPct val="50000"/>
              </a:spcBef>
              <a:buClrTx/>
              <a:buSzTx/>
              <a:buFontTx/>
              <a:buNone/>
            </a:pPr>
            <a:r>
              <a:rPr lang="en-US" altLang="en-US" sz="2400">
                <a:cs typeface="Arial" panose="020B0604020202020204" pitchFamily="34" charset="0"/>
              </a:rPr>
              <a:t>Exposed ?</a:t>
            </a:r>
          </a:p>
          <a:p>
            <a:pPr algn="r" eaLnBrk="1" hangingPunct="1">
              <a:spcBef>
                <a:spcPct val="50000"/>
              </a:spcBef>
              <a:buClrTx/>
              <a:buSzTx/>
              <a:buFontTx/>
              <a:buNone/>
            </a:pPr>
            <a:r>
              <a:rPr lang="en-US" altLang="en-US" sz="2400">
                <a:cs typeface="Arial" panose="020B0604020202020204" pitchFamily="34" charset="0"/>
              </a:rPr>
              <a:t>Unexposed ?</a:t>
            </a:r>
          </a:p>
        </p:txBody>
      </p:sp>
      <p:sp>
        <p:nvSpPr>
          <p:cNvPr id="96265" name="Text Box 9"/>
          <p:cNvSpPr txBox="1">
            <a:spLocks noChangeArrowheads="1"/>
          </p:cNvSpPr>
          <p:nvPr/>
        </p:nvSpPr>
        <p:spPr bwMode="auto">
          <a:xfrm>
            <a:off x="7326866" y="2400219"/>
            <a:ext cx="1905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CC0000"/>
              </a:buClr>
              <a:buSzPct val="65000"/>
              <a:buFont typeface="Wingdings" panose="05000000000000000000" pitchFamily="2" charset="2"/>
              <a:buChar char="n"/>
              <a:defRPr sz="28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rgbClr val="CC0000"/>
              </a:buClr>
              <a:buChar char="–"/>
              <a:defRPr sz="24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rgbClr val="CC0000"/>
              </a:buClr>
              <a:buSzPct val="65000"/>
              <a:buFont typeface="Wingdings 2" panose="05020102010507070707" pitchFamily="18" charset="2"/>
              <a:buChar char="Ä"/>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eaLnBrk="1" hangingPunct="1">
              <a:spcBef>
                <a:spcPct val="50000"/>
              </a:spcBef>
              <a:buClrTx/>
              <a:buSzTx/>
              <a:buFontTx/>
              <a:buNone/>
            </a:pPr>
            <a:r>
              <a:rPr lang="en-US" altLang="en-US" b="1" dirty="0">
                <a:cs typeface="Arial" panose="020B0604020202020204" pitchFamily="34" charset="0"/>
              </a:rPr>
              <a:t>Disease</a:t>
            </a:r>
          </a:p>
        </p:txBody>
      </p:sp>
      <p:grpSp>
        <p:nvGrpSpPr>
          <p:cNvPr id="96266" name="Group 10"/>
          <p:cNvGrpSpPr>
            <a:grpSpLocks/>
          </p:cNvGrpSpPr>
          <p:nvPr/>
        </p:nvGrpSpPr>
        <p:grpSpPr bwMode="auto">
          <a:xfrm flipH="1">
            <a:off x="8168857" y="4305812"/>
            <a:ext cx="1063919" cy="1038225"/>
            <a:chOff x="4755" y="2600"/>
            <a:chExt cx="491" cy="510"/>
          </a:xfrm>
        </p:grpSpPr>
        <p:sp>
          <p:nvSpPr>
            <p:cNvPr id="96270" name="Freeform 11"/>
            <p:cNvSpPr>
              <a:spLocks/>
            </p:cNvSpPr>
            <p:nvPr/>
          </p:nvSpPr>
          <p:spPr bwMode="auto">
            <a:xfrm>
              <a:off x="4755" y="2600"/>
              <a:ext cx="491" cy="510"/>
            </a:xfrm>
            <a:custGeom>
              <a:avLst/>
              <a:gdLst>
                <a:gd name="T0" fmla="*/ 0 w 1964"/>
                <a:gd name="T1" fmla="*/ 0 h 2040"/>
                <a:gd name="T2" fmla="*/ 0 w 1964"/>
                <a:gd name="T3" fmla="*/ 0 h 2040"/>
                <a:gd name="T4" fmla="*/ 0 w 1964"/>
                <a:gd name="T5" fmla="*/ 0 h 2040"/>
                <a:gd name="T6" fmla="*/ 0 w 1964"/>
                <a:gd name="T7" fmla="*/ 0 h 2040"/>
                <a:gd name="T8" fmla="*/ 0 w 1964"/>
                <a:gd name="T9" fmla="*/ 0 h 2040"/>
                <a:gd name="T10" fmla="*/ 0 w 1964"/>
                <a:gd name="T11" fmla="*/ 0 h 2040"/>
                <a:gd name="T12" fmla="*/ 0 w 1964"/>
                <a:gd name="T13" fmla="*/ 0 h 2040"/>
                <a:gd name="T14" fmla="*/ 0 w 1964"/>
                <a:gd name="T15" fmla="*/ 0 h 2040"/>
                <a:gd name="T16" fmla="*/ 0 w 1964"/>
                <a:gd name="T17" fmla="*/ 0 h 2040"/>
                <a:gd name="T18" fmla="*/ 0 w 1964"/>
                <a:gd name="T19" fmla="*/ 0 h 2040"/>
                <a:gd name="T20" fmla="*/ 0 w 1964"/>
                <a:gd name="T21" fmla="*/ 0 h 2040"/>
                <a:gd name="T22" fmla="*/ 0 w 1964"/>
                <a:gd name="T23" fmla="*/ 0 h 2040"/>
                <a:gd name="T24" fmla="*/ 0 w 1964"/>
                <a:gd name="T25" fmla="*/ 0 h 2040"/>
                <a:gd name="T26" fmla="*/ 0 w 1964"/>
                <a:gd name="T27" fmla="*/ 0 h 2040"/>
                <a:gd name="T28" fmla="*/ 0 w 1964"/>
                <a:gd name="T29" fmla="*/ 0 h 2040"/>
                <a:gd name="T30" fmla="*/ 0 w 1964"/>
                <a:gd name="T31" fmla="*/ 0 h 2040"/>
                <a:gd name="T32" fmla="*/ 0 w 1964"/>
                <a:gd name="T33" fmla="*/ 0 h 2040"/>
                <a:gd name="T34" fmla="*/ 0 w 1964"/>
                <a:gd name="T35" fmla="*/ 0 h 2040"/>
                <a:gd name="T36" fmla="*/ 0 w 1964"/>
                <a:gd name="T37" fmla="*/ 0 h 2040"/>
                <a:gd name="T38" fmla="*/ 0 w 1964"/>
                <a:gd name="T39" fmla="*/ 0 h 2040"/>
                <a:gd name="T40" fmla="*/ 0 w 1964"/>
                <a:gd name="T41" fmla="*/ 0 h 2040"/>
                <a:gd name="T42" fmla="*/ 0 w 1964"/>
                <a:gd name="T43" fmla="*/ 0 h 2040"/>
                <a:gd name="T44" fmla="*/ 0 w 1964"/>
                <a:gd name="T45" fmla="*/ 0 h 2040"/>
                <a:gd name="T46" fmla="*/ 0 w 1964"/>
                <a:gd name="T47" fmla="*/ 0 h 2040"/>
                <a:gd name="T48" fmla="*/ 0 w 1964"/>
                <a:gd name="T49" fmla="*/ 0 h 2040"/>
                <a:gd name="T50" fmla="*/ 0 w 1964"/>
                <a:gd name="T51" fmla="*/ 0 h 2040"/>
                <a:gd name="T52" fmla="*/ 0 w 1964"/>
                <a:gd name="T53" fmla="*/ 0 h 2040"/>
                <a:gd name="T54" fmla="*/ 0 w 1964"/>
                <a:gd name="T55" fmla="*/ 0 h 2040"/>
                <a:gd name="T56" fmla="*/ 0 w 1964"/>
                <a:gd name="T57" fmla="*/ 0 h 2040"/>
                <a:gd name="T58" fmla="*/ 0 w 1964"/>
                <a:gd name="T59" fmla="*/ 0 h 2040"/>
                <a:gd name="T60" fmla="*/ 0 w 1964"/>
                <a:gd name="T61" fmla="*/ 0 h 2040"/>
                <a:gd name="T62" fmla="*/ 0 w 1964"/>
                <a:gd name="T63" fmla="*/ 0 h 2040"/>
                <a:gd name="T64" fmla="*/ 0 w 1964"/>
                <a:gd name="T65" fmla="*/ 0 h 2040"/>
                <a:gd name="T66" fmla="*/ 0 w 1964"/>
                <a:gd name="T67" fmla="*/ 0 h 2040"/>
                <a:gd name="T68" fmla="*/ 0 w 1964"/>
                <a:gd name="T69" fmla="*/ 0 h 2040"/>
                <a:gd name="T70" fmla="*/ 0 w 1964"/>
                <a:gd name="T71" fmla="*/ 0 h 2040"/>
                <a:gd name="T72" fmla="*/ 0 w 1964"/>
                <a:gd name="T73" fmla="*/ 0 h 2040"/>
                <a:gd name="T74" fmla="*/ 0 w 1964"/>
                <a:gd name="T75" fmla="*/ 0 h 2040"/>
                <a:gd name="T76" fmla="*/ 0 w 1964"/>
                <a:gd name="T77" fmla="*/ 0 h 2040"/>
                <a:gd name="T78" fmla="*/ 0 w 1964"/>
                <a:gd name="T79" fmla="*/ 0 h 2040"/>
                <a:gd name="T80" fmla="*/ 0 w 1964"/>
                <a:gd name="T81" fmla="*/ 0 h 2040"/>
                <a:gd name="T82" fmla="*/ 0 w 1964"/>
                <a:gd name="T83" fmla="*/ 0 h 2040"/>
                <a:gd name="T84" fmla="*/ 0 w 1964"/>
                <a:gd name="T85" fmla="*/ 0 h 2040"/>
                <a:gd name="T86" fmla="*/ 0 w 1964"/>
                <a:gd name="T87" fmla="*/ 0 h 2040"/>
                <a:gd name="T88" fmla="*/ 0 w 1964"/>
                <a:gd name="T89" fmla="*/ 0 h 2040"/>
                <a:gd name="T90" fmla="*/ 0 w 1964"/>
                <a:gd name="T91" fmla="*/ 0 h 2040"/>
                <a:gd name="T92" fmla="*/ 0 w 1964"/>
                <a:gd name="T93" fmla="*/ 0 h 2040"/>
                <a:gd name="T94" fmla="*/ 0 w 1964"/>
                <a:gd name="T95" fmla="*/ 0 h 2040"/>
                <a:gd name="T96" fmla="*/ 0 w 1964"/>
                <a:gd name="T97" fmla="*/ 0 h 2040"/>
                <a:gd name="T98" fmla="*/ 0 w 1964"/>
                <a:gd name="T99" fmla="*/ 0 h 2040"/>
                <a:gd name="T100" fmla="*/ 0 w 1964"/>
                <a:gd name="T101" fmla="*/ 0 h 2040"/>
                <a:gd name="T102" fmla="*/ 0 w 1964"/>
                <a:gd name="T103" fmla="*/ 0 h 2040"/>
                <a:gd name="T104" fmla="*/ 0 w 1964"/>
                <a:gd name="T105" fmla="*/ 0 h 2040"/>
                <a:gd name="T106" fmla="*/ 0 w 1964"/>
                <a:gd name="T107" fmla="*/ 0 h 2040"/>
                <a:gd name="T108" fmla="*/ 0 w 1964"/>
                <a:gd name="T109" fmla="*/ 0 h 2040"/>
                <a:gd name="T110" fmla="*/ 0 w 1964"/>
                <a:gd name="T111" fmla="*/ 0 h 2040"/>
                <a:gd name="T112" fmla="*/ 0 w 1964"/>
                <a:gd name="T113" fmla="*/ 0 h 2040"/>
                <a:gd name="T114" fmla="*/ 0 w 1964"/>
                <a:gd name="T115" fmla="*/ 0 h 2040"/>
                <a:gd name="T116" fmla="*/ 0 w 1964"/>
                <a:gd name="T117" fmla="*/ 0 h 2040"/>
                <a:gd name="T118" fmla="*/ 0 w 1964"/>
                <a:gd name="T119" fmla="*/ 0 h 2040"/>
                <a:gd name="T120" fmla="*/ 0 w 1964"/>
                <a:gd name="T121" fmla="*/ 0 h 20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64"/>
                <a:gd name="T184" fmla="*/ 0 h 2040"/>
                <a:gd name="T185" fmla="*/ 1964 w 1964"/>
                <a:gd name="T186" fmla="*/ 2040 h 20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64" h="2040">
                  <a:moveTo>
                    <a:pt x="1938" y="818"/>
                  </a:moveTo>
                  <a:lnTo>
                    <a:pt x="1939" y="800"/>
                  </a:lnTo>
                  <a:lnTo>
                    <a:pt x="1937" y="776"/>
                  </a:lnTo>
                  <a:lnTo>
                    <a:pt x="1931" y="749"/>
                  </a:lnTo>
                  <a:lnTo>
                    <a:pt x="1917" y="727"/>
                  </a:lnTo>
                  <a:lnTo>
                    <a:pt x="1913" y="723"/>
                  </a:lnTo>
                  <a:lnTo>
                    <a:pt x="1909" y="720"/>
                  </a:lnTo>
                  <a:lnTo>
                    <a:pt x="1904" y="717"/>
                  </a:lnTo>
                  <a:lnTo>
                    <a:pt x="1900" y="715"/>
                  </a:lnTo>
                  <a:lnTo>
                    <a:pt x="1894" y="712"/>
                  </a:lnTo>
                  <a:lnTo>
                    <a:pt x="1888" y="711"/>
                  </a:lnTo>
                  <a:lnTo>
                    <a:pt x="1883" y="711"/>
                  </a:lnTo>
                  <a:lnTo>
                    <a:pt x="1877" y="711"/>
                  </a:lnTo>
                  <a:lnTo>
                    <a:pt x="1865" y="712"/>
                  </a:lnTo>
                  <a:lnTo>
                    <a:pt x="1853" y="716"/>
                  </a:lnTo>
                  <a:lnTo>
                    <a:pt x="1841" y="720"/>
                  </a:lnTo>
                  <a:lnTo>
                    <a:pt x="1831" y="725"/>
                  </a:lnTo>
                  <a:lnTo>
                    <a:pt x="1821" y="731"/>
                  </a:lnTo>
                  <a:lnTo>
                    <a:pt x="1810" y="737"/>
                  </a:lnTo>
                  <a:lnTo>
                    <a:pt x="1801" y="745"/>
                  </a:lnTo>
                  <a:lnTo>
                    <a:pt x="1792" y="752"/>
                  </a:lnTo>
                  <a:lnTo>
                    <a:pt x="1692" y="640"/>
                  </a:lnTo>
                  <a:lnTo>
                    <a:pt x="1706" y="624"/>
                  </a:lnTo>
                  <a:lnTo>
                    <a:pt x="1718" y="609"/>
                  </a:lnTo>
                  <a:lnTo>
                    <a:pt x="1728" y="591"/>
                  </a:lnTo>
                  <a:lnTo>
                    <a:pt x="1738" y="574"/>
                  </a:lnTo>
                  <a:lnTo>
                    <a:pt x="1746" y="555"/>
                  </a:lnTo>
                  <a:lnTo>
                    <a:pt x="1752" y="535"/>
                  </a:lnTo>
                  <a:lnTo>
                    <a:pt x="1756" y="515"/>
                  </a:lnTo>
                  <a:lnTo>
                    <a:pt x="1759" y="495"/>
                  </a:lnTo>
                  <a:lnTo>
                    <a:pt x="1789" y="507"/>
                  </a:lnTo>
                  <a:lnTo>
                    <a:pt x="1802" y="484"/>
                  </a:lnTo>
                  <a:lnTo>
                    <a:pt x="1759" y="452"/>
                  </a:lnTo>
                  <a:lnTo>
                    <a:pt x="1755" y="431"/>
                  </a:lnTo>
                  <a:lnTo>
                    <a:pt x="1751" y="412"/>
                  </a:lnTo>
                  <a:lnTo>
                    <a:pt x="1745" y="392"/>
                  </a:lnTo>
                  <a:lnTo>
                    <a:pt x="1737" y="373"/>
                  </a:lnTo>
                  <a:lnTo>
                    <a:pt x="1727" y="356"/>
                  </a:lnTo>
                  <a:lnTo>
                    <a:pt x="1717" y="338"/>
                  </a:lnTo>
                  <a:lnTo>
                    <a:pt x="1705" y="323"/>
                  </a:lnTo>
                  <a:lnTo>
                    <a:pt x="1690" y="307"/>
                  </a:lnTo>
                  <a:lnTo>
                    <a:pt x="1689" y="306"/>
                  </a:lnTo>
                  <a:lnTo>
                    <a:pt x="1688" y="305"/>
                  </a:lnTo>
                  <a:lnTo>
                    <a:pt x="1686" y="304"/>
                  </a:lnTo>
                  <a:lnTo>
                    <a:pt x="1685" y="303"/>
                  </a:lnTo>
                  <a:lnTo>
                    <a:pt x="1687" y="293"/>
                  </a:lnTo>
                  <a:lnTo>
                    <a:pt x="1696" y="249"/>
                  </a:lnTo>
                  <a:lnTo>
                    <a:pt x="1703" y="207"/>
                  </a:lnTo>
                  <a:lnTo>
                    <a:pt x="1704" y="170"/>
                  </a:lnTo>
                  <a:lnTo>
                    <a:pt x="1695" y="142"/>
                  </a:lnTo>
                  <a:lnTo>
                    <a:pt x="1684" y="126"/>
                  </a:lnTo>
                  <a:lnTo>
                    <a:pt x="1674" y="113"/>
                  </a:lnTo>
                  <a:lnTo>
                    <a:pt x="1663" y="106"/>
                  </a:lnTo>
                  <a:lnTo>
                    <a:pt x="1653" y="101"/>
                  </a:lnTo>
                  <a:lnTo>
                    <a:pt x="1642" y="100"/>
                  </a:lnTo>
                  <a:lnTo>
                    <a:pt x="1632" y="100"/>
                  </a:lnTo>
                  <a:lnTo>
                    <a:pt x="1621" y="103"/>
                  </a:lnTo>
                  <a:lnTo>
                    <a:pt x="1609" y="106"/>
                  </a:lnTo>
                  <a:lnTo>
                    <a:pt x="1605" y="107"/>
                  </a:lnTo>
                  <a:lnTo>
                    <a:pt x="1601" y="108"/>
                  </a:lnTo>
                  <a:lnTo>
                    <a:pt x="1597" y="110"/>
                  </a:lnTo>
                  <a:lnTo>
                    <a:pt x="1593" y="111"/>
                  </a:lnTo>
                  <a:lnTo>
                    <a:pt x="1589" y="112"/>
                  </a:lnTo>
                  <a:lnTo>
                    <a:pt x="1584" y="112"/>
                  </a:lnTo>
                  <a:lnTo>
                    <a:pt x="1579" y="113"/>
                  </a:lnTo>
                  <a:lnTo>
                    <a:pt x="1575" y="113"/>
                  </a:lnTo>
                  <a:lnTo>
                    <a:pt x="1567" y="112"/>
                  </a:lnTo>
                  <a:lnTo>
                    <a:pt x="1562" y="108"/>
                  </a:lnTo>
                  <a:lnTo>
                    <a:pt x="1556" y="99"/>
                  </a:lnTo>
                  <a:lnTo>
                    <a:pt x="1550" y="85"/>
                  </a:lnTo>
                  <a:lnTo>
                    <a:pt x="1546" y="76"/>
                  </a:lnTo>
                  <a:lnTo>
                    <a:pt x="1541" y="65"/>
                  </a:lnTo>
                  <a:lnTo>
                    <a:pt x="1536" y="54"/>
                  </a:lnTo>
                  <a:lnTo>
                    <a:pt x="1528" y="44"/>
                  </a:lnTo>
                  <a:lnTo>
                    <a:pt x="1519" y="33"/>
                  </a:lnTo>
                  <a:lnTo>
                    <a:pt x="1509" y="23"/>
                  </a:lnTo>
                  <a:lnTo>
                    <a:pt x="1495" y="13"/>
                  </a:lnTo>
                  <a:lnTo>
                    <a:pt x="1479" y="4"/>
                  </a:lnTo>
                  <a:lnTo>
                    <a:pt x="1463" y="0"/>
                  </a:lnTo>
                  <a:lnTo>
                    <a:pt x="1448" y="0"/>
                  </a:lnTo>
                  <a:lnTo>
                    <a:pt x="1432" y="3"/>
                  </a:lnTo>
                  <a:lnTo>
                    <a:pt x="1416" y="10"/>
                  </a:lnTo>
                  <a:lnTo>
                    <a:pt x="1400" y="20"/>
                  </a:lnTo>
                  <a:lnTo>
                    <a:pt x="1384" y="32"/>
                  </a:lnTo>
                  <a:lnTo>
                    <a:pt x="1370" y="46"/>
                  </a:lnTo>
                  <a:lnTo>
                    <a:pt x="1355" y="61"/>
                  </a:lnTo>
                  <a:lnTo>
                    <a:pt x="1341" y="78"/>
                  </a:lnTo>
                  <a:lnTo>
                    <a:pt x="1328" y="94"/>
                  </a:lnTo>
                  <a:lnTo>
                    <a:pt x="1316" y="111"/>
                  </a:lnTo>
                  <a:lnTo>
                    <a:pt x="1305" y="127"/>
                  </a:lnTo>
                  <a:lnTo>
                    <a:pt x="1295" y="142"/>
                  </a:lnTo>
                  <a:lnTo>
                    <a:pt x="1286" y="156"/>
                  </a:lnTo>
                  <a:lnTo>
                    <a:pt x="1279" y="168"/>
                  </a:lnTo>
                  <a:lnTo>
                    <a:pt x="1273" y="177"/>
                  </a:lnTo>
                  <a:lnTo>
                    <a:pt x="1192" y="130"/>
                  </a:lnTo>
                  <a:lnTo>
                    <a:pt x="1140" y="229"/>
                  </a:lnTo>
                  <a:lnTo>
                    <a:pt x="1232" y="269"/>
                  </a:lnTo>
                  <a:lnTo>
                    <a:pt x="1210" y="293"/>
                  </a:lnTo>
                  <a:lnTo>
                    <a:pt x="1188" y="316"/>
                  </a:lnTo>
                  <a:lnTo>
                    <a:pt x="1167" y="342"/>
                  </a:lnTo>
                  <a:lnTo>
                    <a:pt x="1146" y="368"/>
                  </a:lnTo>
                  <a:lnTo>
                    <a:pt x="1126" y="395"/>
                  </a:lnTo>
                  <a:lnTo>
                    <a:pt x="1107" y="421"/>
                  </a:lnTo>
                  <a:lnTo>
                    <a:pt x="1088" y="447"/>
                  </a:lnTo>
                  <a:lnTo>
                    <a:pt x="1070" y="473"/>
                  </a:lnTo>
                  <a:lnTo>
                    <a:pt x="1054" y="499"/>
                  </a:lnTo>
                  <a:lnTo>
                    <a:pt x="1037" y="523"/>
                  </a:lnTo>
                  <a:lnTo>
                    <a:pt x="1023" y="546"/>
                  </a:lnTo>
                  <a:lnTo>
                    <a:pt x="1009" y="567"/>
                  </a:lnTo>
                  <a:lnTo>
                    <a:pt x="997" y="588"/>
                  </a:lnTo>
                  <a:lnTo>
                    <a:pt x="985" y="606"/>
                  </a:lnTo>
                  <a:lnTo>
                    <a:pt x="976" y="622"/>
                  </a:lnTo>
                  <a:lnTo>
                    <a:pt x="968" y="636"/>
                  </a:lnTo>
                  <a:lnTo>
                    <a:pt x="899" y="561"/>
                  </a:lnTo>
                  <a:lnTo>
                    <a:pt x="872" y="688"/>
                  </a:lnTo>
                  <a:lnTo>
                    <a:pt x="861" y="679"/>
                  </a:lnTo>
                  <a:lnTo>
                    <a:pt x="847" y="670"/>
                  </a:lnTo>
                  <a:lnTo>
                    <a:pt x="832" y="659"/>
                  </a:lnTo>
                  <a:lnTo>
                    <a:pt x="815" y="647"/>
                  </a:lnTo>
                  <a:lnTo>
                    <a:pt x="796" y="635"/>
                  </a:lnTo>
                  <a:lnTo>
                    <a:pt x="775" y="622"/>
                  </a:lnTo>
                  <a:lnTo>
                    <a:pt x="752" y="610"/>
                  </a:lnTo>
                  <a:lnTo>
                    <a:pt x="728" y="597"/>
                  </a:lnTo>
                  <a:lnTo>
                    <a:pt x="704" y="585"/>
                  </a:lnTo>
                  <a:lnTo>
                    <a:pt x="678" y="574"/>
                  </a:lnTo>
                  <a:lnTo>
                    <a:pt x="652" y="564"/>
                  </a:lnTo>
                  <a:lnTo>
                    <a:pt x="627" y="555"/>
                  </a:lnTo>
                  <a:lnTo>
                    <a:pt x="601" y="548"/>
                  </a:lnTo>
                  <a:lnTo>
                    <a:pt x="574" y="542"/>
                  </a:lnTo>
                  <a:lnTo>
                    <a:pt x="548" y="540"/>
                  </a:lnTo>
                  <a:lnTo>
                    <a:pt x="522" y="539"/>
                  </a:lnTo>
                  <a:lnTo>
                    <a:pt x="494" y="543"/>
                  </a:lnTo>
                  <a:lnTo>
                    <a:pt x="466" y="554"/>
                  </a:lnTo>
                  <a:lnTo>
                    <a:pt x="439" y="569"/>
                  </a:lnTo>
                  <a:lnTo>
                    <a:pt x="412" y="589"/>
                  </a:lnTo>
                  <a:lnTo>
                    <a:pt x="386" y="613"/>
                  </a:lnTo>
                  <a:lnTo>
                    <a:pt x="361" y="640"/>
                  </a:lnTo>
                  <a:lnTo>
                    <a:pt x="337" y="669"/>
                  </a:lnTo>
                  <a:lnTo>
                    <a:pt x="316" y="700"/>
                  </a:lnTo>
                  <a:lnTo>
                    <a:pt x="295" y="731"/>
                  </a:lnTo>
                  <a:lnTo>
                    <a:pt x="275" y="762"/>
                  </a:lnTo>
                  <a:lnTo>
                    <a:pt x="259" y="792"/>
                  </a:lnTo>
                  <a:lnTo>
                    <a:pt x="243" y="820"/>
                  </a:lnTo>
                  <a:lnTo>
                    <a:pt x="230" y="847"/>
                  </a:lnTo>
                  <a:lnTo>
                    <a:pt x="218" y="869"/>
                  </a:lnTo>
                  <a:lnTo>
                    <a:pt x="209" y="889"/>
                  </a:lnTo>
                  <a:lnTo>
                    <a:pt x="203" y="902"/>
                  </a:lnTo>
                  <a:lnTo>
                    <a:pt x="191" y="900"/>
                  </a:lnTo>
                  <a:lnTo>
                    <a:pt x="178" y="899"/>
                  </a:lnTo>
                  <a:lnTo>
                    <a:pt x="161" y="898"/>
                  </a:lnTo>
                  <a:lnTo>
                    <a:pt x="143" y="899"/>
                  </a:lnTo>
                  <a:lnTo>
                    <a:pt x="124" y="902"/>
                  </a:lnTo>
                  <a:lnTo>
                    <a:pt x="105" y="908"/>
                  </a:lnTo>
                  <a:lnTo>
                    <a:pt x="85" y="917"/>
                  </a:lnTo>
                  <a:lnTo>
                    <a:pt x="67" y="928"/>
                  </a:lnTo>
                  <a:lnTo>
                    <a:pt x="50" y="944"/>
                  </a:lnTo>
                  <a:lnTo>
                    <a:pt x="35" y="962"/>
                  </a:lnTo>
                  <a:lnTo>
                    <a:pt x="22" y="982"/>
                  </a:lnTo>
                  <a:lnTo>
                    <a:pt x="12" y="1004"/>
                  </a:lnTo>
                  <a:lnTo>
                    <a:pt x="5" y="1025"/>
                  </a:lnTo>
                  <a:lnTo>
                    <a:pt x="0" y="1044"/>
                  </a:lnTo>
                  <a:lnTo>
                    <a:pt x="0" y="1062"/>
                  </a:lnTo>
                  <a:lnTo>
                    <a:pt x="4" y="1075"/>
                  </a:lnTo>
                  <a:lnTo>
                    <a:pt x="9" y="1083"/>
                  </a:lnTo>
                  <a:lnTo>
                    <a:pt x="15" y="1087"/>
                  </a:lnTo>
                  <a:lnTo>
                    <a:pt x="22" y="1089"/>
                  </a:lnTo>
                  <a:lnTo>
                    <a:pt x="30" y="1089"/>
                  </a:lnTo>
                  <a:lnTo>
                    <a:pt x="39" y="1086"/>
                  </a:lnTo>
                  <a:lnTo>
                    <a:pt x="48" y="1082"/>
                  </a:lnTo>
                  <a:lnTo>
                    <a:pt x="55" y="1075"/>
                  </a:lnTo>
                  <a:lnTo>
                    <a:pt x="64" y="1067"/>
                  </a:lnTo>
                  <a:lnTo>
                    <a:pt x="71" y="1059"/>
                  </a:lnTo>
                  <a:lnTo>
                    <a:pt x="78" y="1048"/>
                  </a:lnTo>
                  <a:lnTo>
                    <a:pt x="85" y="1039"/>
                  </a:lnTo>
                  <a:lnTo>
                    <a:pt x="93" y="1029"/>
                  </a:lnTo>
                  <a:lnTo>
                    <a:pt x="100" y="1017"/>
                  </a:lnTo>
                  <a:lnTo>
                    <a:pt x="109" y="1005"/>
                  </a:lnTo>
                  <a:lnTo>
                    <a:pt x="117" y="996"/>
                  </a:lnTo>
                  <a:lnTo>
                    <a:pt x="123" y="991"/>
                  </a:lnTo>
                  <a:lnTo>
                    <a:pt x="125" y="990"/>
                  </a:lnTo>
                  <a:lnTo>
                    <a:pt x="128" y="990"/>
                  </a:lnTo>
                  <a:lnTo>
                    <a:pt x="130" y="990"/>
                  </a:lnTo>
                  <a:lnTo>
                    <a:pt x="132" y="989"/>
                  </a:lnTo>
                  <a:lnTo>
                    <a:pt x="129" y="998"/>
                  </a:lnTo>
                  <a:lnTo>
                    <a:pt x="125" y="1008"/>
                  </a:lnTo>
                  <a:lnTo>
                    <a:pt x="121" y="1018"/>
                  </a:lnTo>
                  <a:lnTo>
                    <a:pt x="115" y="1030"/>
                  </a:lnTo>
                  <a:lnTo>
                    <a:pt x="109" y="1044"/>
                  </a:lnTo>
                  <a:lnTo>
                    <a:pt x="103" y="1058"/>
                  </a:lnTo>
                  <a:lnTo>
                    <a:pt x="98" y="1070"/>
                  </a:lnTo>
                  <a:lnTo>
                    <a:pt x="94" y="1083"/>
                  </a:lnTo>
                  <a:lnTo>
                    <a:pt x="92" y="1094"/>
                  </a:lnTo>
                  <a:lnTo>
                    <a:pt x="92" y="1104"/>
                  </a:lnTo>
                  <a:lnTo>
                    <a:pt x="93" y="1114"/>
                  </a:lnTo>
                  <a:lnTo>
                    <a:pt x="97" y="1121"/>
                  </a:lnTo>
                  <a:lnTo>
                    <a:pt x="101" y="1126"/>
                  </a:lnTo>
                  <a:lnTo>
                    <a:pt x="106" y="1129"/>
                  </a:lnTo>
                  <a:lnTo>
                    <a:pt x="111" y="1133"/>
                  </a:lnTo>
                  <a:lnTo>
                    <a:pt x="117" y="1136"/>
                  </a:lnTo>
                  <a:lnTo>
                    <a:pt x="122" y="1138"/>
                  </a:lnTo>
                  <a:lnTo>
                    <a:pt x="128" y="1139"/>
                  </a:lnTo>
                  <a:lnTo>
                    <a:pt x="133" y="1139"/>
                  </a:lnTo>
                  <a:lnTo>
                    <a:pt x="139" y="1139"/>
                  </a:lnTo>
                  <a:lnTo>
                    <a:pt x="144" y="1138"/>
                  </a:lnTo>
                  <a:lnTo>
                    <a:pt x="150" y="1136"/>
                  </a:lnTo>
                  <a:lnTo>
                    <a:pt x="156" y="1132"/>
                  </a:lnTo>
                  <a:lnTo>
                    <a:pt x="162" y="1127"/>
                  </a:lnTo>
                  <a:lnTo>
                    <a:pt x="168" y="1121"/>
                  </a:lnTo>
                  <a:lnTo>
                    <a:pt x="174" y="1113"/>
                  </a:lnTo>
                  <a:lnTo>
                    <a:pt x="180" y="1103"/>
                  </a:lnTo>
                  <a:lnTo>
                    <a:pt x="185" y="1091"/>
                  </a:lnTo>
                  <a:lnTo>
                    <a:pt x="189" y="1081"/>
                  </a:lnTo>
                  <a:lnTo>
                    <a:pt x="193" y="1071"/>
                  </a:lnTo>
                  <a:lnTo>
                    <a:pt x="196" y="1062"/>
                  </a:lnTo>
                  <a:lnTo>
                    <a:pt x="199" y="1053"/>
                  </a:lnTo>
                  <a:lnTo>
                    <a:pt x="205" y="1040"/>
                  </a:lnTo>
                  <a:lnTo>
                    <a:pt x="209" y="1028"/>
                  </a:lnTo>
                  <a:lnTo>
                    <a:pt x="214" y="1016"/>
                  </a:lnTo>
                  <a:lnTo>
                    <a:pt x="218" y="1009"/>
                  </a:lnTo>
                  <a:lnTo>
                    <a:pt x="219" y="1010"/>
                  </a:lnTo>
                  <a:lnTo>
                    <a:pt x="219" y="1011"/>
                  </a:lnTo>
                  <a:lnTo>
                    <a:pt x="220" y="1012"/>
                  </a:lnTo>
                  <a:lnTo>
                    <a:pt x="222" y="1016"/>
                  </a:lnTo>
                  <a:lnTo>
                    <a:pt x="225" y="1019"/>
                  </a:lnTo>
                  <a:lnTo>
                    <a:pt x="228" y="1024"/>
                  </a:lnTo>
                  <a:lnTo>
                    <a:pt x="233" y="1028"/>
                  </a:lnTo>
                  <a:lnTo>
                    <a:pt x="238" y="1032"/>
                  </a:lnTo>
                  <a:lnTo>
                    <a:pt x="245" y="1037"/>
                  </a:lnTo>
                  <a:lnTo>
                    <a:pt x="253" y="1041"/>
                  </a:lnTo>
                  <a:lnTo>
                    <a:pt x="264" y="1045"/>
                  </a:lnTo>
                  <a:lnTo>
                    <a:pt x="280" y="1052"/>
                  </a:lnTo>
                  <a:lnTo>
                    <a:pt x="295" y="1057"/>
                  </a:lnTo>
                  <a:lnTo>
                    <a:pt x="307" y="1060"/>
                  </a:lnTo>
                  <a:lnTo>
                    <a:pt x="318" y="1061"/>
                  </a:lnTo>
                  <a:lnTo>
                    <a:pt x="327" y="1061"/>
                  </a:lnTo>
                  <a:lnTo>
                    <a:pt x="334" y="1060"/>
                  </a:lnTo>
                  <a:lnTo>
                    <a:pt x="340" y="1057"/>
                  </a:lnTo>
                  <a:lnTo>
                    <a:pt x="346" y="1053"/>
                  </a:lnTo>
                  <a:lnTo>
                    <a:pt x="351" y="1042"/>
                  </a:lnTo>
                  <a:lnTo>
                    <a:pt x="350" y="1031"/>
                  </a:lnTo>
                  <a:lnTo>
                    <a:pt x="347" y="1020"/>
                  </a:lnTo>
                  <a:lnTo>
                    <a:pt x="342" y="1014"/>
                  </a:lnTo>
                  <a:lnTo>
                    <a:pt x="335" y="1004"/>
                  </a:lnTo>
                  <a:lnTo>
                    <a:pt x="328" y="992"/>
                  </a:lnTo>
                  <a:lnTo>
                    <a:pt x="321" y="983"/>
                  </a:lnTo>
                  <a:lnTo>
                    <a:pt x="312" y="973"/>
                  </a:lnTo>
                  <a:lnTo>
                    <a:pt x="305" y="964"/>
                  </a:lnTo>
                  <a:lnTo>
                    <a:pt x="298" y="956"/>
                  </a:lnTo>
                  <a:lnTo>
                    <a:pt x="292" y="949"/>
                  </a:lnTo>
                  <a:lnTo>
                    <a:pt x="285" y="943"/>
                  </a:lnTo>
                  <a:lnTo>
                    <a:pt x="302" y="925"/>
                  </a:lnTo>
                  <a:lnTo>
                    <a:pt x="320" y="907"/>
                  </a:lnTo>
                  <a:lnTo>
                    <a:pt x="336" y="891"/>
                  </a:lnTo>
                  <a:lnTo>
                    <a:pt x="354" y="874"/>
                  </a:lnTo>
                  <a:lnTo>
                    <a:pt x="370" y="859"/>
                  </a:lnTo>
                  <a:lnTo>
                    <a:pt x="387" y="843"/>
                  </a:lnTo>
                  <a:lnTo>
                    <a:pt x="404" y="830"/>
                  </a:lnTo>
                  <a:lnTo>
                    <a:pt x="419" y="816"/>
                  </a:lnTo>
                  <a:lnTo>
                    <a:pt x="434" y="805"/>
                  </a:lnTo>
                  <a:lnTo>
                    <a:pt x="447" y="794"/>
                  </a:lnTo>
                  <a:lnTo>
                    <a:pt x="461" y="786"/>
                  </a:lnTo>
                  <a:lnTo>
                    <a:pt x="472" y="779"/>
                  </a:lnTo>
                  <a:lnTo>
                    <a:pt x="481" y="774"/>
                  </a:lnTo>
                  <a:lnTo>
                    <a:pt x="491" y="771"/>
                  </a:lnTo>
                  <a:lnTo>
                    <a:pt x="497" y="769"/>
                  </a:lnTo>
                  <a:lnTo>
                    <a:pt x="502" y="771"/>
                  </a:lnTo>
                  <a:lnTo>
                    <a:pt x="511" y="777"/>
                  </a:lnTo>
                  <a:lnTo>
                    <a:pt x="523" y="784"/>
                  </a:lnTo>
                  <a:lnTo>
                    <a:pt x="535" y="793"/>
                  </a:lnTo>
                  <a:lnTo>
                    <a:pt x="550" y="805"/>
                  </a:lnTo>
                  <a:lnTo>
                    <a:pt x="564" y="817"/>
                  </a:lnTo>
                  <a:lnTo>
                    <a:pt x="579" y="830"/>
                  </a:lnTo>
                  <a:lnTo>
                    <a:pt x="594" y="843"/>
                  </a:lnTo>
                  <a:lnTo>
                    <a:pt x="609" y="857"/>
                  </a:lnTo>
                  <a:lnTo>
                    <a:pt x="602" y="869"/>
                  </a:lnTo>
                  <a:lnTo>
                    <a:pt x="592" y="886"/>
                  </a:lnTo>
                  <a:lnTo>
                    <a:pt x="581" y="905"/>
                  </a:lnTo>
                  <a:lnTo>
                    <a:pt x="568" y="928"/>
                  </a:lnTo>
                  <a:lnTo>
                    <a:pt x="556" y="953"/>
                  </a:lnTo>
                  <a:lnTo>
                    <a:pt x="542" y="980"/>
                  </a:lnTo>
                  <a:lnTo>
                    <a:pt x="527" y="1009"/>
                  </a:lnTo>
                  <a:lnTo>
                    <a:pt x="514" y="1040"/>
                  </a:lnTo>
                  <a:lnTo>
                    <a:pt x="499" y="1072"/>
                  </a:lnTo>
                  <a:lnTo>
                    <a:pt x="486" y="1104"/>
                  </a:lnTo>
                  <a:lnTo>
                    <a:pt x="473" y="1137"/>
                  </a:lnTo>
                  <a:lnTo>
                    <a:pt x="463" y="1169"/>
                  </a:lnTo>
                  <a:lnTo>
                    <a:pt x="453" y="1201"/>
                  </a:lnTo>
                  <a:lnTo>
                    <a:pt x="446" y="1232"/>
                  </a:lnTo>
                  <a:lnTo>
                    <a:pt x="441" y="1261"/>
                  </a:lnTo>
                  <a:lnTo>
                    <a:pt x="439" y="1289"/>
                  </a:lnTo>
                  <a:lnTo>
                    <a:pt x="442" y="1355"/>
                  </a:lnTo>
                  <a:lnTo>
                    <a:pt x="451" y="1431"/>
                  </a:lnTo>
                  <a:lnTo>
                    <a:pt x="467" y="1511"/>
                  </a:lnTo>
                  <a:lnTo>
                    <a:pt x="485" y="1589"/>
                  </a:lnTo>
                  <a:lnTo>
                    <a:pt x="502" y="1661"/>
                  </a:lnTo>
                  <a:lnTo>
                    <a:pt x="519" y="1720"/>
                  </a:lnTo>
                  <a:lnTo>
                    <a:pt x="531" y="1762"/>
                  </a:lnTo>
                  <a:lnTo>
                    <a:pt x="536" y="1780"/>
                  </a:lnTo>
                  <a:lnTo>
                    <a:pt x="538" y="1790"/>
                  </a:lnTo>
                  <a:lnTo>
                    <a:pt x="575" y="1790"/>
                  </a:lnTo>
                  <a:lnTo>
                    <a:pt x="644" y="1970"/>
                  </a:lnTo>
                  <a:lnTo>
                    <a:pt x="638" y="1973"/>
                  </a:lnTo>
                  <a:lnTo>
                    <a:pt x="629" y="1976"/>
                  </a:lnTo>
                  <a:lnTo>
                    <a:pt x="618" y="1981"/>
                  </a:lnTo>
                  <a:lnTo>
                    <a:pt x="606" y="1984"/>
                  </a:lnTo>
                  <a:lnTo>
                    <a:pt x="591" y="1986"/>
                  </a:lnTo>
                  <a:lnTo>
                    <a:pt x="575" y="1987"/>
                  </a:lnTo>
                  <a:lnTo>
                    <a:pt x="557" y="1987"/>
                  </a:lnTo>
                  <a:lnTo>
                    <a:pt x="538" y="1984"/>
                  </a:lnTo>
                  <a:lnTo>
                    <a:pt x="515" y="1980"/>
                  </a:lnTo>
                  <a:lnTo>
                    <a:pt x="492" y="1976"/>
                  </a:lnTo>
                  <a:lnTo>
                    <a:pt x="471" y="1974"/>
                  </a:lnTo>
                  <a:lnTo>
                    <a:pt x="454" y="1975"/>
                  </a:lnTo>
                  <a:lnTo>
                    <a:pt x="442" y="1978"/>
                  </a:lnTo>
                  <a:lnTo>
                    <a:pt x="434" y="1984"/>
                  </a:lnTo>
                  <a:lnTo>
                    <a:pt x="433" y="1993"/>
                  </a:lnTo>
                  <a:lnTo>
                    <a:pt x="438" y="2004"/>
                  </a:lnTo>
                  <a:lnTo>
                    <a:pt x="448" y="2017"/>
                  </a:lnTo>
                  <a:lnTo>
                    <a:pt x="460" y="2026"/>
                  </a:lnTo>
                  <a:lnTo>
                    <a:pt x="473" y="2033"/>
                  </a:lnTo>
                  <a:lnTo>
                    <a:pt x="490" y="2038"/>
                  </a:lnTo>
                  <a:lnTo>
                    <a:pt x="507" y="2040"/>
                  </a:lnTo>
                  <a:lnTo>
                    <a:pt x="529" y="2040"/>
                  </a:lnTo>
                  <a:lnTo>
                    <a:pt x="553" y="2037"/>
                  </a:lnTo>
                  <a:lnTo>
                    <a:pt x="581" y="2031"/>
                  </a:lnTo>
                  <a:lnTo>
                    <a:pt x="608" y="2025"/>
                  </a:lnTo>
                  <a:lnTo>
                    <a:pt x="628" y="2021"/>
                  </a:lnTo>
                  <a:lnTo>
                    <a:pt x="642" y="2017"/>
                  </a:lnTo>
                  <a:lnTo>
                    <a:pt x="652" y="2015"/>
                  </a:lnTo>
                  <a:lnTo>
                    <a:pt x="659" y="2014"/>
                  </a:lnTo>
                  <a:lnTo>
                    <a:pt x="662" y="2013"/>
                  </a:lnTo>
                  <a:lnTo>
                    <a:pt x="664" y="2013"/>
                  </a:lnTo>
                  <a:lnTo>
                    <a:pt x="665" y="2029"/>
                  </a:lnTo>
                  <a:lnTo>
                    <a:pt x="713" y="2029"/>
                  </a:lnTo>
                  <a:lnTo>
                    <a:pt x="714" y="2026"/>
                  </a:lnTo>
                  <a:lnTo>
                    <a:pt x="717" y="2018"/>
                  </a:lnTo>
                  <a:lnTo>
                    <a:pt x="717" y="2006"/>
                  </a:lnTo>
                  <a:lnTo>
                    <a:pt x="713" y="1992"/>
                  </a:lnTo>
                  <a:lnTo>
                    <a:pt x="711" y="1987"/>
                  </a:lnTo>
                  <a:lnTo>
                    <a:pt x="708" y="1982"/>
                  </a:lnTo>
                  <a:lnTo>
                    <a:pt x="706" y="1977"/>
                  </a:lnTo>
                  <a:lnTo>
                    <a:pt x="704" y="1974"/>
                  </a:lnTo>
                  <a:lnTo>
                    <a:pt x="707" y="1974"/>
                  </a:lnTo>
                  <a:lnTo>
                    <a:pt x="712" y="1790"/>
                  </a:lnTo>
                  <a:lnTo>
                    <a:pt x="1177" y="1790"/>
                  </a:lnTo>
                  <a:lnTo>
                    <a:pt x="1298" y="1972"/>
                  </a:lnTo>
                  <a:lnTo>
                    <a:pt x="1296" y="1976"/>
                  </a:lnTo>
                  <a:lnTo>
                    <a:pt x="1293" y="1981"/>
                  </a:lnTo>
                  <a:lnTo>
                    <a:pt x="1291" y="1986"/>
                  </a:lnTo>
                  <a:lnTo>
                    <a:pt x="1288" y="1992"/>
                  </a:lnTo>
                  <a:lnTo>
                    <a:pt x="1284" y="2006"/>
                  </a:lnTo>
                  <a:lnTo>
                    <a:pt x="1285" y="2018"/>
                  </a:lnTo>
                  <a:lnTo>
                    <a:pt x="1287" y="2026"/>
                  </a:lnTo>
                  <a:lnTo>
                    <a:pt x="1288" y="2029"/>
                  </a:lnTo>
                  <a:lnTo>
                    <a:pt x="1336" y="2029"/>
                  </a:lnTo>
                  <a:lnTo>
                    <a:pt x="1338" y="2013"/>
                  </a:lnTo>
                  <a:lnTo>
                    <a:pt x="1340" y="2013"/>
                  </a:lnTo>
                  <a:lnTo>
                    <a:pt x="1343" y="2014"/>
                  </a:lnTo>
                  <a:lnTo>
                    <a:pt x="1349" y="2015"/>
                  </a:lnTo>
                  <a:lnTo>
                    <a:pt x="1359" y="2017"/>
                  </a:lnTo>
                  <a:lnTo>
                    <a:pt x="1374" y="2021"/>
                  </a:lnTo>
                  <a:lnTo>
                    <a:pt x="1394" y="2025"/>
                  </a:lnTo>
                  <a:lnTo>
                    <a:pt x="1420" y="2031"/>
                  </a:lnTo>
                  <a:lnTo>
                    <a:pt x="1448" y="2037"/>
                  </a:lnTo>
                  <a:lnTo>
                    <a:pt x="1472" y="2040"/>
                  </a:lnTo>
                  <a:lnTo>
                    <a:pt x="1493" y="2040"/>
                  </a:lnTo>
                  <a:lnTo>
                    <a:pt x="1512" y="2038"/>
                  </a:lnTo>
                  <a:lnTo>
                    <a:pt x="1528" y="2033"/>
                  </a:lnTo>
                  <a:lnTo>
                    <a:pt x="1542" y="2026"/>
                  </a:lnTo>
                  <a:lnTo>
                    <a:pt x="1553" y="2017"/>
                  </a:lnTo>
                  <a:lnTo>
                    <a:pt x="1564" y="2004"/>
                  </a:lnTo>
                  <a:lnTo>
                    <a:pt x="1569" y="1993"/>
                  </a:lnTo>
                  <a:lnTo>
                    <a:pt x="1567" y="1984"/>
                  </a:lnTo>
                  <a:lnTo>
                    <a:pt x="1560" y="1978"/>
                  </a:lnTo>
                  <a:lnTo>
                    <a:pt x="1547" y="1975"/>
                  </a:lnTo>
                  <a:lnTo>
                    <a:pt x="1529" y="1974"/>
                  </a:lnTo>
                  <a:lnTo>
                    <a:pt x="1510" y="1976"/>
                  </a:lnTo>
                  <a:lnTo>
                    <a:pt x="1487" y="1980"/>
                  </a:lnTo>
                  <a:lnTo>
                    <a:pt x="1463" y="1984"/>
                  </a:lnTo>
                  <a:lnTo>
                    <a:pt x="1447" y="1986"/>
                  </a:lnTo>
                  <a:lnTo>
                    <a:pt x="1431" y="1987"/>
                  </a:lnTo>
                  <a:lnTo>
                    <a:pt x="1416" y="1987"/>
                  </a:lnTo>
                  <a:lnTo>
                    <a:pt x="1403" y="1985"/>
                  </a:lnTo>
                  <a:lnTo>
                    <a:pt x="1391" y="1983"/>
                  </a:lnTo>
                  <a:lnTo>
                    <a:pt x="1380" y="1980"/>
                  </a:lnTo>
                  <a:lnTo>
                    <a:pt x="1371" y="1976"/>
                  </a:lnTo>
                  <a:lnTo>
                    <a:pt x="1364" y="1973"/>
                  </a:lnTo>
                  <a:lnTo>
                    <a:pt x="1314" y="1790"/>
                  </a:lnTo>
                  <a:lnTo>
                    <a:pt x="1360" y="1790"/>
                  </a:lnTo>
                  <a:lnTo>
                    <a:pt x="1354" y="1772"/>
                  </a:lnTo>
                  <a:lnTo>
                    <a:pt x="1350" y="1758"/>
                  </a:lnTo>
                  <a:lnTo>
                    <a:pt x="1338" y="1720"/>
                  </a:lnTo>
                  <a:lnTo>
                    <a:pt x="1321" y="1665"/>
                  </a:lnTo>
                  <a:lnTo>
                    <a:pt x="1301" y="1598"/>
                  </a:lnTo>
                  <a:lnTo>
                    <a:pt x="1280" y="1523"/>
                  </a:lnTo>
                  <a:lnTo>
                    <a:pt x="1260" y="1447"/>
                  </a:lnTo>
                  <a:lnTo>
                    <a:pt x="1242" y="1373"/>
                  </a:lnTo>
                  <a:lnTo>
                    <a:pt x="1229" y="1308"/>
                  </a:lnTo>
                  <a:lnTo>
                    <a:pt x="1238" y="1312"/>
                  </a:lnTo>
                  <a:lnTo>
                    <a:pt x="1250" y="1316"/>
                  </a:lnTo>
                  <a:lnTo>
                    <a:pt x="1263" y="1321"/>
                  </a:lnTo>
                  <a:lnTo>
                    <a:pt x="1279" y="1326"/>
                  </a:lnTo>
                  <a:lnTo>
                    <a:pt x="1294" y="1331"/>
                  </a:lnTo>
                  <a:lnTo>
                    <a:pt x="1312" y="1337"/>
                  </a:lnTo>
                  <a:lnTo>
                    <a:pt x="1331" y="1343"/>
                  </a:lnTo>
                  <a:lnTo>
                    <a:pt x="1351" y="1348"/>
                  </a:lnTo>
                  <a:lnTo>
                    <a:pt x="1372" y="1353"/>
                  </a:lnTo>
                  <a:lnTo>
                    <a:pt x="1393" y="1357"/>
                  </a:lnTo>
                  <a:lnTo>
                    <a:pt x="1414" y="1362"/>
                  </a:lnTo>
                  <a:lnTo>
                    <a:pt x="1437" y="1365"/>
                  </a:lnTo>
                  <a:lnTo>
                    <a:pt x="1459" y="1367"/>
                  </a:lnTo>
                  <a:lnTo>
                    <a:pt x="1482" y="1369"/>
                  </a:lnTo>
                  <a:lnTo>
                    <a:pt x="1505" y="1369"/>
                  </a:lnTo>
                  <a:lnTo>
                    <a:pt x="1526" y="1368"/>
                  </a:lnTo>
                  <a:lnTo>
                    <a:pt x="1526" y="1145"/>
                  </a:lnTo>
                  <a:lnTo>
                    <a:pt x="1515" y="1140"/>
                  </a:lnTo>
                  <a:lnTo>
                    <a:pt x="1503" y="1133"/>
                  </a:lnTo>
                  <a:lnTo>
                    <a:pt x="1488" y="1126"/>
                  </a:lnTo>
                  <a:lnTo>
                    <a:pt x="1473" y="1118"/>
                  </a:lnTo>
                  <a:lnTo>
                    <a:pt x="1458" y="1109"/>
                  </a:lnTo>
                  <a:lnTo>
                    <a:pt x="1442" y="1098"/>
                  </a:lnTo>
                  <a:lnTo>
                    <a:pt x="1426" y="1087"/>
                  </a:lnTo>
                  <a:lnTo>
                    <a:pt x="1409" y="1075"/>
                  </a:lnTo>
                  <a:lnTo>
                    <a:pt x="1392" y="1063"/>
                  </a:lnTo>
                  <a:lnTo>
                    <a:pt x="1374" y="1050"/>
                  </a:lnTo>
                  <a:lnTo>
                    <a:pt x="1356" y="1038"/>
                  </a:lnTo>
                  <a:lnTo>
                    <a:pt x="1339" y="1025"/>
                  </a:lnTo>
                  <a:lnTo>
                    <a:pt x="1322" y="1011"/>
                  </a:lnTo>
                  <a:lnTo>
                    <a:pt x="1305" y="998"/>
                  </a:lnTo>
                  <a:lnTo>
                    <a:pt x="1288" y="985"/>
                  </a:lnTo>
                  <a:lnTo>
                    <a:pt x="1272" y="972"/>
                  </a:lnTo>
                  <a:lnTo>
                    <a:pt x="1404" y="953"/>
                  </a:lnTo>
                  <a:lnTo>
                    <a:pt x="1300" y="871"/>
                  </a:lnTo>
                  <a:lnTo>
                    <a:pt x="1395" y="718"/>
                  </a:lnTo>
                  <a:lnTo>
                    <a:pt x="1399" y="724"/>
                  </a:lnTo>
                  <a:lnTo>
                    <a:pt x="1404" y="731"/>
                  </a:lnTo>
                  <a:lnTo>
                    <a:pt x="1409" y="738"/>
                  </a:lnTo>
                  <a:lnTo>
                    <a:pt x="1416" y="747"/>
                  </a:lnTo>
                  <a:lnTo>
                    <a:pt x="1424" y="754"/>
                  </a:lnTo>
                  <a:lnTo>
                    <a:pt x="1432" y="762"/>
                  </a:lnTo>
                  <a:lnTo>
                    <a:pt x="1440" y="771"/>
                  </a:lnTo>
                  <a:lnTo>
                    <a:pt x="1451" y="780"/>
                  </a:lnTo>
                  <a:lnTo>
                    <a:pt x="1461" y="788"/>
                  </a:lnTo>
                  <a:lnTo>
                    <a:pt x="1473" y="796"/>
                  </a:lnTo>
                  <a:lnTo>
                    <a:pt x="1486" y="804"/>
                  </a:lnTo>
                  <a:lnTo>
                    <a:pt x="1499" y="811"/>
                  </a:lnTo>
                  <a:lnTo>
                    <a:pt x="1514" y="818"/>
                  </a:lnTo>
                  <a:lnTo>
                    <a:pt x="1529" y="824"/>
                  </a:lnTo>
                  <a:lnTo>
                    <a:pt x="1547" y="831"/>
                  </a:lnTo>
                  <a:lnTo>
                    <a:pt x="1565" y="836"/>
                  </a:lnTo>
                  <a:lnTo>
                    <a:pt x="1578" y="839"/>
                  </a:lnTo>
                  <a:lnTo>
                    <a:pt x="1592" y="842"/>
                  </a:lnTo>
                  <a:lnTo>
                    <a:pt x="1605" y="844"/>
                  </a:lnTo>
                  <a:lnTo>
                    <a:pt x="1619" y="845"/>
                  </a:lnTo>
                  <a:lnTo>
                    <a:pt x="1631" y="844"/>
                  </a:lnTo>
                  <a:lnTo>
                    <a:pt x="1643" y="841"/>
                  </a:lnTo>
                  <a:lnTo>
                    <a:pt x="1655" y="837"/>
                  </a:lnTo>
                  <a:lnTo>
                    <a:pt x="1665" y="830"/>
                  </a:lnTo>
                  <a:lnTo>
                    <a:pt x="1677" y="818"/>
                  </a:lnTo>
                  <a:lnTo>
                    <a:pt x="1685" y="804"/>
                  </a:lnTo>
                  <a:lnTo>
                    <a:pt x="1691" y="786"/>
                  </a:lnTo>
                  <a:lnTo>
                    <a:pt x="1695" y="765"/>
                  </a:lnTo>
                  <a:lnTo>
                    <a:pt x="1722" y="796"/>
                  </a:lnTo>
                  <a:lnTo>
                    <a:pt x="1719" y="801"/>
                  </a:lnTo>
                  <a:lnTo>
                    <a:pt x="1718" y="805"/>
                  </a:lnTo>
                  <a:lnTo>
                    <a:pt x="1716" y="809"/>
                  </a:lnTo>
                  <a:lnTo>
                    <a:pt x="1716" y="814"/>
                  </a:lnTo>
                  <a:lnTo>
                    <a:pt x="1717" y="821"/>
                  </a:lnTo>
                  <a:lnTo>
                    <a:pt x="1720" y="829"/>
                  </a:lnTo>
                  <a:lnTo>
                    <a:pt x="1724" y="837"/>
                  </a:lnTo>
                  <a:lnTo>
                    <a:pt x="1730" y="844"/>
                  </a:lnTo>
                  <a:lnTo>
                    <a:pt x="1725" y="847"/>
                  </a:lnTo>
                  <a:lnTo>
                    <a:pt x="1721" y="849"/>
                  </a:lnTo>
                  <a:lnTo>
                    <a:pt x="1717" y="852"/>
                  </a:lnTo>
                  <a:lnTo>
                    <a:pt x="1713" y="856"/>
                  </a:lnTo>
                  <a:lnTo>
                    <a:pt x="1709" y="860"/>
                  </a:lnTo>
                  <a:lnTo>
                    <a:pt x="1705" y="863"/>
                  </a:lnTo>
                  <a:lnTo>
                    <a:pt x="1701" y="867"/>
                  </a:lnTo>
                  <a:lnTo>
                    <a:pt x="1696" y="871"/>
                  </a:lnTo>
                  <a:lnTo>
                    <a:pt x="1687" y="886"/>
                  </a:lnTo>
                  <a:lnTo>
                    <a:pt x="1683" y="900"/>
                  </a:lnTo>
                  <a:lnTo>
                    <a:pt x="1682" y="917"/>
                  </a:lnTo>
                  <a:lnTo>
                    <a:pt x="1685" y="931"/>
                  </a:lnTo>
                  <a:lnTo>
                    <a:pt x="1690" y="946"/>
                  </a:lnTo>
                  <a:lnTo>
                    <a:pt x="1695" y="959"/>
                  </a:lnTo>
                  <a:lnTo>
                    <a:pt x="1703" y="971"/>
                  </a:lnTo>
                  <a:lnTo>
                    <a:pt x="1708" y="979"/>
                  </a:lnTo>
                  <a:lnTo>
                    <a:pt x="1698" y="994"/>
                  </a:lnTo>
                  <a:lnTo>
                    <a:pt x="1685" y="1015"/>
                  </a:lnTo>
                  <a:lnTo>
                    <a:pt x="1668" y="1041"/>
                  </a:lnTo>
                  <a:lnTo>
                    <a:pt x="1649" y="1068"/>
                  </a:lnTo>
                  <a:lnTo>
                    <a:pt x="1627" y="1094"/>
                  </a:lnTo>
                  <a:lnTo>
                    <a:pt x="1604" y="1118"/>
                  </a:lnTo>
                  <a:lnTo>
                    <a:pt x="1580" y="1137"/>
                  </a:lnTo>
                  <a:lnTo>
                    <a:pt x="1557" y="1149"/>
                  </a:lnTo>
                  <a:lnTo>
                    <a:pt x="1555" y="1149"/>
                  </a:lnTo>
                  <a:lnTo>
                    <a:pt x="1552" y="1149"/>
                  </a:lnTo>
                  <a:lnTo>
                    <a:pt x="1548" y="1148"/>
                  </a:lnTo>
                  <a:lnTo>
                    <a:pt x="1543" y="1147"/>
                  </a:lnTo>
                  <a:lnTo>
                    <a:pt x="1538" y="1147"/>
                  </a:lnTo>
                  <a:lnTo>
                    <a:pt x="1533" y="1146"/>
                  </a:lnTo>
                  <a:lnTo>
                    <a:pt x="1529" y="1145"/>
                  </a:lnTo>
                  <a:lnTo>
                    <a:pt x="1526" y="1145"/>
                  </a:lnTo>
                  <a:lnTo>
                    <a:pt x="1526" y="1368"/>
                  </a:lnTo>
                  <a:lnTo>
                    <a:pt x="1534" y="1367"/>
                  </a:lnTo>
                  <a:lnTo>
                    <a:pt x="1543" y="1366"/>
                  </a:lnTo>
                  <a:lnTo>
                    <a:pt x="1552" y="1364"/>
                  </a:lnTo>
                  <a:lnTo>
                    <a:pt x="1563" y="1363"/>
                  </a:lnTo>
                  <a:lnTo>
                    <a:pt x="1572" y="1361"/>
                  </a:lnTo>
                  <a:lnTo>
                    <a:pt x="1581" y="1358"/>
                  </a:lnTo>
                  <a:lnTo>
                    <a:pt x="1590" y="1356"/>
                  </a:lnTo>
                  <a:lnTo>
                    <a:pt x="1597" y="1354"/>
                  </a:lnTo>
                  <a:lnTo>
                    <a:pt x="1618" y="1344"/>
                  </a:lnTo>
                  <a:lnTo>
                    <a:pt x="1638" y="1330"/>
                  </a:lnTo>
                  <a:lnTo>
                    <a:pt x="1657" y="1312"/>
                  </a:lnTo>
                  <a:lnTo>
                    <a:pt x="1674" y="1291"/>
                  </a:lnTo>
                  <a:lnTo>
                    <a:pt x="1690" y="1267"/>
                  </a:lnTo>
                  <a:lnTo>
                    <a:pt x="1705" y="1241"/>
                  </a:lnTo>
                  <a:lnTo>
                    <a:pt x="1719" y="1214"/>
                  </a:lnTo>
                  <a:lnTo>
                    <a:pt x="1732" y="1187"/>
                  </a:lnTo>
                  <a:lnTo>
                    <a:pt x="1743" y="1159"/>
                  </a:lnTo>
                  <a:lnTo>
                    <a:pt x="1752" y="1132"/>
                  </a:lnTo>
                  <a:lnTo>
                    <a:pt x="1762" y="1106"/>
                  </a:lnTo>
                  <a:lnTo>
                    <a:pt x="1769" y="1083"/>
                  </a:lnTo>
                  <a:lnTo>
                    <a:pt x="1775" y="1061"/>
                  </a:lnTo>
                  <a:lnTo>
                    <a:pt x="1780" y="1041"/>
                  </a:lnTo>
                  <a:lnTo>
                    <a:pt x="1784" y="1027"/>
                  </a:lnTo>
                  <a:lnTo>
                    <a:pt x="1787" y="1015"/>
                  </a:lnTo>
                  <a:lnTo>
                    <a:pt x="1795" y="1012"/>
                  </a:lnTo>
                  <a:lnTo>
                    <a:pt x="1806" y="1009"/>
                  </a:lnTo>
                  <a:lnTo>
                    <a:pt x="1818" y="1005"/>
                  </a:lnTo>
                  <a:lnTo>
                    <a:pt x="1831" y="1001"/>
                  </a:lnTo>
                  <a:lnTo>
                    <a:pt x="1845" y="994"/>
                  </a:lnTo>
                  <a:lnTo>
                    <a:pt x="1859" y="989"/>
                  </a:lnTo>
                  <a:lnTo>
                    <a:pt x="1874" y="982"/>
                  </a:lnTo>
                  <a:lnTo>
                    <a:pt x="1888" y="975"/>
                  </a:lnTo>
                  <a:lnTo>
                    <a:pt x="1902" y="968"/>
                  </a:lnTo>
                  <a:lnTo>
                    <a:pt x="1915" y="960"/>
                  </a:lnTo>
                  <a:lnTo>
                    <a:pt x="1928" y="951"/>
                  </a:lnTo>
                  <a:lnTo>
                    <a:pt x="1939" y="943"/>
                  </a:lnTo>
                  <a:lnTo>
                    <a:pt x="1948" y="933"/>
                  </a:lnTo>
                  <a:lnTo>
                    <a:pt x="1956" y="924"/>
                  </a:lnTo>
                  <a:lnTo>
                    <a:pt x="1961" y="915"/>
                  </a:lnTo>
                  <a:lnTo>
                    <a:pt x="1963" y="904"/>
                  </a:lnTo>
                  <a:lnTo>
                    <a:pt x="1964" y="888"/>
                  </a:lnTo>
                  <a:lnTo>
                    <a:pt x="1963" y="873"/>
                  </a:lnTo>
                  <a:lnTo>
                    <a:pt x="1961" y="860"/>
                  </a:lnTo>
                  <a:lnTo>
                    <a:pt x="1957" y="848"/>
                  </a:lnTo>
                  <a:lnTo>
                    <a:pt x="1952" y="838"/>
                  </a:lnTo>
                  <a:lnTo>
                    <a:pt x="1947" y="830"/>
                  </a:lnTo>
                  <a:lnTo>
                    <a:pt x="1942" y="823"/>
                  </a:lnTo>
                  <a:lnTo>
                    <a:pt x="1938" y="8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71" name="Freeform 12"/>
            <p:cNvSpPr>
              <a:spLocks/>
            </p:cNvSpPr>
            <p:nvPr/>
          </p:nvSpPr>
          <p:spPr bwMode="auto">
            <a:xfrm>
              <a:off x="5068" y="2823"/>
              <a:ext cx="21" cy="14"/>
            </a:xfrm>
            <a:custGeom>
              <a:avLst/>
              <a:gdLst>
                <a:gd name="T0" fmla="*/ 0 w 86"/>
                <a:gd name="T1" fmla="*/ 0 h 54"/>
                <a:gd name="T2" fmla="*/ 0 w 86"/>
                <a:gd name="T3" fmla="*/ 0 h 54"/>
                <a:gd name="T4" fmla="*/ 0 w 86"/>
                <a:gd name="T5" fmla="*/ 0 h 54"/>
                <a:gd name="T6" fmla="*/ 0 w 86"/>
                <a:gd name="T7" fmla="*/ 0 h 54"/>
                <a:gd name="T8" fmla="*/ 0 60000 65536"/>
                <a:gd name="T9" fmla="*/ 0 60000 65536"/>
                <a:gd name="T10" fmla="*/ 0 60000 65536"/>
                <a:gd name="T11" fmla="*/ 0 60000 65536"/>
                <a:gd name="T12" fmla="*/ 0 w 86"/>
                <a:gd name="T13" fmla="*/ 0 h 54"/>
                <a:gd name="T14" fmla="*/ 86 w 86"/>
                <a:gd name="T15" fmla="*/ 54 h 54"/>
              </a:gdLst>
              <a:ahLst/>
              <a:cxnLst>
                <a:cxn ang="T8">
                  <a:pos x="T0" y="T1"/>
                </a:cxn>
                <a:cxn ang="T9">
                  <a:pos x="T2" y="T3"/>
                </a:cxn>
                <a:cxn ang="T10">
                  <a:pos x="T4" y="T5"/>
                </a:cxn>
                <a:cxn ang="T11">
                  <a:pos x="T6" y="T7"/>
                </a:cxn>
              </a:cxnLst>
              <a:rect l="T12" t="T13" r="T14" b="T15"/>
              <a:pathLst>
                <a:path w="86" h="54">
                  <a:moveTo>
                    <a:pt x="34" y="0"/>
                  </a:moveTo>
                  <a:lnTo>
                    <a:pt x="86" y="41"/>
                  </a:lnTo>
                  <a:lnTo>
                    <a:pt x="0" y="54"/>
                  </a:lnTo>
                  <a:lnTo>
                    <a:pt x="34" y="0"/>
                  </a:lnTo>
                  <a:close/>
                </a:path>
              </a:pathLst>
            </a:custGeom>
            <a:solidFill>
              <a:srgbClr val="93C6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72" name="Freeform 13"/>
            <p:cNvSpPr>
              <a:spLocks/>
            </p:cNvSpPr>
            <p:nvPr/>
          </p:nvSpPr>
          <p:spPr bwMode="auto">
            <a:xfrm>
              <a:off x="5106" y="2770"/>
              <a:ext cx="66" cy="34"/>
            </a:xfrm>
            <a:custGeom>
              <a:avLst/>
              <a:gdLst>
                <a:gd name="T0" fmla="*/ 0 w 266"/>
                <a:gd name="T1" fmla="*/ 0 h 139"/>
                <a:gd name="T2" fmla="*/ 0 w 266"/>
                <a:gd name="T3" fmla="*/ 0 h 139"/>
                <a:gd name="T4" fmla="*/ 0 w 266"/>
                <a:gd name="T5" fmla="*/ 0 h 139"/>
                <a:gd name="T6" fmla="*/ 0 w 266"/>
                <a:gd name="T7" fmla="*/ 0 h 139"/>
                <a:gd name="T8" fmla="*/ 0 w 266"/>
                <a:gd name="T9" fmla="*/ 0 h 139"/>
                <a:gd name="T10" fmla="*/ 0 w 266"/>
                <a:gd name="T11" fmla="*/ 0 h 139"/>
                <a:gd name="T12" fmla="*/ 0 w 266"/>
                <a:gd name="T13" fmla="*/ 0 h 139"/>
                <a:gd name="T14" fmla="*/ 0 w 266"/>
                <a:gd name="T15" fmla="*/ 0 h 139"/>
                <a:gd name="T16" fmla="*/ 0 w 266"/>
                <a:gd name="T17" fmla="*/ 0 h 139"/>
                <a:gd name="T18" fmla="*/ 0 w 266"/>
                <a:gd name="T19" fmla="*/ 0 h 139"/>
                <a:gd name="T20" fmla="*/ 0 w 266"/>
                <a:gd name="T21" fmla="*/ 0 h 139"/>
                <a:gd name="T22" fmla="*/ 0 w 266"/>
                <a:gd name="T23" fmla="*/ 0 h 139"/>
                <a:gd name="T24" fmla="*/ 0 w 266"/>
                <a:gd name="T25" fmla="*/ 0 h 139"/>
                <a:gd name="T26" fmla="*/ 0 w 266"/>
                <a:gd name="T27" fmla="*/ 0 h 139"/>
                <a:gd name="T28" fmla="*/ 0 w 266"/>
                <a:gd name="T29" fmla="*/ 0 h 139"/>
                <a:gd name="T30" fmla="*/ 0 w 266"/>
                <a:gd name="T31" fmla="*/ 0 h 139"/>
                <a:gd name="T32" fmla="*/ 0 w 266"/>
                <a:gd name="T33" fmla="*/ 0 h 139"/>
                <a:gd name="T34" fmla="*/ 0 w 266"/>
                <a:gd name="T35" fmla="*/ 0 h 139"/>
                <a:gd name="T36" fmla="*/ 0 w 266"/>
                <a:gd name="T37" fmla="*/ 0 h 139"/>
                <a:gd name="T38" fmla="*/ 0 w 266"/>
                <a:gd name="T39" fmla="*/ 0 h 139"/>
                <a:gd name="T40" fmla="*/ 0 w 266"/>
                <a:gd name="T41" fmla="*/ 0 h 139"/>
                <a:gd name="T42" fmla="*/ 0 w 266"/>
                <a:gd name="T43" fmla="*/ 0 h 139"/>
                <a:gd name="T44" fmla="*/ 0 w 266"/>
                <a:gd name="T45" fmla="*/ 0 h 139"/>
                <a:gd name="T46" fmla="*/ 0 w 266"/>
                <a:gd name="T47" fmla="*/ 0 h 139"/>
                <a:gd name="T48" fmla="*/ 0 w 266"/>
                <a:gd name="T49" fmla="*/ 0 h 139"/>
                <a:gd name="T50" fmla="*/ 0 w 266"/>
                <a:gd name="T51" fmla="*/ 0 h 139"/>
                <a:gd name="T52" fmla="*/ 0 w 266"/>
                <a:gd name="T53" fmla="*/ 0 h 139"/>
                <a:gd name="T54" fmla="*/ 0 w 266"/>
                <a:gd name="T55" fmla="*/ 0 h 139"/>
                <a:gd name="T56" fmla="*/ 0 w 266"/>
                <a:gd name="T57" fmla="*/ 0 h 139"/>
                <a:gd name="T58" fmla="*/ 0 w 266"/>
                <a:gd name="T59" fmla="*/ 0 h 139"/>
                <a:gd name="T60" fmla="*/ 0 w 266"/>
                <a:gd name="T61" fmla="*/ 0 h 139"/>
                <a:gd name="T62" fmla="*/ 0 w 266"/>
                <a:gd name="T63" fmla="*/ 0 h 139"/>
                <a:gd name="T64" fmla="*/ 0 w 266"/>
                <a:gd name="T65" fmla="*/ 0 h 139"/>
                <a:gd name="T66" fmla="*/ 0 w 266"/>
                <a:gd name="T67" fmla="*/ 0 h 139"/>
                <a:gd name="T68" fmla="*/ 0 w 266"/>
                <a:gd name="T69" fmla="*/ 0 h 139"/>
                <a:gd name="T70" fmla="*/ 0 w 266"/>
                <a:gd name="T71" fmla="*/ 0 h 139"/>
                <a:gd name="T72" fmla="*/ 0 w 266"/>
                <a:gd name="T73" fmla="*/ 0 h 139"/>
                <a:gd name="T74" fmla="*/ 0 w 266"/>
                <a:gd name="T75" fmla="*/ 0 h 139"/>
                <a:gd name="T76" fmla="*/ 0 w 266"/>
                <a:gd name="T77" fmla="*/ 0 h 1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6"/>
                <a:gd name="T118" fmla="*/ 0 h 139"/>
                <a:gd name="T119" fmla="*/ 266 w 266"/>
                <a:gd name="T120" fmla="*/ 139 h 13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6" h="139">
                  <a:moveTo>
                    <a:pt x="223" y="9"/>
                  </a:moveTo>
                  <a:lnTo>
                    <a:pt x="266" y="58"/>
                  </a:lnTo>
                  <a:lnTo>
                    <a:pt x="265" y="83"/>
                  </a:lnTo>
                  <a:lnTo>
                    <a:pt x="261" y="104"/>
                  </a:lnTo>
                  <a:lnTo>
                    <a:pt x="254" y="120"/>
                  </a:lnTo>
                  <a:lnTo>
                    <a:pt x="245" y="131"/>
                  </a:lnTo>
                  <a:lnTo>
                    <a:pt x="237" y="135"/>
                  </a:lnTo>
                  <a:lnTo>
                    <a:pt x="229" y="138"/>
                  </a:lnTo>
                  <a:lnTo>
                    <a:pt x="220" y="139"/>
                  </a:lnTo>
                  <a:lnTo>
                    <a:pt x="210" y="139"/>
                  </a:lnTo>
                  <a:lnTo>
                    <a:pt x="200" y="138"/>
                  </a:lnTo>
                  <a:lnTo>
                    <a:pt x="190" y="137"/>
                  </a:lnTo>
                  <a:lnTo>
                    <a:pt x="179" y="134"/>
                  </a:lnTo>
                  <a:lnTo>
                    <a:pt x="168" y="132"/>
                  </a:lnTo>
                  <a:lnTo>
                    <a:pt x="126" y="117"/>
                  </a:lnTo>
                  <a:lnTo>
                    <a:pt x="91" y="99"/>
                  </a:lnTo>
                  <a:lnTo>
                    <a:pt x="62" y="79"/>
                  </a:lnTo>
                  <a:lnTo>
                    <a:pt x="40" y="58"/>
                  </a:lnTo>
                  <a:lnTo>
                    <a:pt x="23" y="39"/>
                  </a:lnTo>
                  <a:lnTo>
                    <a:pt x="11" y="23"/>
                  </a:lnTo>
                  <a:lnTo>
                    <a:pt x="5" y="12"/>
                  </a:lnTo>
                  <a:lnTo>
                    <a:pt x="3" y="8"/>
                  </a:lnTo>
                  <a:lnTo>
                    <a:pt x="0" y="0"/>
                  </a:lnTo>
                  <a:lnTo>
                    <a:pt x="14" y="8"/>
                  </a:lnTo>
                  <a:lnTo>
                    <a:pt x="28" y="14"/>
                  </a:lnTo>
                  <a:lnTo>
                    <a:pt x="43" y="20"/>
                  </a:lnTo>
                  <a:lnTo>
                    <a:pt x="57" y="24"/>
                  </a:lnTo>
                  <a:lnTo>
                    <a:pt x="73" y="27"/>
                  </a:lnTo>
                  <a:lnTo>
                    <a:pt x="88" y="30"/>
                  </a:lnTo>
                  <a:lnTo>
                    <a:pt x="104" y="31"/>
                  </a:lnTo>
                  <a:lnTo>
                    <a:pt x="119" y="32"/>
                  </a:lnTo>
                  <a:lnTo>
                    <a:pt x="133" y="32"/>
                  </a:lnTo>
                  <a:lnTo>
                    <a:pt x="146" y="31"/>
                  </a:lnTo>
                  <a:lnTo>
                    <a:pt x="160" y="29"/>
                  </a:lnTo>
                  <a:lnTo>
                    <a:pt x="173" y="26"/>
                  </a:lnTo>
                  <a:lnTo>
                    <a:pt x="186" y="23"/>
                  </a:lnTo>
                  <a:lnTo>
                    <a:pt x="198" y="19"/>
                  </a:lnTo>
                  <a:lnTo>
                    <a:pt x="210" y="14"/>
                  </a:lnTo>
                  <a:lnTo>
                    <a:pt x="223"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73" name="Freeform 14"/>
            <p:cNvSpPr>
              <a:spLocks/>
            </p:cNvSpPr>
            <p:nvPr/>
          </p:nvSpPr>
          <p:spPr bwMode="auto">
            <a:xfrm>
              <a:off x="5167" y="2764"/>
              <a:ext cx="31" cy="32"/>
            </a:xfrm>
            <a:custGeom>
              <a:avLst/>
              <a:gdLst>
                <a:gd name="T0" fmla="*/ 0 w 122"/>
                <a:gd name="T1" fmla="*/ 0 h 129"/>
                <a:gd name="T2" fmla="*/ 0 w 122"/>
                <a:gd name="T3" fmla="*/ 0 h 129"/>
                <a:gd name="T4" fmla="*/ 0 w 122"/>
                <a:gd name="T5" fmla="*/ 0 h 129"/>
                <a:gd name="T6" fmla="*/ 0 w 122"/>
                <a:gd name="T7" fmla="*/ 0 h 129"/>
                <a:gd name="T8" fmla="*/ 0 w 122"/>
                <a:gd name="T9" fmla="*/ 0 h 129"/>
                <a:gd name="T10" fmla="*/ 0 w 122"/>
                <a:gd name="T11" fmla="*/ 0 h 129"/>
                <a:gd name="T12" fmla="*/ 0 w 122"/>
                <a:gd name="T13" fmla="*/ 0 h 129"/>
                <a:gd name="T14" fmla="*/ 0 w 122"/>
                <a:gd name="T15" fmla="*/ 0 h 129"/>
                <a:gd name="T16" fmla="*/ 0 w 122"/>
                <a:gd name="T17" fmla="*/ 0 h 129"/>
                <a:gd name="T18" fmla="*/ 0 w 122"/>
                <a:gd name="T19" fmla="*/ 0 h 129"/>
                <a:gd name="T20" fmla="*/ 0 w 122"/>
                <a:gd name="T21" fmla="*/ 0 h 1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2"/>
                <a:gd name="T34" fmla="*/ 0 h 129"/>
                <a:gd name="T35" fmla="*/ 122 w 122"/>
                <a:gd name="T36" fmla="*/ 129 h 1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2" h="129">
                  <a:moveTo>
                    <a:pt x="97" y="129"/>
                  </a:moveTo>
                  <a:lnTo>
                    <a:pt x="0" y="17"/>
                  </a:lnTo>
                  <a:lnTo>
                    <a:pt x="6" y="13"/>
                  </a:lnTo>
                  <a:lnTo>
                    <a:pt x="11" y="9"/>
                  </a:lnTo>
                  <a:lnTo>
                    <a:pt x="17" y="5"/>
                  </a:lnTo>
                  <a:lnTo>
                    <a:pt x="23" y="0"/>
                  </a:lnTo>
                  <a:lnTo>
                    <a:pt x="122" y="111"/>
                  </a:lnTo>
                  <a:lnTo>
                    <a:pt x="115" y="117"/>
                  </a:lnTo>
                  <a:lnTo>
                    <a:pt x="109" y="122"/>
                  </a:lnTo>
                  <a:lnTo>
                    <a:pt x="102" y="126"/>
                  </a:lnTo>
                  <a:lnTo>
                    <a:pt x="97" y="1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74" name="Freeform 15"/>
            <p:cNvSpPr>
              <a:spLocks/>
            </p:cNvSpPr>
            <p:nvPr/>
          </p:nvSpPr>
          <p:spPr bwMode="auto">
            <a:xfrm>
              <a:off x="5083" y="2666"/>
              <a:ext cx="105" cy="105"/>
            </a:xfrm>
            <a:custGeom>
              <a:avLst/>
              <a:gdLst>
                <a:gd name="T0" fmla="*/ 0 w 421"/>
                <a:gd name="T1" fmla="*/ 0 h 419"/>
                <a:gd name="T2" fmla="*/ 0 w 421"/>
                <a:gd name="T3" fmla="*/ 0 h 419"/>
                <a:gd name="T4" fmla="*/ 0 w 421"/>
                <a:gd name="T5" fmla="*/ 0 h 419"/>
                <a:gd name="T6" fmla="*/ 0 w 421"/>
                <a:gd name="T7" fmla="*/ 0 h 419"/>
                <a:gd name="T8" fmla="*/ 0 w 421"/>
                <a:gd name="T9" fmla="*/ 0 h 419"/>
                <a:gd name="T10" fmla="*/ 0 w 421"/>
                <a:gd name="T11" fmla="*/ 0 h 419"/>
                <a:gd name="T12" fmla="*/ 0 w 421"/>
                <a:gd name="T13" fmla="*/ 0 h 419"/>
                <a:gd name="T14" fmla="*/ 0 w 421"/>
                <a:gd name="T15" fmla="*/ 0 h 419"/>
                <a:gd name="T16" fmla="*/ 0 w 421"/>
                <a:gd name="T17" fmla="*/ 0 h 419"/>
                <a:gd name="T18" fmla="*/ 0 w 421"/>
                <a:gd name="T19" fmla="*/ 0 h 419"/>
                <a:gd name="T20" fmla="*/ 0 w 421"/>
                <a:gd name="T21" fmla="*/ 0 h 419"/>
                <a:gd name="T22" fmla="*/ 0 w 421"/>
                <a:gd name="T23" fmla="*/ 0 h 419"/>
                <a:gd name="T24" fmla="*/ 0 w 421"/>
                <a:gd name="T25" fmla="*/ 0 h 419"/>
                <a:gd name="T26" fmla="*/ 0 w 421"/>
                <a:gd name="T27" fmla="*/ 0 h 419"/>
                <a:gd name="T28" fmla="*/ 0 w 421"/>
                <a:gd name="T29" fmla="*/ 0 h 419"/>
                <a:gd name="T30" fmla="*/ 0 w 421"/>
                <a:gd name="T31" fmla="*/ 0 h 419"/>
                <a:gd name="T32" fmla="*/ 0 w 421"/>
                <a:gd name="T33" fmla="*/ 0 h 419"/>
                <a:gd name="T34" fmla="*/ 0 w 421"/>
                <a:gd name="T35" fmla="*/ 0 h 419"/>
                <a:gd name="T36" fmla="*/ 0 w 421"/>
                <a:gd name="T37" fmla="*/ 0 h 419"/>
                <a:gd name="T38" fmla="*/ 0 w 421"/>
                <a:gd name="T39" fmla="*/ 0 h 419"/>
                <a:gd name="T40" fmla="*/ 0 w 421"/>
                <a:gd name="T41" fmla="*/ 0 h 419"/>
                <a:gd name="T42" fmla="*/ 0 w 421"/>
                <a:gd name="T43" fmla="*/ 0 h 419"/>
                <a:gd name="T44" fmla="*/ 0 w 421"/>
                <a:gd name="T45" fmla="*/ 0 h 419"/>
                <a:gd name="T46" fmla="*/ 0 w 421"/>
                <a:gd name="T47" fmla="*/ 0 h 419"/>
                <a:gd name="T48" fmla="*/ 0 w 421"/>
                <a:gd name="T49" fmla="*/ 0 h 419"/>
                <a:gd name="T50" fmla="*/ 0 w 421"/>
                <a:gd name="T51" fmla="*/ 0 h 419"/>
                <a:gd name="T52" fmla="*/ 0 w 421"/>
                <a:gd name="T53" fmla="*/ 0 h 419"/>
                <a:gd name="T54" fmla="*/ 0 w 421"/>
                <a:gd name="T55" fmla="*/ 0 h 419"/>
                <a:gd name="T56" fmla="*/ 0 w 421"/>
                <a:gd name="T57" fmla="*/ 0 h 419"/>
                <a:gd name="T58" fmla="*/ 0 w 421"/>
                <a:gd name="T59" fmla="*/ 0 h 419"/>
                <a:gd name="T60" fmla="*/ 0 w 421"/>
                <a:gd name="T61" fmla="*/ 0 h 419"/>
                <a:gd name="T62" fmla="*/ 0 w 421"/>
                <a:gd name="T63" fmla="*/ 0 h 4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1"/>
                <a:gd name="T97" fmla="*/ 0 h 419"/>
                <a:gd name="T98" fmla="*/ 421 w 421"/>
                <a:gd name="T99" fmla="*/ 419 h 4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1" h="419">
                  <a:moveTo>
                    <a:pt x="421" y="209"/>
                  </a:moveTo>
                  <a:lnTo>
                    <a:pt x="420" y="231"/>
                  </a:lnTo>
                  <a:lnTo>
                    <a:pt x="417" y="251"/>
                  </a:lnTo>
                  <a:lnTo>
                    <a:pt x="411" y="271"/>
                  </a:lnTo>
                  <a:lnTo>
                    <a:pt x="404" y="291"/>
                  </a:lnTo>
                  <a:lnTo>
                    <a:pt x="395" y="310"/>
                  </a:lnTo>
                  <a:lnTo>
                    <a:pt x="384" y="326"/>
                  </a:lnTo>
                  <a:lnTo>
                    <a:pt x="373" y="343"/>
                  </a:lnTo>
                  <a:lnTo>
                    <a:pt x="360" y="357"/>
                  </a:lnTo>
                  <a:lnTo>
                    <a:pt x="344" y="372"/>
                  </a:lnTo>
                  <a:lnTo>
                    <a:pt x="327" y="383"/>
                  </a:lnTo>
                  <a:lnTo>
                    <a:pt x="311" y="394"/>
                  </a:lnTo>
                  <a:lnTo>
                    <a:pt x="292" y="403"/>
                  </a:lnTo>
                  <a:lnTo>
                    <a:pt x="272" y="410"/>
                  </a:lnTo>
                  <a:lnTo>
                    <a:pt x="253" y="415"/>
                  </a:lnTo>
                  <a:lnTo>
                    <a:pt x="232" y="418"/>
                  </a:lnTo>
                  <a:lnTo>
                    <a:pt x="210" y="419"/>
                  </a:lnTo>
                  <a:lnTo>
                    <a:pt x="190" y="418"/>
                  </a:lnTo>
                  <a:lnTo>
                    <a:pt x="169" y="415"/>
                  </a:lnTo>
                  <a:lnTo>
                    <a:pt x="148" y="410"/>
                  </a:lnTo>
                  <a:lnTo>
                    <a:pt x="129" y="404"/>
                  </a:lnTo>
                  <a:lnTo>
                    <a:pt x="111" y="395"/>
                  </a:lnTo>
                  <a:lnTo>
                    <a:pt x="93" y="384"/>
                  </a:lnTo>
                  <a:lnTo>
                    <a:pt x="77" y="372"/>
                  </a:lnTo>
                  <a:lnTo>
                    <a:pt x="61" y="358"/>
                  </a:lnTo>
                  <a:lnTo>
                    <a:pt x="47" y="343"/>
                  </a:lnTo>
                  <a:lnTo>
                    <a:pt x="35" y="326"/>
                  </a:lnTo>
                  <a:lnTo>
                    <a:pt x="25" y="309"/>
                  </a:lnTo>
                  <a:lnTo>
                    <a:pt x="15" y="290"/>
                  </a:lnTo>
                  <a:lnTo>
                    <a:pt x="9" y="271"/>
                  </a:lnTo>
                  <a:lnTo>
                    <a:pt x="4" y="250"/>
                  </a:lnTo>
                  <a:lnTo>
                    <a:pt x="1" y="230"/>
                  </a:lnTo>
                  <a:lnTo>
                    <a:pt x="0" y="209"/>
                  </a:lnTo>
                  <a:lnTo>
                    <a:pt x="1" y="188"/>
                  </a:lnTo>
                  <a:lnTo>
                    <a:pt x="4" y="167"/>
                  </a:lnTo>
                  <a:lnTo>
                    <a:pt x="9" y="148"/>
                  </a:lnTo>
                  <a:lnTo>
                    <a:pt x="15" y="128"/>
                  </a:lnTo>
                  <a:lnTo>
                    <a:pt x="25" y="110"/>
                  </a:lnTo>
                  <a:lnTo>
                    <a:pt x="35" y="93"/>
                  </a:lnTo>
                  <a:lnTo>
                    <a:pt x="47" y="76"/>
                  </a:lnTo>
                  <a:lnTo>
                    <a:pt x="61" y="61"/>
                  </a:lnTo>
                  <a:lnTo>
                    <a:pt x="77" y="47"/>
                  </a:lnTo>
                  <a:lnTo>
                    <a:pt x="93" y="35"/>
                  </a:lnTo>
                  <a:lnTo>
                    <a:pt x="111" y="24"/>
                  </a:lnTo>
                  <a:lnTo>
                    <a:pt x="129" y="15"/>
                  </a:lnTo>
                  <a:lnTo>
                    <a:pt x="148" y="9"/>
                  </a:lnTo>
                  <a:lnTo>
                    <a:pt x="169" y="4"/>
                  </a:lnTo>
                  <a:lnTo>
                    <a:pt x="190" y="1"/>
                  </a:lnTo>
                  <a:lnTo>
                    <a:pt x="210" y="0"/>
                  </a:lnTo>
                  <a:lnTo>
                    <a:pt x="231" y="1"/>
                  </a:lnTo>
                  <a:lnTo>
                    <a:pt x="252" y="4"/>
                  </a:lnTo>
                  <a:lnTo>
                    <a:pt x="271" y="9"/>
                  </a:lnTo>
                  <a:lnTo>
                    <a:pt x="291" y="15"/>
                  </a:lnTo>
                  <a:lnTo>
                    <a:pt x="309" y="24"/>
                  </a:lnTo>
                  <a:lnTo>
                    <a:pt x="326" y="35"/>
                  </a:lnTo>
                  <a:lnTo>
                    <a:pt x="343" y="47"/>
                  </a:lnTo>
                  <a:lnTo>
                    <a:pt x="358" y="61"/>
                  </a:lnTo>
                  <a:lnTo>
                    <a:pt x="372" y="76"/>
                  </a:lnTo>
                  <a:lnTo>
                    <a:pt x="384" y="93"/>
                  </a:lnTo>
                  <a:lnTo>
                    <a:pt x="396" y="110"/>
                  </a:lnTo>
                  <a:lnTo>
                    <a:pt x="404" y="128"/>
                  </a:lnTo>
                  <a:lnTo>
                    <a:pt x="411" y="148"/>
                  </a:lnTo>
                  <a:lnTo>
                    <a:pt x="417" y="167"/>
                  </a:lnTo>
                  <a:lnTo>
                    <a:pt x="420" y="188"/>
                  </a:lnTo>
                  <a:lnTo>
                    <a:pt x="421"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75" name="Freeform 16"/>
            <p:cNvSpPr>
              <a:spLocks/>
            </p:cNvSpPr>
            <p:nvPr/>
          </p:nvSpPr>
          <p:spPr bwMode="auto">
            <a:xfrm>
              <a:off x="5079" y="2606"/>
              <a:ext cx="95" cy="65"/>
            </a:xfrm>
            <a:custGeom>
              <a:avLst/>
              <a:gdLst>
                <a:gd name="T0" fmla="*/ 0 w 383"/>
                <a:gd name="T1" fmla="*/ 0 h 257"/>
                <a:gd name="T2" fmla="*/ 0 w 383"/>
                <a:gd name="T3" fmla="*/ 0 h 257"/>
                <a:gd name="T4" fmla="*/ 0 w 383"/>
                <a:gd name="T5" fmla="*/ 0 h 257"/>
                <a:gd name="T6" fmla="*/ 0 w 383"/>
                <a:gd name="T7" fmla="*/ 0 h 257"/>
                <a:gd name="T8" fmla="*/ 0 w 383"/>
                <a:gd name="T9" fmla="*/ 0 h 257"/>
                <a:gd name="T10" fmla="*/ 0 w 383"/>
                <a:gd name="T11" fmla="*/ 0 h 257"/>
                <a:gd name="T12" fmla="*/ 0 w 383"/>
                <a:gd name="T13" fmla="*/ 0 h 257"/>
                <a:gd name="T14" fmla="*/ 0 w 383"/>
                <a:gd name="T15" fmla="*/ 0 h 257"/>
                <a:gd name="T16" fmla="*/ 0 w 383"/>
                <a:gd name="T17" fmla="*/ 0 h 257"/>
                <a:gd name="T18" fmla="*/ 0 w 383"/>
                <a:gd name="T19" fmla="*/ 0 h 257"/>
                <a:gd name="T20" fmla="*/ 0 w 383"/>
                <a:gd name="T21" fmla="*/ 0 h 257"/>
                <a:gd name="T22" fmla="*/ 0 w 383"/>
                <a:gd name="T23" fmla="*/ 0 h 257"/>
                <a:gd name="T24" fmla="*/ 0 w 383"/>
                <a:gd name="T25" fmla="*/ 0 h 257"/>
                <a:gd name="T26" fmla="*/ 0 w 383"/>
                <a:gd name="T27" fmla="*/ 0 h 257"/>
                <a:gd name="T28" fmla="*/ 0 w 383"/>
                <a:gd name="T29" fmla="*/ 0 h 257"/>
                <a:gd name="T30" fmla="*/ 0 w 383"/>
                <a:gd name="T31" fmla="*/ 0 h 257"/>
                <a:gd name="T32" fmla="*/ 0 w 383"/>
                <a:gd name="T33" fmla="*/ 0 h 257"/>
                <a:gd name="T34" fmla="*/ 0 w 383"/>
                <a:gd name="T35" fmla="*/ 0 h 257"/>
                <a:gd name="T36" fmla="*/ 0 w 383"/>
                <a:gd name="T37" fmla="*/ 0 h 257"/>
                <a:gd name="T38" fmla="*/ 0 w 383"/>
                <a:gd name="T39" fmla="*/ 0 h 257"/>
                <a:gd name="T40" fmla="*/ 0 w 383"/>
                <a:gd name="T41" fmla="*/ 0 h 257"/>
                <a:gd name="T42" fmla="*/ 0 w 383"/>
                <a:gd name="T43" fmla="*/ 0 h 257"/>
                <a:gd name="T44" fmla="*/ 0 w 383"/>
                <a:gd name="T45" fmla="*/ 0 h 257"/>
                <a:gd name="T46" fmla="*/ 0 w 383"/>
                <a:gd name="T47" fmla="*/ 0 h 257"/>
                <a:gd name="T48" fmla="*/ 0 w 383"/>
                <a:gd name="T49" fmla="*/ 0 h 257"/>
                <a:gd name="T50" fmla="*/ 0 w 383"/>
                <a:gd name="T51" fmla="*/ 0 h 257"/>
                <a:gd name="T52" fmla="*/ 0 w 383"/>
                <a:gd name="T53" fmla="*/ 0 h 257"/>
                <a:gd name="T54" fmla="*/ 0 w 383"/>
                <a:gd name="T55" fmla="*/ 0 h 257"/>
                <a:gd name="T56" fmla="*/ 0 w 383"/>
                <a:gd name="T57" fmla="*/ 0 h 257"/>
                <a:gd name="T58" fmla="*/ 0 w 383"/>
                <a:gd name="T59" fmla="*/ 0 h 257"/>
                <a:gd name="T60" fmla="*/ 0 w 383"/>
                <a:gd name="T61" fmla="*/ 0 h 257"/>
                <a:gd name="T62" fmla="*/ 0 w 383"/>
                <a:gd name="T63" fmla="*/ 0 h 257"/>
                <a:gd name="T64" fmla="*/ 0 w 383"/>
                <a:gd name="T65" fmla="*/ 0 h 257"/>
                <a:gd name="T66" fmla="*/ 0 w 383"/>
                <a:gd name="T67" fmla="*/ 0 h 257"/>
                <a:gd name="T68" fmla="*/ 0 w 383"/>
                <a:gd name="T69" fmla="*/ 0 h 2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3"/>
                <a:gd name="T106" fmla="*/ 0 h 257"/>
                <a:gd name="T107" fmla="*/ 383 w 383"/>
                <a:gd name="T108" fmla="*/ 257 h 25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3" h="257">
                  <a:moveTo>
                    <a:pt x="172" y="3"/>
                  </a:moveTo>
                  <a:lnTo>
                    <a:pt x="185" y="9"/>
                  </a:lnTo>
                  <a:lnTo>
                    <a:pt x="196" y="17"/>
                  </a:lnTo>
                  <a:lnTo>
                    <a:pt x="204" y="25"/>
                  </a:lnTo>
                  <a:lnTo>
                    <a:pt x="212" y="33"/>
                  </a:lnTo>
                  <a:lnTo>
                    <a:pt x="217" y="43"/>
                  </a:lnTo>
                  <a:lnTo>
                    <a:pt x="222" y="51"/>
                  </a:lnTo>
                  <a:lnTo>
                    <a:pt x="226" y="60"/>
                  </a:lnTo>
                  <a:lnTo>
                    <a:pt x="229" y="68"/>
                  </a:lnTo>
                  <a:lnTo>
                    <a:pt x="232" y="77"/>
                  </a:lnTo>
                  <a:lnTo>
                    <a:pt x="237" y="85"/>
                  </a:lnTo>
                  <a:lnTo>
                    <a:pt x="241" y="92"/>
                  </a:lnTo>
                  <a:lnTo>
                    <a:pt x="245" y="100"/>
                  </a:lnTo>
                  <a:lnTo>
                    <a:pt x="251" y="106"/>
                  </a:lnTo>
                  <a:lnTo>
                    <a:pt x="259" y="110"/>
                  </a:lnTo>
                  <a:lnTo>
                    <a:pt x="268" y="113"/>
                  </a:lnTo>
                  <a:lnTo>
                    <a:pt x="279" y="114"/>
                  </a:lnTo>
                  <a:lnTo>
                    <a:pt x="285" y="114"/>
                  </a:lnTo>
                  <a:lnTo>
                    <a:pt x="292" y="113"/>
                  </a:lnTo>
                  <a:lnTo>
                    <a:pt x="297" y="112"/>
                  </a:lnTo>
                  <a:lnTo>
                    <a:pt x="302" y="111"/>
                  </a:lnTo>
                  <a:lnTo>
                    <a:pt x="307" y="110"/>
                  </a:lnTo>
                  <a:lnTo>
                    <a:pt x="312" y="108"/>
                  </a:lnTo>
                  <a:lnTo>
                    <a:pt x="317" y="107"/>
                  </a:lnTo>
                  <a:lnTo>
                    <a:pt x="322" y="105"/>
                  </a:lnTo>
                  <a:lnTo>
                    <a:pt x="330" y="102"/>
                  </a:lnTo>
                  <a:lnTo>
                    <a:pt x="337" y="100"/>
                  </a:lnTo>
                  <a:lnTo>
                    <a:pt x="344" y="100"/>
                  </a:lnTo>
                  <a:lnTo>
                    <a:pt x="351" y="101"/>
                  </a:lnTo>
                  <a:lnTo>
                    <a:pt x="357" y="104"/>
                  </a:lnTo>
                  <a:lnTo>
                    <a:pt x="363" y="109"/>
                  </a:lnTo>
                  <a:lnTo>
                    <a:pt x="370" y="118"/>
                  </a:lnTo>
                  <a:lnTo>
                    <a:pt x="378" y="130"/>
                  </a:lnTo>
                  <a:lnTo>
                    <a:pt x="383" y="152"/>
                  </a:lnTo>
                  <a:lnTo>
                    <a:pt x="381" y="185"/>
                  </a:lnTo>
                  <a:lnTo>
                    <a:pt x="374" y="222"/>
                  </a:lnTo>
                  <a:lnTo>
                    <a:pt x="366" y="257"/>
                  </a:lnTo>
                  <a:lnTo>
                    <a:pt x="351" y="247"/>
                  </a:lnTo>
                  <a:lnTo>
                    <a:pt x="335" y="237"/>
                  </a:lnTo>
                  <a:lnTo>
                    <a:pt x="317" y="230"/>
                  </a:lnTo>
                  <a:lnTo>
                    <a:pt x="301" y="223"/>
                  </a:lnTo>
                  <a:lnTo>
                    <a:pt x="283" y="219"/>
                  </a:lnTo>
                  <a:lnTo>
                    <a:pt x="265" y="215"/>
                  </a:lnTo>
                  <a:lnTo>
                    <a:pt x="246" y="213"/>
                  </a:lnTo>
                  <a:lnTo>
                    <a:pt x="227" y="212"/>
                  </a:lnTo>
                  <a:lnTo>
                    <a:pt x="214" y="212"/>
                  </a:lnTo>
                  <a:lnTo>
                    <a:pt x="199" y="214"/>
                  </a:lnTo>
                  <a:lnTo>
                    <a:pt x="186" y="216"/>
                  </a:lnTo>
                  <a:lnTo>
                    <a:pt x="173" y="218"/>
                  </a:lnTo>
                  <a:lnTo>
                    <a:pt x="160" y="222"/>
                  </a:lnTo>
                  <a:lnTo>
                    <a:pt x="147" y="226"/>
                  </a:lnTo>
                  <a:lnTo>
                    <a:pt x="135" y="231"/>
                  </a:lnTo>
                  <a:lnTo>
                    <a:pt x="123" y="236"/>
                  </a:lnTo>
                  <a:lnTo>
                    <a:pt x="0" y="165"/>
                  </a:lnTo>
                  <a:lnTo>
                    <a:pt x="6" y="153"/>
                  </a:lnTo>
                  <a:lnTo>
                    <a:pt x="15" y="141"/>
                  </a:lnTo>
                  <a:lnTo>
                    <a:pt x="23" y="127"/>
                  </a:lnTo>
                  <a:lnTo>
                    <a:pt x="33" y="112"/>
                  </a:lnTo>
                  <a:lnTo>
                    <a:pt x="44" y="97"/>
                  </a:lnTo>
                  <a:lnTo>
                    <a:pt x="55" y="82"/>
                  </a:lnTo>
                  <a:lnTo>
                    <a:pt x="67" y="67"/>
                  </a:lnTo>
                  <a:lnTo>
                    <a:pt x="79" y="54"/>
                  </a:lnTo>
                  <a:lnTo>
                    <a:pt x="90" y="40"/>
                  </a:lnTo>
                  <a:lnTo>
                    <a:pt x="103" y="29"/>
                  </a:lnTo>
                  <a:lnTo>
                    <a:pt x="115" y="19"/>
                  </a:lnTo>
                  <a:lnTo>
                    <a:pt x="128" y="10"/>
                  </a:lnTo>
                  <a:lnTo>
                    <a:pt x="139" y="4"/>
                  </a:lnTo>
                  <a:lnTo>
                    <a:pt x="151" y="1"/>
                  </a:lnTo>
                  <a:lnTo>
                    <a:pt x="162" y="0"/>
                  </a:lnTo>
                  <a:lnTo>
                    <a:pt x="172" y="3"/>
                  </a:lnTo>
                  <a:close/>
                </a:path>
              </a:pathLst>
            </a:custGeom>
            <a:solidFill>
              <a:srgbClr val="93C6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76" name="Freeform 17"/>
            <p:cNvSpPr>
              <a:spLocks/>
            </p:cNvSpPr>
            <p:nvPr/>
          </p:nvSpPr>
          <p:spPr bwMode="auto">
            <a:xfrm>
              <a:off x="5049" y="2642"/>
              <a:ext cx="54" cy="32"/>
            </a:xfrm>
            <a:custGeom>
              <a:avLst/>
              <a:gdLst>
                <a:gd name="T0" fmla="*/ 0 w 217"/>
                <a:gd name="T1" fmla="*/ 0 h 131"/>
                <a:gd name="T2" fmla="*/ 0 w 217"/>
                <a:gd name="T3" fmla="*/ 0 h 131"/>
                <a:gd name="T4" fmla="*/ 0 w 217"/>
                <a:gd name="T5" fmla="*/ 0 h 131"/>
                <a:gd name="T6" fmla="*/ 0 w 217"/>
                <a:gd name="T7" fmla="*/ 0 h 131"/>
                <a:gd name="T8" fmla="*/ 0 w 217"/>
                <a:gd name="T9" fmla="*/ 0 h 131"/>
                <a:gd name="T10" fmla="*/ 0 w 217"/>
                <a:gd name="T11" fmla="*/ 0 h 131"/>
                <a:gd name="T12" fmla="*/ 0 w 217"/>
                <a:gd name="T13" fmla="*/ 0 h 131"/>
                <a:gd name="T14" fmla="*/ 0 w 217"/>
                <a:gd name="T15" fmla="*/ 0 h 131"/>
                <a:gd name="T16" fmla="*/ 0 60000 65536"/>
                <a:gd name="T17" fmla="*/ 0 60000 65536"/>
                <a:gd name="T18" fmla="*/ 0 60000 65536"/>
                <a:gd name="T19" fmla="*/ 0 60000 65536"/>
                <a:gd name="T20" fmla="*/ 0 60000 65536"/>
                <a:gd name="T21" fmla="*/ 0 60000 65536"/>
                <a:gd name="T22" fmla="*/ 0 60000 65536"/>
                <a:gd name="T23" fmla="*/ 0 60000 65536"/>
                <a:gd name="T24" fmla="*/ 0 w 217"/>
                <a:gd name="T25" fmla="*/ 0 h 131"/>
                <a:gd name="T26" fmla="*/ 217 w 217"/>
                <a:gd name="T27" fmla="*/ 131 h 1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7" h="131">
                  <a:moveTo>
                    <a:pt x="26" y="0"/>
                  </a:moveTo>
                  <a:lnTo>
                    <a:pt x="217" y="110"/>
                  </a:lnTo>
                  <a:lnTo>
                    <a:pt x="209" y="115"/>
                  </a:lnTo>
                  <a:lnTo>
                    <a:pt x="203" y="120"/>
                  </a:lnTo>
                  <a:lnTo>
                    <a:pt x="196" y="126"/>
                  </a:lnTo>
                  <a:lnTo>
                    <a:pt x="190" y="131"/>
                  </a:lnTo>
                  <a:lnTo>
                    <a:pt x="0" y="50"/>
                  </a:lnTo>
                  <a:lnTo>
                    <a:pt x="26" y="0"/>
                  </a:lnTo>
                  <a:close/>
                </a:path>
              </a:pathLst>
            </a:custGeom>
            <a:solidFill>
              <a:srgbClr val="93C6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77" name="Freeform 18"/>
            <p:cNvSpPr>
              <a:spLocks/>
            </p:cNvSpPr>
            <p:nvPr/>
          </p:nvSpPr>
          <p:spPr bwMode="auto">
            <a:xfrm>
              <a:off x="5001" y="2670"/>
              <a:ext cx="102" cy="172"/>
            </a:xfrm>
            <a:custGeom>
              <a:avLst/>
              <a:gdLst>
                <a:gd name="T0" fmla="*/ 0 w 406"/>
                <a:gd name="T1" fmla="*/ 0 h 688"/>
                <a:gd name="T2" fmla="*/ 0 w 406"/>
                <a:gd name="T3" fmla="*/ 0 h 688"/>
                <a:gd name="T4" fmla="*/ 0 w 406"/>
                <a:gd name="T5" fmla="*/ 0 h 688"/>
                <a:gd name="T6" fmla="*/ 0 w 406"/>
                <a:gd name="T7" fmla="*/ 0 h 688"/>
                <a:gd name="T8" fmla="*/ 0 w 406"/>
                <a:gd name="T9" fmla="*/ 0 h 688"/>
                <a:gd name="T10" fmla="*/ 0 w 406"/>
                <a:gd name="T11" fmla="*/ 0 h 688"/>
                <a:gd name="T12" fmla="*/ 0 w 406"/>
                <a:gd name="T13" fmla="*/ 0 h 688"/>
                <a:gd name="T14" fmla="*/ 0 w 406"/>
                <a:gd name="T15" fmla="*/ 0 h 688"/>
                <a:gd name="T16" fmla="*/ 0 w 406"/>
                <a:gd name="T17" fmla="*/ 0 h 688"/>
                <a:gd name="T18" fmla="*/ 0 w 406"/>
                <a:gd name="T19" fmla="*/ 0 h 688"/>
                <a:gd name="T20" fmla="*/ 0 w 406"/>
                <a:gd name="T21" fmla="*/ 0 h 688"/>
                <a:gd name="T22" fmla="*/ 0 w 406"/>
                <a:gd name="T23" fmla="*/ 0 h 688"/>
                <a:gd name="T24" fmla="*/ 0 w 406"/>
                <a:gd name="T25" fmla="*/ 0 h 688"/>
                <a:gd name="T26" fmla="*/ 0 w 406"/>
                <a:gd name="T27" fmla="*/ 0 h 688"/>
                <a:gd name="T28" fmla="*/ 0 w 406"/>
                <a:gd name="T29" fmla="*/ 0 h 688"/>
                <a:gd name="T30" fmla="*/ 0 w 406"/>
                <a:gd name="T31" fmla="*/ 0 h 688"/>
                <a:gd name="T32" fmla="*/ 0 w 406"/>
                <a:gd name="T33" fmla="*/ 0 h 688"/>
                <a:gd name="T34" fmla="*/ 0 w 406"/>
                <a:gd name="T35" fmla="*/ 0 h 688"/>
                <a:gd name="T36" fmla="*/ 0 w 406"/>
                <a:gd name="T37" fmla="*/ 0 h 688"/>
                <a:gd name="T38" fmla="*/ 0 w 406"/>
                <a:gd name="T39" fmla="*/ 0 h 688"/>
                <a:gd name="T40" fmla="*/ 0 w 406"/>
                <a:gd name="T41" fmla="*/ 0 h 688"/>
                <a:gd name="T42" fmla="*/ 0 w 406"/>
                <a:gd name="T43" fmla="*/ 0 h 688"/>
                <a:gd name="T44" fmla="*/ 0 w 406"/>
                <a:gd name="T45" fmla="*/ 0 h 688"/>
                <a:gd name="T46" fmla="*/ 0 w 406"/>
                <a:gd name="T47" fmla="*/ 0 h 688"/>
                <a:gd name="T48" fmla="*/ 0 w 406"/>
                <a:gd name="T49" fmla="*/ 0 h 688"/>
                <a:gd name="T50" fmla="*/ 0 w 406"/>
                <a:gd name="T51" fmla="*/ 0 h 688"/>
                <a:gd name="T52" fmla="*/ 0 w 406"/>
                <a:gd name="T53" fmla="*/ 0 h 688"/>
                <a:gd name="T54" fmla="*/ 0 w 406"/>
                <a:gd name="T55" fmla="*/ 0 h 688"/>
                <a:gd name="T56" fmla="*/ 0 w 406"/>
                <a:gd name="T57" fmla="*/ 0 h 688"/>
                <a:gd name="T58" fmla="*/ 0 w 406"/>
                <a:gd name="T59" fmla="*/ 0 h 688"/>
                <a:gd name="T60" fmla="*/ 0 w 406"/>
                <a:gd name="T61" fmla="*/ 0 h 688"/>
                <a:gd name="T62" fmla="*/ 0 w 406"/>
                <a:gd name="T63" fmla="*/ 0 h 688"/>
                <a:gd name="T64" fmla="*/ 0 w 406"/>
                <a:gd name="T65" fmla="*/ 0 h 688"/>
                <a:gd name="T66" fmla="*/ 0 w 406"/>
                <a:gd name="T67" fmla="*/ 0 h 688"/>
                <a:gd name="T68" fmla="*/ 0 w 406"/>
                <a:gd name="T69" fmla="*/ 0 h 688"/>
                <a:gd name="T70" fmla="*/ 0 w 406"/>
                <a:gd name="T71" fmla="*/ 0 h 688"/>
                <a:gd name="T72" fmla="*/ 0 w 406"/>
                <a:gd name="T73" fmla="*/ 0 h 688"/>
                <a:gd name="T74" fmla="*/ 0 w 406"/>
                <a:gd name="T75" fmla="*/ 0 h 688"/>
                <a:gd name="T76" fmla="*/ 0 w 406"/>
                <a:gd name="T77" fmla="*/ 0 h 688"/>
                <a:gd name="T78" fmla="*/ 0 w 406"/>
                <a:gd name="T79" fmla="*/ 0 h 688"/>
                <a:gd name="T80" fmla="*/ 0 w 406"/>
                <a:gd name="T81" fmla="*/ 0 h 688"/>
                <a:gd name="T82" fmla="*/ 0 w 406"/>
                <a:gd name="T83" fmla="*/ 0 h 688"/>
                <a:gd name="T84" fmla="*/ 0 w 406"/>
                <a:gd name="T85" fmla="*/ 0 h 688"/>
                <a:gd name="T86" fmla="*/ 0 w 406"/>
                <a:gd name="T87" fmla="*/ 0 h 688"/>
                <a:gd name="T88" fmla="*/ 0 w 406"/>
                <a:gd name="T89" fmla="*/ 0 h 688"/>
                <a:gd name="T90" fmla="*/ 0 w 406"/>
                <a:gd name="T91" fmla="*/ 0 h 6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6"/>
                <a:gd name="T139" fmla="*/ 0 h 688"/>
                <a:gd name="T140" fmla="*/ 406 w 406"/>
                <a:gd name="T141" fmla="*/ 688 h 6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6" h="688">
                  <a:moveTo>
                    <a:pt x="272" y="0"/>
                  </a:moveTo>
                  <a:lnTo>
                    <a:pt x="360" y="37"/>
                  </a:lnTo>
                  <a:lnTo>
                    <a:pt x="346" y="54"/>
                  </a:lnTo>
                  <a:lnTo>
                    <a:pt x="335" y="72"/>
                  </a:lnTo>
                  <a:lnTo>
                    <a:pt x="325" y="90"/>
                  </a:lnTo>
                  <a:lnTo>
                    <a:pt x="316" y="109"/>
                  </a:lnTo>
                  <a:lnTo>
                    <a:pt x="309" y="130"/>
                  </a:lnTo>
                  <a:lnTo>
                    <a:pt x="304" y="150"/>
                  </a:lnTo>
                  <a:lnTo>
                    <a:pt x="301" y="172"/>
                  </a:lnTo>
                  <a:lnTo>
                    <a:pt x="300" y="194"/>
                  </a:lnTo>
                  <a:lnTo>
                    <a:pt x="301" y="218"/>
                  </a:lnTo>
                  <a:lnTo>
                    <a:pt x="304" y="241"/>
                  </a:lnTo>
                  <a:lnTo>
                    <a:pt x="310" y="263"/>
                  </a:lnTo>
                  <a:lnTo>
                    <a:pt x="317" y="285"/>
                  </a:lnTo>
                  <a:lnTo>
                    <a:pt x="328" y="306"/>
                  </a:lnTo>
                  <a:lnTo>
                    <a:pt x="339" y="326"/>
                  </a:lnTo>
                  <a:lnTo>
                    <a:pt x="354" y="344"/>
                  </a:lnTo>
                  <a:lnTo>
                    <a:pt x="369" y="362"/>
                  </a:lnTo>
                  <a:lnTo>
                    <a:pt x="373" y="366"/>
                  </a:lnTo>
                  <a:lnTo>
                    <a:pt x="378" y="370"/>
                  </a:lnTo>
                  <a:lnTo>
                    <a:pt x="383" y="374"/>
                  </a:lnTo>
                  <a:lnTo>
                    <a:pt x="387" y="377"/>
                  </a:lnTo>
                  <a:lnTo>
                    <a:pt x="392" y="382"/>
                  </a:lnTo>
                  <a:lnTo>
                    <a:pt x="396" y="385"/>
                  </a:lnTo>
                  <a:lnTo>
                    <a:pt x="401" y="389"/>
                  </a:lnTo>
                  <a:lnTo>
                    <a:pt x="406" y="392"/>
                  </a:lnTo>
                  <a:lnTo>
                    <a:pt x="234" y="673"/>
                  </a:lnTo>
                  <a:lnTo>
                    <a:pt x="131" y="688"/>
                  </a:lnTo>
                  <a:lnTo>
                    <a:pt x="172" y="564"/>
                  </a:lnTo>
                  <a:lnTo>
                    <a:pt x="0" y="375"/>
                  </a:lnTo>
                  <a:lnTo>
                    <a:pt x="8" y="363"/>
                  </a:lnTo>
                  <a:lnTo>
                    <a:pt x="17" y="347"/>
                  </a:lnTo>
                  <a:lnTo>
                    <a:pt x="27" y="330"/>
                  </a:lnTo>
                  <a:lnTo>
                    <a:pt x="40" y="309"/>
                  </a:lnTo>
                  <a:lnTo>
                    <a:pt x="53" y="287"/>
                  </a:lnTo>
                  <a:lnTo>
                    <a:pt x="69" y="263"/>
                  </a:lnTo>
                  <a:lnTo>
                    <a:pt x="85" y="239"/>
                  </a:lnTo>
                  <a:lnTo>
                    <a:pt x="103" y="213"/>
                  </a:lnTo>
                  <a:lnTo>
                    <a:pt x="122" y="186"/>
                  </a:lnTo>
                  <a:lnTo>
                    <a:pt x="141" y="159"/>
                  </a:lnTo>
                  <a:lnTo>
                    <a:pt x="161" y="131"/>
                  </a:lnTo>
                  <a:lnTo>
                    <a:pt x="183" y="104"/>
                  </a:lnTo>
                  <a:lnTo>
                    <a:pt x="203" y="76"/>
                  </a:lnTo>
                  <a:lnTo>
                    <a:pt x="226" y="50"/>
                  </a:lnTo>
                  <a:lnTo>
                    <a:pt x="249" y="24"/>
                  </a:lnTo>
                  <a:lnTo>
                    <a:pt x="2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78" name="Freeform 19"/>
            <p:cNvSpPr>
              <a:spLocks/>
            </p:cNvSpPr>
            <p:nvPr/>
          </p:nvSpPr>
          <p:spPr bwMode="auto">
            <a:xfrm>
              <a:off x="4979" y="2754"/>
              <a:ext cx="58" cy="81"/>
            </a:xfrm>
            <a:custGeom>
              <a:avLst/>
              <a:gdLst>
                <a:gd name="T0" fmla="*/ 0 w 233"/>
                <a:gd name="T1" fmla="*/ 0 h 325"/>
                <a:gd name="T2" fmla="*/ 0 w 233"/>
                <a:gd name="T3" fmla="*/ 0 h 325"/>
                <a:gd name="T4" fmla="*/ 0 w 233"/>
                <a:gd name="T5" fmla="*/ 0 h 325"/>
                <a:gd name="T6" fmla="*/ 0 w 233"/>
                <a:gd name="T7" fmla="*/ 0 h 325"/>
                <a:gd name="T8" fmla="*/ 0 w 233"/>
                <a:gd name="T9" fmla="*/ 0 h 325"/>
                <a:gd name="T10" fmla="*/ 0 w 233"/>
                <a:gd name="T11" fmla="*/ 0 h 325"/>
                <a:gd name="T12" fmla="*/ 0 w 233"/>
                <a:gd name="T13" fmla="*/ 0 h 325"/>
                <a:gd name="T14" fmla="*/ 0 w 233"/>
                <a:gd name="T15" fmla="*/ 0 h 325"/>
                <a:gd name="T16" fmla="*/ 0 w 233"/>
                <a:gd name="T17" fmla="*/ 0 h 325"/>
                <a:gd name="T18" fmla="*/ 0 w 233"/>
                <a:gd name="T19" fmla="*/ 0 h 325"/>
                <a:gd name="T20" fmla="*/ 0 w 233"/>
                <a:gd name="T21" fmla="*/ 0 h 3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3"/>
                <a:gd name="T34" fmla="*/ 0 h 325"/>
                <a:gd name="T35" fmla="*/ 233 w 233"/>
                <a:gd name="T36" fmla="*/ 325 h 3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3" h="325">
                  <a:moveTo>
                    <a:pt x="64" y="49"/>
                  </a:moveTo>
                  <a:lnTo>
                    <a:pt x="233" y="234"/>
                  </a:lnTo>
                  <a:lnTo>
                    <a:pt x="203" y="325"/>
                  </a:lnTo>
                  <a:lnTo>
                    <a:pt x="0" y="91"/>
                  </a:lnTo>
                  <a:lnTo>
                    <a:pt x="20" y="0"/>
                  </a:lnTo>
                  <a:lnTo>
                    <a:pt x="59" y="44"/>
                  </a:lnTo>
                  <a:lnTo>
                    <a:pt x="58" y="45"/>
                  </a:lnTo>
                  <a:lnTo>
                    <a:pt x="58" y="46"/>
                  </a:lnTo>
                  <a:lnTo>
                    <a:pt x="64" y="49"/>
                  </a:lnTo>
                  <a:close/>
                </a:path>
              </a:pathLst>
            </a:custGeom>
            <a:solidFill>
              <a:srgbClr val="93C6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79" name="Freeform 20"/>
            <p:cNvSpPr>
              <a:spLocks/>
            </p:cNvSpPr>
            <p:nvPr/>
          </p:nvSpPr>
          <p:spPr bwMode="auto">
            <a:xfrm>
              <a:off x="4761" y="2831"/>
              <a:ext cx="75" cy="47"/>
            </a:xfrm>
            <a:custGeom>
              <a:avLst/>
              <a:gdLst>
                <a:gd name="T0" fmla="*/ 0 w 298"/>
                <a:gd name="T1" fmla="*/ 0 h 188"/>
                <a:gd name="T2" fmla="*/ 0 w 298"/>
                <a:gd name="T3" fmla="*/ 0 h 188"/>
                <a:gd name="T4" fmla="*/ 0 w 298"/>
                <a:gd name="T5" fmla="*/ 0 h 188"/>
                <a:gd name="T6" fmla="*/ 0 w 298"/>
                <a:gd name="T7" fmla="*/ 0 h 188"/>
                <a:gd name="T8" fmla="*/ 0 w 298"/>
                <a:gd name="T9" fmla="*/ 0 h 188"/>
                <a:gd name="T10" fmla="*/ 0 w 298"/>
                <a:gd name="T11" fmla="*/ 0 h 188"/>
                <a:gd name="T12" fmla="*/ 0 w 298"/>
                <a:gd name="T13" fmla="*/ 0 h 188"/>
                <a:gd name="T14" fmla="*/ 0 w 298"/>
                <a:gd name="T15" fmla="*/ 0 h 188"/>
                <a:gd name="T16" fmla="*/ 0 w 298"/>
                <a:gd name="T17" fmla="*/ 0 h 188"/>
                <a:gd name="T18" fmla="*/ 0 w 298"/>
                <a:gd name="T19" fmla="*/ 0 h 188"/>
                <a:gd name="T20" fmla="*/ 0 w 298"/>
                <a:gd name="T21" fmla="*/ 0 h 188"/>
                <a:gd name="T22" fmla="*/ 0 w 298"/>
                <a:gd name="T23" fmla="*/ 0 h 188"/>
                <a:gd name="T24" fmla="*/ 0 w 298"/>
                <a:gd name="T25" fmla="*/ 0 h 188"/>
                <a:gd name="T26" fmla="*/ 0 w 298"/>
                <a:gd name="T27" fmla="*/ 0 h 188"/>
                <a:gd name="T28" fmla="*/ 0 w 298"/>
                <a:gd name="T29" fmla="*/ 0 h 188"/>
                <a:gd name="T30" fmla="*/ 0 w 298"/>
                <a:gd name="T31" fmla="*/ 0 h 188"/>
                <a:gd name="T32" fmla="*/ 0 w 298"/>
                <a:gd name="T33" fmla="*/ 0 h 188"/>
                <a:gd name="T34" fmla="*/ 0 w 298"/>
                <a:gd name="T35" fmla="*/ 0 h 188"/>
                <a:gd name="T36" fmla="*/ 0 w 298"/>
                <a:gd name="T37" fmla="*/ 0 h 188"/>
                <a:gd name="T38" fmla="*/ 0 w 298"/>
                <a:gd name="T39" fmla="*/ 0 h 188"/>
                <a:gd name="T40" fmla="*/ 0 w 298"/>
                <a:gd name="T41" fmla="*/ 0 h 188"/>
                <a:gd name="T42" fmla="*/ 0 w 298"/>
                <a:gd name="T43" fmla="*/ 0 h 188"/>
                <a:gd name="T44" fmla="*/ 0 w 298"/>
                <a:gd name="T45" fmla="*/ 0 h 188"/>
                <a:gd name="T46" fmla="*/ 0 w 298"/>
                <a:gd name="T47" fmla="*/ 0 h 188"/>
                <a:gd name="T48" fmla="*/ 0 w 298"/>
                <a:gd name="T49" fmla="*/ 0 h 188"/>
                <a:gd name="T50" fmla="*/ 0 w 298"/>
                <a:gd name="T51" fmla="*/ 0 h 188"/>
                <a:gd name="T52" fmla="*/ 0 w 298"/>
                <a:gd name="T53" fmla="*/ 0 h 188"/>
                <a:gd name="T54" fmla="*/ 0 w 298"/>
                <a:gd name="T55" fmla="*/ 0 h 188"/>
                <a:gd name="T56" fmla="*/ 0 w 298"/>
                <a:gd name="T57" fmla="*/ 0 h 188"/>
                <a:gd name="T58" fmla="*/ 0 w 298"/>
                <a:gd name="T59" fmla="*/ 0 h 188"/>
                <a:gd name="T60" fmla="*/ 0 w 298"/>
                <a:gd name="T61" fmla="*/ 0 h 188"/>
                <a:gd name="T62" fmla="*/ 0 w 298"/>
                <a:gd name="T63" fmla="*/ 0 h 188"/>
                <a:gd name="T64" fmla="*/ 0 w 298"/>
                <a:gd name="T65" fmla="*/ 0 h 188"/>
                <a:gd name="T66" fmla="*/ 0 w 298"/>
                <a:gd name="T67" fmla="*/ 0 h 188"/>
                <a:gd name="T68" fmla="*/ 0 w 298"/>
                <a:gd name="T69" fmla="*/ 0 h 188"/>
                <a:gd name="T70" fmla="*/ 0 w 298"/>
                <a:gd name="T71" fmla="*/ 0 h 188"/>
                <a:gd name="T72" fmla="*/ 0 w 298"/>
                <a:gd name="T73" fmla="*/ 0 h 188"/>
                <a:gd name="T74" fmla="*/ 0 w 298"/>
                <a:gd name="T75" fmla="*/ 0 h 188"/>
                <a:gd name="T76" fmla="*/ 0 w 298"/>
                <a:gd name="T77" fmla="*/ 0 h 188"/>
                <a:gd name="T78" fmla="*/ 0 w 298"/>
                <a:gd name="T79" fmla="*/ 0 h 188"/>
                <a:gd name="T80" fmla="*/ 0 w 298"/>
                <a:gd name="T81" fmla="*/ 0 h 188"/>
                <a:gd name="T82" fmla="*/ 0 w 298"/>
                <a:gd name="T83" fmla="*/ 0 h 188"/>
                <a:gd name="T84" fmla="*/ 0 w 298"/>
                <a:gd name="T85" fmla="*/ 0 h 188"/>
                <a:gd name="T86" fmla="*/ 0 w 298"/>
                <a:gd name="T87" fmla="*/ 0 h 188"/>
                <a:gd name="T88" fmla="*/ 0 w 298"/>
                <a:gd name="T89" fmla="*/ 0 h 188"/>
                <a:gd name="T90" fmla="*/ 0 w 298"/>
                <a:gd name="T91" fmla="*/ 0 h 188"/>
                <a:gd name="T92" fmla="*/ 0 w 298"/>
                <a:gd name="T93" fmla="*/ 0 h 188"/>
                <a:gd name="T94" fmla="*/ 0 w 298"/>
                <a:gd name="T95" fmla="*/ 0 h 188"/>
                <a:gd name="T96" fmla="*/ 0 w 298"/>
                <a:gd name="T97" fmla="*/ 0 h 188"/>
                <a:gd name="T98" fmla="*/ 0 w 298"/>
                <a:gd name="T99" fmla="*/ 0 h 188"/>
                <a:gd name="T100" fmla="*/ 0 w 298"/>
                <a:gd name="T101" fmla="*/ 0 h 1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8"/>
                <a:gd name="T154" fmla="*/ 0 h 188"/>
                <a:gd name="T155" fmla="*/ 298 w 298"/>
                <a:gd name="T156" fmla="*/ 188 h 18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8" h="188">
                  <a:moveTo>
                    <a:pt x="298" y="110"/>
                  </a:moveTo>
                  <a:lnTo>
                    <a:pt x="295" y="110"/>
                  </a:lnTo>
                  <a:lnTo>
                    <a:pt x="292" y="110"/>
                  </a:lnTo>
                  <a:lnTo>
                    <a:pt x="287" y="109"/>
                  </a:lnTo>
                  <a:lnTo>
                    <a:pt x="282" y="108"/>
                  </a:lnTo>
                  <a:lnTo>
                    <a:pt x="275" y="106"/>
                  </a:lnTo>
                  <a:lnTo>
                    <a:pt x="267" y="104"/>
                  </a:lnTo>
                  <a:lnTo>
                    <a:pt x="257" y="101"/>
                  </a:lnTo>
                  <a:lnTo>
                    <a:pt x="247" y="97"/>
                  </a:lnTo>
                  <a:lnTo>
                    <a:pt x="235" y="91"/>
                  </a:lnTo>
                  <a:lnTo>
                    <a:pt x="226" y="85"/>
                  </a:lnTo>
                  <a:lnTo>
                    <a:pt x="220" y="79"/>
                  </a:lnTo>
                  <a:lnTo>
                    <a:pt x="217" y="74"/>
                  </a:lnTo>
                  <a:lnTo>
                    <a:pt x="214" y="68"/>
                  </a:lnTo>
                  <a:lnTo>
                    <a:pt x="210" y="63"/>
                  </a:lnTo>
                  <a:lnTo>
                    <a:pt x="204" y="59"/>
                  </a:lnTo>
                  <a:lnTo>
                    <a:pt x="196" y="57"/>
                  </a:lnTo>
                  <a:lnTo>
                    <a:pt x="188" y="57"/>
                  </a:lnTo>
                  <a:lnTo>
                    <a:pt x="181" y="59"/>
                  </a:lnTo>
                  <a:lnTo>
                    <a:pt x="174" y="64"/>
                  </a:lnTo>
                  <a:lnTo>
                    <a:pt x="168" y="72"/>
                  </a:lnTo>
                  <a:lnTo>
                    <a:pt x="163" y="81"/>
                  </a:lnTo>
                  <a:lnTo>
                    <a:pt x="158" y="92"/>
                  </a:lnTo>
                  <a:lnTo>
                    <a:pt x="154" y="105"/>
                  </a:lnTo>
                  <a:lnTo>
                    <a:pt x="149" y="118"/>
                  </a:lnTo>
                  <a:lnTo>
                    <a:pt x="145" y="128"/>
                  </a:lnTo>
                  <a:lnTo>
                    <a:pt x="142" y="137"/>
                  </a:lnTo>
                  <a:lnTo>
                    <a:pt x="139" y="146"/>
                  </a:lnTo>
                  <a:lnTo>
                    <a:pt x="135" y="157"/>
                  </a:lnTo>
                  <a:lnTo>
                    <a:pt x="129" y="169"/>
                  </a:lnTo>
                  <a:lnTo>
                    <a:pt x="123" y="178"/>
                  </a:lnTo>
                  <a:lnTo>
                    <a:pt x="115" y="185"/>
                  </a:lnTo>
                  <a:lnTo>
                    <a:pt x="109" y="188"/>
                  </a:lnTo>
                  <a:lnTo>
                    <a:pt x="103" y="188"/>
                  </a:lnTo>
                  <a:lnTo>
                    <a:pt x="99" y="185"/>
                  </a:lnTo>
                  <a:lnTo>
                    <a:pt x="95" y="183"/>
                  </a:lnTo>
                  <a:lnTo>
                    <a:pt x="92" y="179"/>
                  </a:lnTo>
                  <a:lnTo>
                    <a:pt x="93" y="168"/>
                  </a:lnTo>
                  <a:lnTo>
                    <a:pt x="98" y="150"/>
                  </a:lnTo>
                  <a:lnTo>
                    <a:pt x="106" y="132"/>
                  </a:lnTo>
                  <a:lnTo>
                    <a:pt x="113" y="114"/>
                  </a:lnTo>
                  <a:lnTo>
                    <a:pt x="122" y="95"/>
                  </a:lnTo>
                  <a:lnTo>
                    <a:pt x="129" y="80"/>
                  </a:lnTo>
                  <a:lnTo>
                    <a:pt x="133" y="67"/>
                  </a:lnTo>
                  <a:lnTo>
                    <a:pt x="134" y="57"/>
                  </a:lnTo>
                  <a:lnTo>
                    <a:pt x="134" y="50"/>
                  </a:lnTo>
                  <a:lnTo>
                    <a:pt x="133" y="43"/>
                  </a:lnTo>
                  <a:lnTo>
                    <a:pt x="131" y="36"/>
                  </a:lnTo>
                  <a:lnTo>
                    <a:pt x="126" y="32"/>
                  </a:lnTo>
                  <a:lnTo>
                    <a:pt x="120" y="30"/>
                  </a:lnTo>
                  <a:lnTo>
                    <a:pt x="114" y="30"/>
                  </a:lnTo>
                  <a:lnTo>
                    <a:pt x="110" y="32"/>
                  </a:lnTo>
                  <a:lnTo>
                    <a:pt x="106" y="34"/>
                  </a:lnTo>
                  <a:lnTo>
                    <a:pt x="104" y="36"/>
                  </a:lnTo>
                  <a:lnTo>
                    <a:pt x="101" y="37"/>
                  </a:lnTo>
                  <a:lnTo>
                    <a:pt x="97" y="39"/>
                  </a:lnTo>
                  <a:lnTo>
                    <a:pt x="93" y="40"/>
                  </a:lnTo>
                  <a:lnTo>
                    <a:pt x="86" y="43"/>
                  </a:lnTo>
                  <a:lnTo>
                    <a:pt x="80" y="46"/>
                  </a:lnTo>
                  <a:lnTo>
                    <a:pt x="75" y="50"/>
                  </a:lnTo>
                  <a:lnTo>
                    <a:pt x="69" y="56"/>
                  </a:lnTo>
                  <a:lnTo>
                    <a:pt x="64" y="62"/>
                  </a:lnTo>
                  <a:lnTo>
                    <a:pt x="57" y="71"/>
                  </a:lnTo>
                  <a:lnTo>
                    <a:pt x="51" y="79"/>
                  </a:lnTo>
                  <a:lnTo>
                    <a:pt x="45" y="88"/>
                  </a:lnTo>
                  <a:lnTo>
                    <a:pt x="40" y="95"/>
                  </a:lnTo>
                  <a:lnTo>
                    <a:pt x="35" y="104"/>
                  </a:lnTo>
                  <a:lnTo>
                    <a:pt x="28" y="111"/>
                  </a:lnTo>
                  <a:lnTo>
                    <a:pt x="23" y="118"/>
                  </a:lnTo>
                  <a:lnTo>
                    <a:pt x="17" y="125"/>
                  </a:lnTo>
                  <a:lnTo>
                    <a:pt x="12" y="131"/>
                  </a:lnTo>
                  <a:lnTo>
                    <a:pt x="7" y="136"/>
                  </a:lnTo>
                  <a:lnTo>
                    <a:pt x="1" y="138"/>
                  </a:lnTo>
                  <a:lnTo>
                    <a:pt x="0" y="130"/>
                  </a:lnTo>
                  <a:lnTo>
                    <a:pt x="1" y="118"/>
                  </a:lnTo>
                  <a:lnTo>
                    <a:pt x="6" y="104"/>
                  </a:lnTo>
                  <a:lnTo>
                    <a:pt x="11" y="87"/>
                  </a:lnTo>
                  <a:lnTo>
                    <a:pt x="19" y="71"/>
                  </a:lnTo>
                  <a:lnTo>
                    <a:pt x="29" y="54"/>
                  </a:lnTo>
                  <a:lnTo>
                    <a:pt x="42" y="37"/>
                  </a:lnTo>
                  <a:lnTo>
                    <a:pt x="56" y="24"/>
                  </a:lnTo>
                  <a:lnTo>
                    <a:pt x="75" y="12"/>
                  </a:lnTo>
                  <a:lnTo>
                    <a:pt x="94" y="5"/>
                  </a:lnTo>
                  <a:lnTo>
                    <a:pt x="113" y="2"/>
                  </a:lnTo>
                  <a:lnTo>
                    <a:pt x="132" y="0"/>
                  </a:lnTo>
                  <a:lnTo>
                    <a:pt x="150" y="0"/>
                  </a:lnTo>
                  <a:lnTo>
                    <a:pt x="163" y="1"/>
                  </a:lnTo>
                  <a:lnTo>
                    <a:pt x="173" y="3"/>
                  </a:lnTo>
                  <a:lnTo>
                    <a:pt x="180" y="4"/>
                  </a:lnTo>
                  <a:lnTo>
                    <a:pt x="234" y="29"/>
                  </a:lnTo>
                  <a:lnTo>
                    <a:pt x="238" y="33"/>
                  </a:lnTo>
                  <a:lnTo>
                    <a:pt x="243" y="39"/>
                  </a:lnTo>
                  <a:lnTo>
                    <a:pt x="250" y="47"/>
                  </a:lnTo>
                  <a:lnTo>
                    <a:pt x="259" y="56"/>
                  </a:lnTo>
                  <a:lnTo>
                    <a:pt x="268" y="66"/>
                  </a:lnTo>
                  <a:lnTo>
                    <a:pt x="277" y="78"/>
                  </a:lnTo>
                  <a:lnTo>
                    <a:pt x="285" y="90"/>
                  </a:lnTo>
                  <a:lnTo>
                    <a:pt x="294" y="103"/>
                  </a:lnTo>
                  <a:lnTo>
                    <a:pt x="295" y="105"/>
                  </a:lnTo>
                  <a:lnTo>
                    <a:pt x="296" y="107"/>
                  </a:lnTo>
                  <a:lnTo>
                    <a:pt x="297" y="108"/>
                  </a:lnTo>
                  <a:lnTo>
                    <a:pt x="298" y="1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80" name="Freeform 21"/>
            <p:cNvSpPr>
              <a:spLocks/>
            </p:cNvSpPr>
            <p:nvPr/>
          </p:nvSpPr>
          <p:spPr bwMode="auto">
            <a:xfrm>
              <a:off x="4871" y="2925"/>
              <a:ext cx="92" cy="82"/>
            </a:xfrm>
            <a:custGeom>
              <a:avLst/>
              <a:gdLst>
                <a:gd name="T0" fmla="*/ 0 w 370"/>
                <a:gd name="T1" fmla="*/ 0 h 327"/>
                <a:gd name="T2" fmla="*/ 0 w 370"/>
                <a:gd name="T3" fmla="*/ 0 h 327"/>
                <a:gd name="T4" fmla="*/ 0 w 370"/>
                <a:gd name="T5" fmla="*/ 0 h 327"/>
                <a:gd name="T6" fmla="*/ 0 w 370"/>
                <a:gd name="T7" fmla="*/ 0 h 327"/>
                <a:gd name="T8" fmla="*/ 0 w 370"/>
                <a:gd name="T9" fmla="*/ 0 h 327"/>
                <a:gd name="T10" fmla="*/ 0 w 370"/>
                <a:gd name="T11" fmla="*/ 0 h 327"/>
                <a:gd name="T12" fmla="*/ 0 w 370"/>
                <a:gd name="T13" fmla="*/ 0 h 327"/>
                <a:gd name="T14" fmla="*/ 0 w 370"/>
                <a:gd name="T15" fmla="*/ 0 h 327"/>
                <a:gd name="T16" fmla="*/ 0 w 370"/>
                <a:gd name="T17" fmla="*/ 0 h 327"/>
                <a:gd name="T18" fmla="*/ 0 w 370"/>
                <a:gd name="T19" fmla="*/ 0 h 3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27"/>
                <a:gd name="T32" fmla="*/ 370 w 370"/>
                <a:gd name="T33" fmla="*/ 327 h 3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27">
                  <a:moveTo>
                    <a:pt x="370" y="327"/>
                  </a:moveTo>
                  <a:lnTo>
                    <a:pt x="334" y="327"/>
                  </a:lnTo>
                  <a:lnTo>
                    <a:pt x="334" y="31"/>
                  </a:lnTo>
                  <a:lnTo>
                    <a:pt x="1" y="31"/>
                  </a:lnTo>
                  <a:lnTo>
                    <a:pt x="1" y="23"/>
                  </a:lnTo>
                  <a:lnTo>
                    <a:pt x="1" y="15"/>
                  </a:lnTo>
                  <a:lnTo>
                    <a:pt x="0" y="8"/>
                  </a:lnTo>
                  <a:lnTo>
                    <a:pt x="0" y="0"/>
                  </a:lnTo>
                  <a:lnTo>
                    <a:pt x="370" y="0"/>
                  </a:lnTo>
                  <a:lnTo>
                    <a:pt x="370" y="327"/>
                  </a:lnTo>
                  <a:close/>
                </a:path>
              </a:pathLst>
            </a:custGeom>
            <a:solidFill>
              <a:srgbClr val="93C6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81" name="Freeform 22"/>
            <p:cNvSpPr>
              <a:spLocks/>
            </p:cNvSpPr>
            <p:nvPr/>
          </p:nvSpPr>
          <p:spPr bwMode="auto">
            <a:xfrm>
              <a:off x="4812" y="2741"/>
              <a:ext cx="217" cy="299"/>
            </a:xfrm>
            <a:custGeom>
              <a:avLst/>
              <a:gdLst>
                <a:gd name="T0" fmla="*/ 0 w 871"/>
                <a:gd name="T1" fmla="*/ 0 h 1198"/>
                <a:gd name="T2" fmla="*/ 0 w 871"/>
                <a:gd name="T3" fmla="*/ 0 h 1198"/>
                <a:gd name="T4" fmla="*/ 0 w 871"/>
                <a:gd name="T5" fmla="*/ 0 h 1198"/>
                <a:gd name="T6" fmla="*/ 0 w 871"/>
                <a:gd name="T7" fmla="*/ 0 h 1198"/>
                <a:gd name="T8" fmla="*/ 0 w 871"/>
                <a:gd name="T9" fmla="*/ 0 h 1198"/>
                <a:gd name="T10" fmla="*/ 0 w 871"/>
                <a:gd name="T11" fmla="*/ 0 h 1198"/>
                <a:gd name="T12" fmla="*/ 0 w 871"/>
                <a:gd name="T13" fmla="*/ 0 h 1198"/>
                <a:gd name="T14" fmla="*/ 0 w 871"/>
                <a:gd name="T15" fmla="*/ 0 h 1198"/>
                <a:gd name="T16" fmla="*/ 0 w 871"/>
                <a:gd name="T17" fmla="*/ 0 h 1198"/>
                <a:gd name="T18" fmla="*/ 0 w 871"/>
                <a:gd name="T19" fmla="*/ 0 h 1198"/>
                <a:gd name="T20" fmla="*/ 0 w 871"/>
                <a:gd name="T21" fmla="*/ 0 h 1198"/>
                <a:gd name="T22" fmla="*/ 0 w 871"/>
                <a:gd name="T23" fmla="*/ 0 h 1198"/>
                <a:gd name="T24" fmla="*/ 0 w 871"/>
                <a:gd name="T25" fmla="*/ 0 h 1198"/>
                <a:gd name="T26" fmla="*/ 0 w 871"/>
                <a:gd name="T27" fmla="*/ 0 h 1198"/>
                <a:gd name="T28" fmla="*/ 0 w 871"/>
                <a:gd name="T29" fmla="*/ 0 h 1198"/>
                <a:gd name="T30" fmla="*/ 0 w 871"/>
                <a:gd name="T31" fmla="*/ 0 h 1198"/>
                <a:gd name="T32" fmla="*/ 0 w 871"/>
                <a:gd name="T33" fmla="*/ 0 h 1198"/>
                <a:gd name="T34" fmla="*/ 0 w 871"/>
                <a:gd name="T35" fmla="*/ 0 h 1198"/>
                <a:gd name="T36" fmla="*/ 0 w 871"/>
                <a:gd name="T37" fmla="*/ 0 h 1198"/>
                <a:gd name="T38" fmla="*/ 0 w 871"/>
                <a:gd name="T39" fmla="*/ 0 h 1198"/>
                <a:gd name="T40" fmla="*/ 0 w 871"/>
                <a:gd name="T41" fmla="*/ 0 h 1198"/>
                <a:gd name="T42" fmla="*/ 0 w 871"/>
                <a:gd name="T43" fmla="*/ 0 h 1198"/>
                <a:gd name="T44" fmla="*/ 0 w 871"/>
                <a:gd name="T45" fmla="*/ 0 h 1198"/>
                <a:gd name="T46" fmla="*/ 0 w 871"/>
                <a:gd name="T47" fmla="*/ 0 h 1198"/>
                <a:gd name="T48" fmla="*/ 0 w 871"/>
                <a:gd name="T49" fmla="*/ 0 h 1198"/>
                <a:gd name="T50" fmla="*/ 0 w 871"/>
                <a:gd name="T51" fmla="*/ 0 h 1198"/>
                <a:gd name="T52" fmla="*/ 0 w 871"/>
                <a:gd name="T53" fmla="*/ 0 h 1198"/>
                <a:gd name="T54" fmla="*/ 0 w 871"/>
                <a:gd name="T55" fmla="*/ 0 h 1198"/>
                <a:gd name="T56" fmla="*/ 0 w 871"/>
                <a:gd name="T57" fmla="*/ 0 h 1198"/>
                <a:gd name="T58" fmla="*/ 0 w 871"/>
                <a:gd name="T59" fmla="*/ 0 h 1198"/>
                <a:gd name="T60" fmla="*/ 0 w 871"/>
                <a:gd name="T61" fmla="*/ 0 h 1198"/>
                <a:gd name="T62" fmla="*/ 0 w 871"/>
                <a:gd name="T63" fmla="*/ 0 h 1198"/>
                <a:gd name="T64" fmla="*/ 0 w 871"/>
                <a:gd name="T65" fmla="*/ 0 h 1198"/>
                <a:gd name="T66" fmla="*/ 0 w 871"/>
                <a:gd name="T67" fmla="*/ 0 h 1198"/>
                <a:gd name="T68" fmla="*/ 0 w 871"/>
                <a:gd name="T69" fmla="*/ 0 h 1198"/>
                <a:gd name="T70" fmla="*/ 0 w 871"/>
                <a:gd name="T71" fmla="*/ 0 h 1198"/>
                <a:gd name="T72" fmla="*/ 0 w 871"/>
                <a:gd name="T73" fmla="*/ 0 h 1198"/>
                <a:gd name="T74" fmla="*/ 0 w 871"/>
                <a:gd name="T75" fmla="*/ 0 h 1198"/>
                <a:gd name="T76" fmla="*/ 0 w 871"/>
                <a:gd name="T77" fmla="*/ 0 h 1198"/>
                <a:gd name="T78" fmla="*/ 0 w 871"/>
                <a:gd name="T79" fmla="*/ 0 h 1198"/>
                <a:gd name="T80" fmla="*/ 0 w 871"/>
                <a:gd name="T81" fmla="*/ 0 h 1198"/>
                <a:gd name="T82" fmla="*/ 0 w 871"/>
                <a:gd name="T83" fmla="*/ 0 h 1198"/>
                <a:gd name="T84" fmla="*/ 0 w 871"/>
                <a:gd name="T85" fmla="*/ 0 h 1198"/>
                <a:gd name="T86" fmla="*/ 0 w 871"/>
                <a:gd name="T87" fmla="*/ 0 h 1198"/>
                <a:gd name="T88" fmla="*/ 0 w 871"/>
                <a:gd name="T89" fmla="*/ 0 h 1198"/>
                <a:gd name="T90" fmla="*/ 0 w 871"/>
                <a:gd name="T91" fmla="*/ 0 h 1198"/>
                <a:gd name="T92" fmla="*/ 0 w 871"/>
                <a:gd name="T93" fmla="*/ 0 h 1198"/>
                <a:gd name="T94" fmla="*/ 0 w 871"/>
                <a:gd name="T95" fmla="*/ 0 h 1198"/>
                <a:gd name="T96" fmla="*/ 0 w 871"/>
                <a:gd name="T97" fmla="*/ 0 h 1198"/>
                <a:gd name="T98" fmla="*/ 0 w 871"/>
                <a:gd name="T99" fmla="*/ 0 h 1198"/>
                <a:gd name="T100" fmla="*/ 0 w 871"/>
                <a:gd name="T101" fmla="*/ 0 h 1198"/>
                <a:gd name="T102" fmla="*/ 0 w 871"/>
                <a:gd name="T103" fmla="*/ 0 h 1198"/>
                <a:gd name="T104" fmla="*/ 0 w 871"/>
                <a:gd name="T105" fmla="*/ 0 h 1198"/>
                <a:gd name="T106" fmla="*/ 0 w 871"/>
                <a:gd name="T107" fmla="*/ 0 h 1198"/>
                <a:gd name="T108" fmla="*/ 0 w 871"/>
                <a:gd name="T109" fmla="*/ 0 h 1198"/>
                <a:gd name="T110" fmla="*/ 0 w 871"/>
                <a:gd name="T111" fmla="*/ 0 h 1198"/>
                <a:gd name="T112" fmla="*/ 0 w 871"/>
                <a:gd name="T113" fmla="*/ 0 h 1198"/>
                <a:gd name="T114" fmla="*/ 0 w 871"/>
                <a:gd name="T115" fmla="*/ 0 h 11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71"/>
                <a:gd name="T175" fmla="*/ 0 h 1198"/>
                <a:gd name="T176" fmla="*/ 871 w 871"/>
                <a:gd name="T177" fmla="*/ 1198 h 119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71" h="1198">
                  <a:moveTo>
                    <a:pt x="241" y="794"/>
                  </a:moveTo>
                  <a:lnTo>
                    <a:pt x="546" y="794"/>
                  </a:lnTo>
                  <a:lnTo>
                    <a:pt x="546" y="1091"/>
                  </a:lnTo>
                  <a:lnTo>
                    <a:pt x="634" y="1091"/>
                  </a:lnTo>
                  <a:lnTo>
                    <a:pt x="634" y="710"/>
                  </a:lnTo>
                  <a:lnTo>
                    <a:pt x="239" y="710"/>
                  </a:lnTo>
                  <a:lnTo>
                    <a:pt x="248" y="658"/>
                  </a:lnTo>
                  <a:lnTo>
                    <a:pt x="265" y="601"/>
                  </a:lnTo>
                  <a:lnTo>
                    <a:pt x="287" y="541"/>
                  </a:lnTo>
                  <a:lnTo>
                    <a:pt x="311" y="483"/>
                  </a:lnTo>
                  <a:lnTo>
                    <a:pt x="338" y="427"/>
                  </a:lnTo>
                  <a:lnTo>
                    <a:pt x="363" y="379"/>
                  </a:lnTo>
                  <a:lnTo>
                    <a:pt x="385" y="338"/>
                  </a:lnTo>
                  <a:lnTo>
                    <a:pt x="402" y="309"/>
                  </a:lnTo>
                  <a:lnTo>
                    <a:pt x="414" y="321"/>
                  </a:lnTo>
                  <a:lnTo>
                    <a:pt x="424" y="331"/>
                  </a:lnTo>
                  <a:lnTo>
                    <a:pt x="435" y="340"/>
                  </a:lnTo>
                  <a:lnTo>
                    <a:pt x="444" y="349"/>
                  </a:lnTo>
                  <a:lnTo>
                    <a:pt x="451" y="356"/>
                  </a:lnTo>
                  <a:lnTo>
                    <a:pt x="457" y="361"/>
                  </a:lnTo>
                  <a:lnTo>
                    <a:pt x="461" y="365"/>
                  </a:lnTo>
                  <a:lnTo>
                    <a:pt x="462" y="366"/>
                  </a:lnTo>
                  <a:lnTo>
                    <a:pt x="480" y="347"/>
                  </a:lnTo>
                  <a:lnTo>
                    <a:pt x="477" y="344"/>
                  </a:lnTo>
                  <a:lnTo>
                    <a:pt x="472" y="339"/>
                  </a:lnTo>
                  <a:lnTo>
                    <a:pt x="465" y="332"/>
                  </a:lnTo>
                  <a:lnTo>
                    <a:pt x="454" y="323"/>
                  </a:lnTo>
                  <a:lnTo>
                    <a:pt x="443" y="311"/>
                  </a:lnTo>
                  <a:lnTo>
                    <a:pt x="430" y="299"/>
                  </a:lnTo>
                  <a:lnTo>
                    <a:pt x="415" y="286"/>
                  </a:lnTo>
                  <a:lnTo>
                    <a:pt x="401" y="272"/>
                  </a:lnTo>
                  <a:lnTo>
                    <a:pt x="385" y="258"/>
                  </a:lnTo>
                  <a:lnTo>
                    <a:pt x="369" y="245"/>
                  </a:lnTo>
                  <a:lnTo>
                    <a:pt x="354" y="231"/>
                  </a:lnTo>
                  <a:lnTo>
                    <a:pt x="338" y="219"/>
                  </a:lnTo>
                  <a:lnTo>
                    <a:pt x="324" y="207"/>
                  </a:lnTo>
                  <a:lnTo>
                    <a:pt x="310" y="197"/>
                  </a:lnTo>
                  <a:lnTo>
                    <a:pt x="299" y="189"/>
                  </a:lnTo>
                  <a:lnTo>
                    <a:pt x="289" y="183"/>
                  </a:lnTo>
                  <a:lnTo>
                    <a:pt x="278" y="180"/>
                  </a:lnTo>
                  <a:lnTo>
                    <a:pt x="265" y="180"/>
                  </a:lnTo>
                  <a:lnTo>
                    <a:pt x="250" y="184"/>
                  </a:lnTo>
                  <a:lnTo>
                    <a:pt x="235" y="191"/>
                  </a:lnTo>
                  <a:lnTo>
                    <a:pt x="218" y="200"/>
                  </a:lnTo>
                  <a:lnTo>
                    <a:pt x="201" y="212"/>
                  </a:lnTo>
                  <a:lnTo>
                    <a:pt x="182" y="225"/>
                  </a:lnTo>
                  <a:lnTo>
                    <a:pt x="163" y="241"/>
                  </a:lnTo>
                  <a:lnTo>
                    <a:pt x="145" y="256"/>
                  </a:lnTo>
                  <a:lnTo>
                    <a:pt x="127" y="273"/>
                  </a:lnTo>
                  <a:lnTo>
                    <a:pt x="109" y="290"/>
                  </a:lnTo>
                  <a:lnTo>
                    <a:pt x="92" y="306"/>
                  </a:lnTo>
                  <a:lnTo>
                    <a:pt x="76" y="322"/>
                  </a:lnTo>
                  <a:lnTo>
                    <a:pt x="62" y="337"/>
                  </a:lnTo>
                  <a:lnTo>
                    <a:pt x="49" y="351"/>
                  </a:lnTo>
                  <a:lnTo>
                    <a:pt x="38" y="362"/>
                  </a:lnTo>
                  <a:lnTo>
                    <a:pt x="0" y="345"/>
                  </a:lnTo>
                  <a:lnTo>
                    <a:pt x="7" y="332"/>
                  </a:lnTo>
                  <a:lnTo>
                    <a:pt x="16" y="313"/>
                  </a:lnTo>
                  <a:lnTo>
                    <a:pt x="26" y="292"/>
                  </a:lnTo>
                  <a:lnTo>
                    <a:pt x="40" y="267"/>
                  </a:lnTo>
                  <a:lnTo>
                    <a:pt x="54" y="239"/>
                  </a:lnTo>
                  <a:lnTo>
                    <a:pt x="71" y="211"/>
                  </a:lnTo>
                  <a:lnTo>
                    <a:pt x="90" y="181"/>
                  </a:lnTo>
                  <a:lnTo>
                    <a:pt x="109" y="152"/>
                  </a:lnTo>
                  <a:lnTo>
                    <a:pt x="130" y="123"/>
                  </a:lnTo>
                  <a:lnTo>
                    <a:pt x="152" y="96"/>
                  </a:lnTo>
                  <a:lnTo>
                    <a:pt x="175" y="70"/>
                  </a:lnTo>
                  <a:lnTo>
                    <a:pt x="197" y="47"/>
                  </a:lnTo>
                  <a:lnTo>
                    <a:pt x="221" y="28"/>
                  </a:lnTo>
                  <a:lnTo>
                    <a:pt x="246" y="14"/>
                  </a:lnTo>
                  <a:lnTo>
                    <a:pt x="271" y="4"/>
                  </a:lnTo>
                  <a:lnTo>
                    <a:pt x="296" y="0"/>
                  </a:lnTo>
                  <a:lnTo>
                    <a:pt x="324" y="1"/>
                  </a:lnTo>
                  <a:lnTo>
                    <a:pt x="352" y="5"/>
                  </a:lnTo>
                  <a:lnTo>
                    <a:pt x="381" y="12"/>
                  </a:lnTo>
                  <a:lnTo>
                    <a:pt x="410" y="21"/>
                  </a:lnTo>
                  <a:lnTo>
                    <a:pt x="439" y="32"/>
                  </a:lnTo>
                  <a:lnTo>
                    <a:pt x="467" y="45"/>
                  </a:lnTo>
                  <a:lnTo>
                    <a:pt x="494" y="58"/>
                  </a:lnTo>
                  <a:lnTo>
                    <a:pt x="520" y="72"/>
                  </a:lnTo>
                  <a:lnTo>
                    <a:pt x="544" y="86"/>
                  </a:lnTo>
                  <a:lnTo>
                    <a:pt x="566" y="101"/>
                  </a:lnTo>
                  <a:lnTo>
                    <a:pt x="587" y="114"/>
                  </a:lnTo>
                  <a:lnTo>
                    <a:pt x="605" y="126"/>
                  </a:lnTo>
                  <a:lnTo>
                    <a:pt x="619" y="137"/>
                  </a:lnTo>
                  <a:lnTo>
                    <a:pt x="632" y="145"/>
                  </a:lnTo>
                  <a:lnTo>
                    <a:pt x="640" y="152"/>
                  </a:lnTo>
                  <a:lnTo>
                    <a:pt x="644" y="156"/>
                  </a:lnTo>
                  <a:lnTo>
                    <a:pt x="864" y="407"/>
                  </a:lnTo>
                  <a:lnTo>
                    <a:pt x="861" y="407"/>
                  </a:lnTo>
                  <a:lnTo>
                    <a:pt x="860" y="416"/>
                  </a:lnTo>
                  <a:lnTo>
                    <a:pt x="858" y="426"/>
                  </a:lnTo>
                  <a:lnTo>
                    <a:pt x="853" y="455"/>
                  </a:lnTo>
                  <a:lnTo>
                    <a:pt x="845" y="501"/>
                  </a:lnTo>
                  <a:lnTo>
                    <a:pt x="838" y="560"/>
                  </a:lnTo>
                  <a:lnTo>
                    <a:pt x="832" y="631"/>
                  </a:lnTo>
                  <a:lnTo>
                    <a:pt x="828" y="712"/>
                  </a:lnTo>
                  <a:lnTo>
                    <a:pt x="829" y="800"/>
                  </a:lnTo>
                  <a:lnTo>
                    <a:pt x="834" y="894"/>
                  </a:lnTo>
                  <a:lnTo>
                    <a:pt x="840" y="963"/>
                  </a:lnTo>
                  <a:lnTo>
                    <a:pt x="846" y="1022"/>
                  </a:lnTo>
                  <a:lnTo>
                    <a:pt x="853" y="1070"/>
                  </a:lnTo>
                  <a:lnTo>
                    <a:pt x="858" y="1111"/>
                  </a:lnTo>
                  <a:lnTo>
                    <a:pt x="862" y="1143"/>
                  </a:lnTo>
                  <a:lnTo>
                    <a:pt x="866" y="1168"/>
                  </a:lnTo>
                  <a:lnTo>
                    <a:pt x="869" y="1185"/>
                  </a:lnTo>
                  <a:lnTo>
                    <a:pt x="871" y="1198"/>
                  </a:lnTo>
                  <a:lnTo>
                    <a:pt x="331" y="1198"/>
                  </a:lnTo>
                  <a:lnTo>
                    <a:pt x="324" y="1173"/>
                  </a:lnTo>
                  <a:lnTo>
                    <a:pt x="313" y="1137"/>
                  </a:lnTo>
                  <a:lnTo>
                    <a:pt x="301" y="1089"/>
                  </a:lnTo>
                  <a:lnTo>
                    <a:pt x="287" y="1034"/>
                  </a:lnTo>
                  <a:lnTo>
                    <a:pt x="273" y="975"/>
                  </a:lnTo>
                  <a:lnTo>
                    <a:pt x="260" y="913"/>
                  </a:lnTo>
                  <a:lnTo>
                    <a:pt x="249" y="853"/>
                  </a:lnTo>
                  <a:lnTo>
                    <a:pt x="241" y="794"/>
                  </a:lnTo>
                  <a:close/>
                </a:path>
              </a:pathLst>
            </a:custGeom>
            <a:solidFill>
              <a:srgbClr val="93C6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82" name="Freeform 23"/>
            <p:cNvSpPr>
              <a:spLocks/>
            </p:cNvSpPr>
            <p:nvPr/>
          </p:nvSpPr>
          <p:spPr bwMode="auto">
            <a:xfrm>
              <a:off x="5025" y="2844"/>
              <a:ext cx="170" cy="196"/>
            </a:xfrm>
            <a:custGeom>
              <a:avLst/>
              <a:gdLst>
                <a:gd name="T0" fmla="*/ 0 w 679"/>
                <a:gd name="T1" fmla="*/ 0 h 787"/>
                <a:gd name="T2" fmla="*/ 0 w 679"/>
                <a:gd name="T3" fmla="*/ 0 h 787"/>
                <a:gd name="T4" fmla="*/ 0 w 679"/>
                <a:gd name="T5" fmla="*/ 0 h 787"/>
                <a:gd name="T6" fmla="*/ 0 w 679"/>
                <a:gd name="T7" fmla="*/ 0 h 787"/>
                <a:gd name="T8" fmla="*/ 0 w 679"/>
                <a:gd name="T9" fmla="*/ 0 h 787"/>
                <a:gd name="T10" fmla="*/ 0 w 679"/>
                <a:gd name="T11" fmla="*/ 0 h 787"/>
                <a:gd name="T12" fmla="*/ 0 w 679"/>
                <a:gd name="T13" fmla="*/ 0 h 787"/>
                <a:gd name="T14" fmla="*/ 0 w 679"/>
                <a:gd name="T15" fmla="*/ 0 h 787"/>
                <a:gd name="T16" fmla="*/ 0 w 679"/>
                <a:gd name="T17" fmla="*/ 0 h 787"/>
                <a:gd name="T18" fmla="*/ 0 w 679"/>
                <a:gd name="T19" fmla="*/ 0 h 787"/>
                <a:gd name="T20" fmla="*/ 0 w 679"/>
                <a:gd name="T21" fmla="*/ 0 h 787"/>
                <a:gd name="T22" fmla="*/ 0 w 679"/>
                <a:gd name="T23" fmla="*/ 0 h 787"/>
                <a:gd name="T24" fmla="*/ 0 w 679"/>
                <a:gd name="T25" fmla="*/ 0 h 787"/>
                <a:gd name="T26" fmla="*/ 0 w 679"/>
                <a:gd name="T27" fmla="*/ 0 h 787"/>
                <a:gd name="T28" fmla="*/ 0 w 679"/>
                <a:gd name="T29" fmla="*/ 0 h 787"/>
                <a:gd name="T30" fmla="*/ 0 w 679"/>
                <a:gd name="T31" fmla="*/ 0 h 787"/>
                <a:gd name="T32" fmla="*/ 0 w 679"/>
                <a:gd name="T33" fmla="*/ 0 h 787"/>
                <a:gd name="T34" fmla="*/ 0 w 679"/>
                <a:gd name="T35" fmla="*/ 0 h 787"/>
                <a:gd name="T36" fmla="*/ 0 w 679"/>
                <a:gd name="T37" fmla="*/ 0 h 787"/>
                <a:gd name="T38" fmla="*/ 0 w 679"/>
                <a:gd name="T39" fmla="*/ 0 h 787"/>
                <a:gd name="T40" fmla="*/ 0 w 679"/>
                <a:gd name="T41" fmla="*/ 0 h 787"/>
                <a:gd name="T42" fmla="*/ 0 w 679"/>
                <a:gd name="T43" fmla="*/ 0 h 787"/>
                <a:gd name="T44" fmla="*/ 0 w 679"/>
                <a:gd name="T45" fmla="*/ 0 h 787"/>
                <a:gd name="T46" fmla="*/ 0 w 679"/>
                <a:gd name="T47" fmla="*/ 0 h 787"/>
                <a:gd name="T48" fmla="*/ 0 w 679"/>
                <a:gd name="T49" fmla="*/ 0 h 787"/>
                <a:gd name="T50" fmla="*/ 0 w 679"/>
                <a:gd name="T51" fmla="*/ 0 h 787"/>
                <a:gd name="T52" fmla="*/ 0 w 679"/>
                <a:gd name="T53" fmla="*/ 0 h 787"/>
                <a:gd name="T54" fmla="*/ 0 w 679"/>
                <a:gd name="T55" fmla="*/ 0 h 787"/>
                <a:gd name="T56" fmla="*/ 0 w 679"/>
                <a:gd name="T57" fmla="*/ 0 h 787"/>
                <a:gd name="T58" fmla="*/ 0 w 679"/>
                <a:gd name="T59" fmla="*/ 0 h 787"/>
                <a:gd name="T60" fmla="*/ 0 w 679"/>
                <a:gd name="T61" fmla="*/ 0 h 787"/>
                <a:gd name="T62" fmla="*/ 0 w 679"/>
                <a:gd name="T63" fmla="*/ 0 h 787"/>
                <a:gd name="T64" fmla="*/ 0 w 679"/>
                <a:gd name="T65" fmla="*/ 0 h 787"/>
                <a:gd name="T66" fmla="*/ 0 w 679"/>
                <a:gd name="T67" fmla="*/ 0 h 787"/>
                <a:gd name="T68" fmla="*/ 0 w 679"/>
                <a:gd name="T69" fmla="*/ 0 h 787"/>
                <a:gd name="T70" fmla="*/ 0 w 679"/>
                <a:gd name="T71" fmla="*/ 0 h 787"/>
                <a:gd name="T72" fmla="*/ 0 w 679"/>
                <a:gd name="T73" fmla="*/ 0 h 787"/>
                <a:gd name="T74" fmla="*/ 0 w 679"/>
                <a:gd name="T75" fmla="*/ 0 h 787"/>
                <a:gd name="T76" fmla="*/ 0 w 679"/>
                <a:gd name="T77" fmla="*/ 0 h 787"/>
                <a:gd name="T78" fmla="*/ 0 w 679"/>
                <a:gd name="T79" fmla="*/ 0 h 787"/>
                <a:gd name="T80" fmla="*/ 0 w 679"/>
                <a:gd name="T81" fmla="*/ 0 h 787"/>
                <a:gd name="T82" fmla="*/ 0 w 679"/>
                <a:gd name="T83" fmla="*/ 0 h 787"/>
                <a:gd name="T84" fmla="*/ 0 w 679"/>
                <a:gd name="T85" fmla="*/ 0 h 787"/>
                <a:gd name="T86" fmla="*/ 0 w 679"/>
                <a:gd name="T87" fmla="*/ 0 h 787"/>
                <a:gd name="T88" fmla="*/ 0 w 679"/>
                <a:gd name="T89" fmla="*/ 0 h 787"/>
                <a:gd name="T90" fmla="*/ 0 w 679"/>
                <a:gd name="T91" fmla="*/ 0 h 787"/>
                <a:gd name="T92" fmla="*/ 0 w 679"/>
                <a:gd name="T93" fmla="*/ 0 h 787"/>
                <a:gd name="T94" fmla="*/ 0 w 679"/>
                <a:gd name="T95" fmla="*/ 0 h 787"/>
                <a:gd name="T96" fmla="*/ 0 w 679"/>
                <a:gd name="T97" fmla="*/ 0 h 7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79"/>
                <a:gd name="T148" fmla="*/ 0 h 787"/>
                <a:gd name="T149" fmla="*/ 679 w 679"/>
                <a:gd name="T150" fmla="*/ 787 h 78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79" h="787">
                  <a:moveTo>
                    <a:pt x="506" y="353"/>
                  </a:moveTo>
                  <a:lnTo>
                    <a:pt x="480" y="361"/>
                  </a:lnTo>
                  <a:lnTo>
                    <a:pt x="452" y="365"/>
                  </a:lnTo>
                  <a:lnTo>
                    <a:pt x="423" y="366"/>
                  </a:lnTo>
                  <a:lnTo>
                    <a:pt x="393" y="365"/>
                  </a:lnTo>
                  <a:lnTo>
                    <a:pt x="362" y="363"/>
                  </a:lnTo>
                  <a:lnTo>
                    <a:pt x="333" y="358"/>
                  </a:lnTo>
                  <a:lnTo>
                    <a:pt x="304" y="352"/>
                  </a:lnTo>
                  <a:lnTo>
                    <a:pt x="276" y="346"/>
                  </a:lnTo>
                  <a:lnTo>
                    <a:pt x="249" y="339"/>
                  </a:lnTo>
                  <a:lnTo>
                    <a:pt x="225" y="332"/>
                  </a:lnTo>
                  <a:lnTo>
                    <a:pt x="203" y="324"/>
                  </a:lnTo>
                  <a:lnTo>
                    <a:pt x="183" y="317"/>
                  </a:lnTo>
                  <a:lnTo>
                    <a:pt x="167" y="311"/>
                  </a:lnTo>
                  <a:lnTo>
                    <a:pt x="154" y="307"/>
                  </a:lnTo>
                  <a:lnTo>
                    <a:pt x="146" y="303"/>
                  </a:lnTo>
                  <a:lnTo>
                    <a:pt x="143" y="302"/>
                  </a:lnTo>
                  <a:lnTo>
                    <a:pt x="143" y="298"/>
                  </a:lnTo>
                  <a:lnTo>
                    <a:pt x="143" y="295"/>
                  </a:lnTo>
                  <a:lnTo>
                    <a:pt x="142" y="292"/>
                  </a:lnTo>
                  <a:lnTo>
                    <a:pt x="142" y="290"/>
                  </a:lnTo>
                  <a:lnTo>
                    <a:pt x="136" y="212"/>
                  </a:lnTo>
                  <a:lnTo>
                    <a:pt x="138" y="166"/>
                  </a:lnTo>
                  <a:lnTo>
                    <a:pt x="142" y="142"/>
                  </a:lnTo>
                  <a:lnTo>
                    <a:pt x="144" y="136"/>
                  </a:lnTo>
                  <a:lnTo>
                    <a:pt x="122" y="120"/>
                  </a:lnTo>
                  <a:lnTo>
                    <a:pt x="118" y="130"/>
                  </a:lnTo>
                  <a:lnTo>
                    <a:pt x="113" y="157"/>
                  </a:lnTo>
                  <a:lnTo>
                    <a:pt x="111" y="209"/>
                  </a:lnTo>
                  <a:lnTo>
                    <a:pt x="116" y="292"/>
                  </a:lnTo>
                  <a:lnTo>
                    <a:pt x="123" y="346"/>
                  </a:lnTo>
                  <a:lnTo>
                    <a:pt x="136" y="411"/>
                  </a:lnTo>
                  <a:lnTo>
                    <a:pt x="154" y="484"/>
                  </a:lnTo>
                  <a:lnTo>
                    <a:pt x="175" y="558"/>
                  </a:lnTo>
                  <a:lnTo>
                    <a:pt x="195" y="630"/>
                  </a:lnTo>
                  <a:lnTo>
                    <a:pt x="214" y="696"/>
                  </a:lnTo>
                  <a:lnTo>
                    <a:pt x="231" y="749"/>
                  </a:lnTo>
                  <a:lnTo>
                    <a:pt x="242" y="787"/>
                  </a:lnTo>
                  <a:lnTo>
                    <a:pt x="43" y="787"/>
                  </a:lnTo>
                  <a:lnTo>
                    <a:pt x="41" y="777"/>
                  </a:lnTo>
                  <a:lnTo>
                    <a:pt x="39" y="762"/>
                  </a:lnTo>
                  <a:lnTo>
                    <a:pt x="35" y="739"/>
                  </a:lnTo>
                  <a:lnTo>
                    <a:pt x="31" y="708"/>
                  </a:lnTo>
                  <a:lnTo>
                    <a:pt x="26" y="669"/>
                  </a:lnTo>
                  <a:lnTo>
                    <a:pt x="19" y="618"/>
                  </a:lnTo>
                  <a:lnTo>
                    <a:pt x="13" y="556"/>
                  </a:lnTo>
                  <a:lnTo>
                    <a:pt x="6" y="481"/>
                  </a:lnTo>
                  <a:lnTo>
                    <a:pt x="1" y="399"/>
                  </a:lnTo>
                  <a:lnTo>
                    <a:pt x="0" y="320"/>
                  </a:lnTo>
                  <a:lnTo>
                    <a:pt x="2" y="248"/>
                  </a:lnTo>
                  <a:lnTo>
                    <a:pt x="7" y="182"/>
                  </a:lnTo>
                  <a:lnTo>
                    <a:pt x="12" y="125"/>
                  </a:lnTo>
                  <a:lnTo>
                    <a:pt x="18" y="78"/>
                  </a:lnTo>
                  <a:lnTo>
                    <a:pt x="25" y="42"/>
                  </a:lnTo>
                  <a:lnTo>
                    <a:pt x="29" y="20"/>
                  </a:lnTo>
                  <a:lnTo>
                    <a:pt x="162" y="0"/>
                  </a:lnTo>
                  <a:lnTo>
                    <a:pt x="159" y="4"/>
                  </a:lnTo>
                  <a:lnTo>
                    <a:pt x="170" y="12"/>
                  </a:lnTo>
                  <a:lnTo>
                    <a:pt x="183" y="24"/>
                  </a:lnTo>
                  <a:lnTo>
                    <a:pt x="200" y="37"/>
                  </a:lnTo>
                  <a:lnTo>
                    <a:pt x="219" y="53"/>
                  </a:lnTo>
                  <a:lnTo>
                    <a:pt x="241" y="69"/>
                  </a:lnTo>
                  <a:lnTo>
                    <a:pt x="264" y="87"/>
                  </a:lnTo>
                  <a:lnTo>
                    <a:pt x="289" y="106"/>
                  </a:lnTo>
                  <a:lnTo>
                    <a:pt x="314" y="123"/>
                  </a:lnTo>
                  <a:lnTo>
                    <a:pt x="340" y="140"/>
                  </a:lnTo>
                  <a:lnTo>
                    <a:pt x="365" y="156"/>
                  </a:lnTo>
                  <a:lnTo>
                    <a:pt x="389" y="170"/>
                  </a:lnTo>
                  <a:lnTo>
                    <a:pt x="412" y="182"/>
                  </a:lnTo>
                  <a:lnTo>
                    <a:pt x="434" y="192"/>
                  </a:lnTo>
                  <a:lnTo>
                    <a:pt x="454" y="198"/>
                  </a:lnTo>
                  <a:lnTo>
                    <a:pt x="470" y="200"/>
                  </a:lnTo>
                  <a:lnTo>
                    <a:pt x="484" y="198"/>
                  </a:lnTo>
                  <a:lnTo>
                    <a:pt x="510" y="184"/>
                  </a:lnTo>
                  <a:lnTo>
                    <a:pt x="535" y="165"/>
                  </a:lnTo>
                  <a:lnTo>
                    <a:pt x="559" y="141"/>
                  </a:lnTo>
                  <a:lnTo>
                    <a:pt x="582" y="113"/>
                  </a:lnTo>
                  <a:lnTo>
                    <a:pt x="603" y="86"/>
                  </a:lnTo>
                  <a:lnTo>
                    <a:pt x="622" y="59"/>
                  </a:lnTo>
                  <a:lnTo>
                    <a:pt x="636" y="36"/>
                  </a:lnTo>
                  <a:lnTo>
                    <a:pt x="646" y="20"/>
                  </a:lnTo>
                  <a:lnTo>
                    <a:pt x="679" y="36"/>
                  </a:lnTo>
                  <a:lnTo>
                    <a:pt x="676" y="48"/>
                  </a:lnTo>
                  <a:lnTo>
                    <a:pt x="671" y="63"/>
                  </a:lnTo>
                  <a:lnTo>
                    <a:pt x="666" y="81"/>
                  </a:lnTo>
                  <a:lnTo>
                    <a:pt x="660" y="101"/>
                  </a:lnTo>
                  <a:lnTo>
                    <a:pt x="653" y="124"/>
                  </a:lnTo>
                  <a:lnTo>
                    <a:pt x="644" y="149"/>
                  </a:lnTo>
                  <a:lnTo>
                    <a:pt x="635" y="174"/>
                  </a:lnTo>
                  <a:lnTo>
                    <a:pt x="625" y="200"/>
                  </a:lnTo>
                  <a:lnTo>
                    <a:pt x="613" y="226"/>
                  </a:lnTo>
                  <a:lnTo>
                    <a:pt x="601" y="251"/>
                  </a:lnTo>
                  <a:lnTo>
                    <a:pt x="587" y="275"/>
                  </a:lnTo>
                  <a:lnTo>
                    <a:pt x="573" y="296"/>
                  </a:lnTo>
                  <a:lnTo>
                    <a:pt x="557" y="315"/>
                  </a:lnTo>
                  <a:lnTo>
                    <a:pt x="542" y="332"/>
                  </a:lnTo>
                  <a:lnTo>
                    <a:pt x="524" y="344"/>
                  </a:lnTo>
                  <a:lnTo>
                    <a:pt x="506" y="353"/>
                  </a:lnTo>
                  <a:close/>
                </a:path>
              </a:pathLst>
            </a:custGeom>
            <a:solidFill>
              <a:srgbClr val="93C6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83" name="Freeform 24"/>
            <p:cNvSpPr>
              <a:spLocks/>
            </p:cNvSpPr>
            <p:nvPr/>
          </p:nvSpPr>
          <p:spPr bwMode="auto">
            <a:xfrm>
              <a:off x="5182" y="2784"/>
              <a:ext cx="57" cy="63"/>
            </a:xfrm>
            <a:custGeom>
              <a:avLst/>
              <a:gdLst>
                <a:gd name="T0" fmla="*/ 0 w 228"/>
                <a:gd name="T1" fmla="*/ 0 h 252"/>
                <a:gd name="T2" fmla="*/ 0 w 228"/>
                <a:gd name="T3" fmla="*/ 0 h 252"/>
                <a:gd name="T4" fmla="*/ 0 w 228"/>
                <a:gd name="T5" fmla="*/ 0 h 252"/>
                <a:gd name="T6" fmla="*/ 0 w 228"/>
                <a:gd name="T7" fmla="*/ 0 h 252"/>
                <a:gd name="T8" fmla="*/ 0 w 228"/>
                <a:gd name="T9" fmla="*/ 0 h 252"/>
                <a:gd name="T10" fmla="*/ 0 w 228"/>
                <a:gd name="T11" fmla="*/ 0 h 252"/>
                <a:gd name="T12" fmla="*/ 0 w 228"/>
                <a:gd name="T13" fmla="*/ 0 h 252"/>
                <a:gd name="T14" fmla="*/ 0 w 228"/>
                <a:gd name="T15" fmla="*/ 0 h 252"/>
                <a:gd name="T16" fmla="*/ 0 w 228"/>
                <a:gd name="T17" fmla="*/ 0 h 252"/>
                <a:gd name="T18" fmla="*/ 0 w 228"/>
                <a:gd name="T19" fmla="*/ 0 h 252"/>
                <a:gd name="T20" fmla="*/ 0 w 228"/>
                <a:gd name="T21" fmla="*/ 0 h 252"/>
                <a:gd name="T22" fmla="*/ 0 w 228"/>
                <a:gd name="T23" fmla="*/ 0 h 252"/>
                <a:gd name="T24" fmla="*/ 0 w 228"/>
                <a:gd name="T25" fmla="*/ 0 h 252"/>
                <a:gd name="T26" fmla="*/ 0 w 228"/>
                <a:gd name="T27" fmla="*/ 0 h 252"/>
                <a:gd name="T28" fmla="*/ 0 w 228"/>
                <a:gd name="T29" fmla="*/ 0 h 252"/>
                <a:gd name="T30" fmla="*/ 0 w 228"/>
                <a:gd name="T31" fmla="*/ 0 h 252"/>
                <a:gd name="T32" fmla="*/ 0 w 228"/>
                <a:gd name="T33" fmla="*/ 0 h 252"/>
                <a:gd name="T34" fmla="*/ 0 w 228"/>
                <a:gd name="T35" fmla="*/ 0 h 252"/>
                <a:gd name="T36" fmla="*/ 0 w 228"/>
                <a:gd name="T37" fmla="*/ 0 h 252"/>
                <a:gd name="T38" fmla="*/ 0 w 228"/>
                <a:gd name="T39" fmla="*/ 0 h 252"/>
                <a:gd name="T40" fmla="*/ 0 w 228"/>
                <a:gd name="T41" fmla="*/ 0 h 252"/>
                <a:gd name="T42" fmla="*/ 0 w 228"/>
                <a:gd name="T43" fmla="*/ 0 h 252"/>
                <a:gd name="T44" fmla="*/ 0 w 228"/>
                <a:gd name="T45" fmla="*/ 0 h 252"/>
                <a:gd name="T46" fmla="*/ 0 w 228"/>
                <a:gd name="T47" fmla="*/ 0 h 252"/>
                <a:gd name="T48" fmla="*/ 0 w 228"/>
                <a:gd name="T49" fmla="*/ 0 h 252"/>
                <a:gd name="T50" fmla="*/ 0 w 228"/>
                <a:gd name="T51" fmla="*/ 0 h 252"/>
                <a:gd name="T52" fmla="*/ 0 w 228"/>
                <a:gd name="T53" fmla="*/ 0 h 252"/>
                <a:gd name="T54" fmla="*/ 0 w 228"/>
                <a:gd name="T55" fmla="*/ 0 h 252"/>
                <a:gd name="T56" fmla="*/ 0 w 228"/>
                <a:gd name="T57" fmla="*/ 0 h 252"/>
                <a:gd name="T58" fmla="*/ 0 w 228"/>
                <a:gd name="T59" fmla="*/ 0 h 252"/>
                <a:gd name="T60" fmla="*/ 0 w 228"/>
                <a:gd name="T61" fmla="*/ 0 h 252"/>
                <a:gd name="T62" fmla="*/ 0 w 228"/>
                <a:gd name="T63" fmla="*/ 0 h 252"/>
                <a:gd name="T64" fmla="*/ 0 w 228"/>
                <a:gd name="T65" fmla="*/ 0 h 252"/>
                <a:gd name="T66" fmla="*/ 0 w 228"/>
                <a:gd name="T67" fmla="*/ 0 h 252"/>
                <a:gd name="T68" fmla="*/ 0 w 228"/>
                <a:gd name="T69" fmla="*/ 0 h 252"/>
                <a:gd name="T70" fmla="*/ 0 w 228"/>
                <a:gd name="T71" fmla="*/ 0 h 252"/>
                <a:gd name="T72" fmla="*/ 0 w 228"/>
                <a:gd name="T73" fmla="*/ 0 h 252"/>
                <a:gd name="T74" fmla="*/ 0 w 228"/>
                <a:gd name="T75" fmla="*/ 0 h 252"/>
                <a:gd name="T76" fmla="*/ 0 w 228"/>
                <a:gd name="T77" fmla="*/ 0 h 252"/>
                <a:gd name="T78" fmla="*/ 0 w 228"/>
                <a:gd name="T79" fmla="*/ 0 h 252"/>
                <a:gd name="T80" fmla="*/ 0 w 228"/>
                <a:gd name="T81" fmla="*/ 0 h 252"/>
                <a:gd name="T82" fmla="*/ 0 w 228"/>
                <a:gd name="T83" fmla="*/ 0 h 252"/>
                <a:gd name="T84" fmla="*/ 0 w 228"/>
                <a:gd name="T85" fmla="*/ 0 h 252"/>
                <a:gd name="T86" fmla="*/ 0 w 228"/>
                <a:gd name="T87" fmla="*/ 0 h 252"/>
                <a:gd name="T88" fmla="*/ 0 w 228"/>
                <a:gd name="T89" fmla="*/ 0 h 252"/>
                <a:gd name="T90" fmla="*/ 0 w 228"/>
                <a:gd name="T91" fmla="*/ 0 h 252"/>
                <a:gd name="T92" fmla="*/ 0 w 228"/>
                <a:gd name="T93" fmla="*/ 0 h 252"/>
                <a:gd name="T94" fmla="*/ 0 w 228"/>
                <a:gd name="T95" fmla="*/ 0 h 252"/>
                <a:gd name="T96" fmla="*/ 0 w 228"/>
                <a:gd name="T97" fmla="*/ 0 h 252"/>
                <a:gd name="T98" fmla="*/ 0 w 228"/>
                <a:gd name="T99" fmla="*/ 0 h 252"/>
                <a:gd name="T100" fmla="*/ 0 w 228"/>
                <a:gd name="T101" fmla="*/ 0 h 252"/>
                <a:gd name="T102" fmla="*/ 0 w 228"/>
                <a:gd name="T103" fmla="*/ 0 h 2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8"/>
                <a:gd name="T157" fmla="*/ 0 h 252"/>
                <a:gd name="T158" fmla="*/ 228 w 228"/>
                <a:gd name="T159" fmla="*/ 252 h 2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8" h="252">
                  <a:moveTo>
                    <a:pt x="228" y="163"/>
                  </a:moveTo>
                  <a:lnTo>
                    <a:pt x="223" y="175"/>
                  </a:lnTo>
                  <a:lnTo>
                    <a:pt x="211" y="187"/>
                  </a:lnTo>
                  <a:lnTo>
                    <a:pt x="194" y="199"/>
                  </a:lnTo>
                  <a:lnTo>
                    <a:pt x="172" y="211"/>
                  </a:lnTo>
                  <a:lnTo>
                    <a:pt x="147" y="223"/>
                  </a:lnTo>
                  <a:lnTo>
                    <a:pt x="120" y="234"/>
                  </a:lnTo>
                  <a:lnTo>
                    <a:pt x="94" y="244"/>
                  </a:lnTo>
                  <a:lnTo>
                    <a:pt x="68" y="252"/>
                  </a:lnTo>
                  <a:lnTo>
                    <a:pt x="23" y="230"/>
                  </a:lnTo>
                  <a:lnTo>
                    <a:pt x="18" y="224"/>
                  </a:lnTo>
                  <a:lnTo>
                    <a:pt x="14" y="216"/>
                  </a:lnTo>
                  <a:lnTo>
                    <a:pt x="9" y="207"/>
                  </a:lnTo>
                  <a:lnTo>
                    <a:pt x="4" y="195"/>
                  </a:lnTo>
                  <a:lnTo>
                    <a:pt x="1" y="184"/>
                  </a:lnTo>
                  <a:lnTo>
                    <a:pt x="0" y="171"/>
                  </a:lnTo>
                  <a:lnTo>
                    <a:pt x="1" y="160"/>
                  </a:lnTo>
                  <a:lnTo>
                    <a:pt x="7" y="151"/>
                  </a:lnTo>
                  <a:lnTo>
                    <a:pt x="12" y="146"/>
                  </a:lnTo>
                  <a:lnTo>
                    <a:pt x="17" y="140"/>
                  </a:lnTo>
                  <a:lnTo>
                    <a:pt x="23" y="136"/>
                  </a:lnTo>
                  <a:lnTo>
                    <a:pt x="28" y="133"/>
                  </a:lnTo>
                  <a:lnTo>
                    <a:pt x="33" y="130"/>
                  </a:lnTo>
                  <a:lnTo>
                    <a:pt x="38" y="127"/>
                  </a:lnTo>
                  <a:lnTo>
                    <a:pt x="42" y="125"/>
                  </a:lnTo>
                  <a:lnTo>
                    <a:pt x="47" y="124"/>
                  </a:lnTo>
                  <a:lnTo>
                    <a:pt x="53" y="125"/>
                  </a:lnTo>
                  <a:lnTo>
                    <a:pt x="57" y="125"/>
                  </a:lnTo>
                  <a:lnTo>
                    <a:pt x="62" y="125"/>
                  </a:lnTo>
                  <a:lnTo>
                    <a:pt x="66" y="125"/>
                  </a:lnTo>
                  <a:lnTo>
                    <a:pt x="64" y="135"/>
                  </a:lnTo>
                  <a:lnTo>
                    <a:pt x="57" y="150"/>
                  </a:lnTo>
                  <a:lnTo>
                    <a:pt x="47" y="163"/>
                  </a:lnTo>
                  <a:lnTo>
                    <a:pt x="37" y="176"/>
                  </a:lnTo>
                  <a:lnTo>
                    <a:pt x="57" y="193"/>
                  </a:lnTo>
                  <a:lnTo>
                    <a:pt x="59" y="190"/>
                  </a:lnTo>
                  <a:lnTo>
                    <a:pt x="62" y="187"/>
                  </a:lnTo>
                  <a:lnTo>
                    <a:pt x="66" y="182"/>
                  </a:lnTo>
                  <a:lnTo>
                    <a:pt x="71" y="176"/>
                  </a:lnTo>
                  <a:lnTo>
                    <a:pt x="75" y="168"/>
                  </a:lnTo>
                  <a:lnTo>
                    <a:pt x="81" y="161"/>
                  </a:lnTo>
                  <a:lnTo>
                    <a:pt x="85" y="154"/>
                  </a:lnTo>
                  <a:lnTo>
                    <a:pt x="89" y="146"/>
                  </a:lnTo>
                  <a:lnTo>
                    <a:pt x="148" y="213"/>
                  </a:lnTo>
                  <a:lnTo>
                    <a:pt x="210" y="156"/>
                  </a:lnTo>
                  <a:lnTo>
                    <a:pt x="148" y="86"/>
                  </a:lnTo>
                  <a:lnTo>
                    <a:pt x="139" y="71"/>
                  </a:lnTo>
                  <a:lnTo>
                    <a:pt x="137" y="72"/>
                  </a:lnTo>
                  <a:lnTo>
                    <a:pt x="132" y="74"/>
                  </a:lnTo>
                  <a:lnTo>
                    <a:pt x="126" y="78"/>
                  </a:lnTo>
                  <a:lnTo>
                    <a:pt x="117" y="82"/>
                  </a:lnTo>
                  <a:lnTo>
                    <a:pt x="108" y="86"/>
                  </a:lnTo>
                  <a:lnTo>
                    <a:pt x="96" y="91"/>
                  </a:lnTo>
                  <a:lnTo>
                    <a:pt x="85" y="95"/>
                  </a:lnTo>
                  <a:lnTo>
                    <a:pt x="73" y="98"/>
                  </a:lnTo>
                  <a:lnTo>
                    <a:pt x="73" y="97"/>
                  </a:lnTo>
                  <a:lnTo>
                    <a:pt x="72" y="97"/>
                  </a:lnTo>
                  <a:lnTo>
                    <a:pt x="67" y="96"/>
                  </a:lnTo>
                  <a:lnTo>
                    <a:pt x="61" y="95"/>
                  </a:lnTo>
                  <a:lnTo>
                    <a:pt x="56" y="95"/>
                  </a:lnTo>
                  <a:lnTo>
                    <a:pt x="50" y="96"/>
                  </a:lnTo>
                  <a:lnTo>
                    <a:pt x="45" y="94"/>
                  </a:lnTo>
                  <a:lnTo>
                    <a:pt x="42" y="92"/>
                  </a:lnTo>
                  <a:lnTo>
                    <a:pt x="40" y="89"/>
                  </a:lnTo>
                  <a:lnTo>
                    <a:pt x="38" y="86"/>
                  </a:lnTo>
                  <a:lnTo>
                    <a:pt x="36" y="83"/>
                  </a:lnTo>
                  <a:lnTo>
                    <a:pt x="35" y="80"/>
                  </a:lnTo>
                  <a:lnTo>
                    <a:pt x="34" y="78"/>
                  </a:lnTo>
                  <a:lnTo>
                    <a:pt x="34" y="76"/>
                  </a:lnTo>
                  <a:lnTo>
                    <a:pt x="40" y="75"/>
                  </a:lnTo>
                  <a:lnTo>
                    <a:pt x="45" y="73"/>
                  </a:lnTo>
                  <a:lnTo>
                    <a:pt x="52" y="71"/>
                  </a:lnTo>
                  <a:lnTo>
                    <a:pt x="58" y="67"/>
                  </a:lnTo>
                  <a:lnTo>
                    <a:pt x="64" y="63"/>
                  </a:lnTo>
                  <a:lnTo>
                    <a:pt x="70" y="57"/>
                  </a:lnTo>
                  <a:lnTo>
                    <a:pt x="78" y="52"/>
                  </a:lnTo>
                  <a:lnTo>
                    <a:pt x="85" y="46"/>
                  </a:lnTo>
                  <a:lnTo>
                    <a:pt x="94" y="39"/>
                  </a:lnTo>
                  <a:lnTo>
                    <a:pt x="103" y="30"/>
                  </a:lnTo>
                  <a:lnTo>
                    <a:pt x="114" y="23"/>
                  </a:lnTo>
                  <a:lnTo>
                    <a:pt x="124" y="16"/>
                  </a:lnTo>
                  <a:lnTo>
                    <a:pt x="136" y="10"/>
                  </a:lnTo>
                  <a:lnTo>
                    <a:pt x="147" y="6"/>
                  </a:lnTo>
                  <a:lnTo>
                    <a:pt x="158" y="1"/>
                  </a:lnTo>
                  <a:lnTo>
                    <a:pt x="170" y="0"/>
                  </a:lnTo>
                  <a:lnTo>
                    <a:pt x="176" y="0"/>
                  </a:lnTo>
                  <a:lnTo>
                    <a:pt x="181" y="1"/>
                  </a:lnTo>
                  <a:lnTo>
                    <a:pt x="185" y="3"/>
                  </a:lnTo>
                  <a:lnTo>
                    <a:pt x="188" y="7"/>
                  </a:lnTo>
                  <a:lnTo>
                    <a:pt x="198" y="24"/>
                  </a:lnTo>
                  <a:lnTo>
                    <a:pt x="202" y="46"/>
                  </a:lnTo>
                  <a:lnTo>
                    <a:pt x="203" y="68"/>
                  </a:lnTo>
                  <a:lnTo>
                    <a:pt x="202" y="84"/>
                  </a:lnTo>
                  <a:lnTo>
                    <a:pt x="201" y="92"/>
                  </a:lnTo>
                  <a:lnTo>
                    <a:pt x="202" y="93"/>
                  </a:lnTo>
                  <a:lnTo>
                    <a:pt x="204" y="94"/>
                  </a:lnTo>
                  <a:lnTo>
                    <a:pt x="205" y="95"/>
                  </a:lnTo>
                  <a:lnTo>
                    <a:pt x="206" y="96"/>
                  </a:lnTo>
                  <a:lnTo>
                    <a:pt x="210" y="101"/>
                  </a:lnTo>
                  <a:lnTo>
                    <a:pt x="220" y="113"/>
                  </a:lnTo>
                  <a:lnTo>
                    <a:pt x="227" y="134"/>
                  </a:lnTo>
                  <a:lnTo>
                    <a:pt x="228" y="1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84" name="Freeform 25"/>
            <p:cNvSpPr>
              <a:spLocks/>
            </p:cNvSpPr>
            <p:nvPr/>
          </p:nvSpPr>
          <p:spPr bwMode="auto">
            <a:xfrm>
              <a:off x="5207" y="2811"/>
              <a:ext cx="18" cy="17"/>
            </a:xfrm>
            <a:custGeom>
              <a:avLst/>
              <a:gdLst>
                <a:gd name="T0" fmla="*/ 0 w 74"/>
                <a:gd name="T1" fmla="*/ 0 h 71"/>
                <a:gd name="T2" fmla="*/ 0 w 74"/>
                <a:gd name="T3" fmla="*/ 0 h 71"/>
                <a:gd name="T4" fmla="*/ 0 w 74"/>
                <a:gd name="T5" fmla="*/ 0 h 71"/>
                <a:gd name="T6" fmla="*/ 0 w 74"/>
                <a:gd name="T7" fmla="*/ 0 h 71"/>
                <a:gd name="T8" fmla="*/ 0 w 74"/>
                <a:gd name="T9" fmla="*/ 0 h 71"/>
                <a:gd name="T10" fmla="*/ 0 w 74"/>
                <a:gd name="T11" fmla="*/ 0 h 71"/>
                <a:gd name="T12" fmla="*/ 0 w 74"/>
                <a:gd name="T13" fmla="*/ 0 h 71"/>
                <a:gd name="T14" fmla="*/ 0 w 74"/>
                <a:gd name="T15" fmla="*/ 0 h 71"/>
                <a:gd name="T16" fmla="*/ 0 60000 65536"/>
                <a:gd name="T17" fmla="*/ 0 60000 65536"/>
                <a:gd name="T18" fmla="*/ 0 60000 65536"/>
                <a:gd name="T19" fmla="*/ 0 60000 65536"/>
                <a:gd name="T20" fmla="*/ 0 60000 65536"/>
                <a:gd name="T21" fmla="*/ 0 60000 65536"/>
                <a:gd name="T22" fmla="*/ 0 60000 65536"/>
                <a:gd name="T23" fmla="*/ 0 60000 65536"/>
                <a:gd name="T24" fmla="*/ 0 w 74"/>
                <a:gd name="T25" fmla="*/ 0 h 71"/>
                <a:gd name="T26" fmla="*/ 74 w 74"/>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 h="71">
                  <a:moveTo>
                    <a:pt x="30" y="0"/>
                  </a:moveTo>
                  <a:lnTo>
                    <a:pt x="74" y="49"/>
                  </a:lnTo>
                  <a:lnTo>
                    <a:pt x="51" y="71"/>
                  </a:lnTo>
                  <a:lnTo>
                    <a:pt x="0" y="13"/>
                  </a:lnTo>
                  <a:lnTo>
                    <a:pt x="9" y="9"/>
                  </a:lnTo>
                  <a:lnTo>
                    <a:pt x="17" y="6"/>
                  </a:lnTo>
                  <a:lnTo>
                    <a:pt x="24" y="3"/>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85" name="Rectangle 26"/>
            <p:cNvSpPr>
              <a:spLocks noChangeArrowheads="1"/>
            </p:cNvSpPr>
            <p:nvPr/>
          </p:nvSpPr>
          <p:spPr bwMode="auto">
            <a:xfrm>
              <a:off x="5217" y="2802"/>
              <a:ext cx="1" cy="1"/>
            </a:xfrm>
            <a:prstGeom prst="rect">
              <a:avLst/>
            </a:prstGeom>
            <a:solidFill>
              <a:srgbClr val="93C65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SzPct val="65000"/>
                <a:buFont typeface="Wingdings" panose="05000000000000000000" pitchFamily="2" charset="2"/>
                <a:buChar char="n"/>
                <a:defRPr sz="28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rgbClr val="CC0000"/>
                </a:buClr>
                <a:buChar char="–"/>
                <a:defRPr sz="24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rgbClr val="CC0000"/>
                </a:buClr>
                <a:buSzPct val="65000"/>
                <a:buFont typeface="Wingdings 2" panose="05020102010507070707" pitchFamily="18" charset="2"/>
                <a:buChar char="Ä"/>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ClrTx/>
                <a:buSzTx/>
                <a:buFontTx/>
                <a:buNone/>
              </a:pPr>
              <a:endParaRPr lang="en-US" altLang="en-US" sz="2400">
                <a:cs typeface="Arial" panose="020B0604020202020204" pitchFamily="34" charset="0"/>
              </a:endParaRPr>
            </a:p>
          </p:txBody>
        </p:sp>
        <p:sp>
          <p:nvSpPr>
            <p:cNvPr id="96286" name="Freeform 27"/>
            <p:cNvSpPr>
              <a:spLocks/>
            </p:cNvSpPr>
            <p:nvPr/>
          </p:nvSpPr>
          <p:spPr bwMode="auto">
            <a:xfrm>
              <a:off x="5088" y="2671"/>
              <a:ext cx="95" cy="95"/>
            </a:xfrm>
            <a:custGeom>
              <a:avLst/>
              <a:gdLst>
                <a:gd name="T0" fmla="*/ 0 w 381"/>
                <a:gd name="T1" fmla="*/ 0 h 381"/>
                <a:gd name="T2" fmla="*/ 0 w 381"/>
                <a:gd name="T3" fmla="*/ 0 h 381"/>
                <a:gd name="T4" fmla="*/ 0 w 381"/>
                <a:gd name="T5" fmla="*/ 0 h 381"/>
                <a:gd name="T6" fmla="*/ 0 w 381"/>
                <a:gd name="T7" fmla="*/ 0 h 381"/>
                <a:gd name="T8" fmla="*/ 0 w 381"/>
                <a:gd name="T9" fmla="*/ 0 h 381"/>
                <a:gd name="T10" fmla="*/ 0 w 381"/>
                <a:gd name="T11" fmla="*/ 0 h 381"/>
                <a:gd name="T12" fmla="*/ 0 w 381"/>
                <a:gd name="T13" fmla="*/ 0 h 381"/>
                <a:gd name="T14" fmla="*/ 0 w 381"/>
                <a:gd name="T15" fmla="*/ 0 h 381"/>
                <a:gd name="T16" fmla="*/ 0 w 381"/>
                <a:gd name="T17" fmla="*/ 0 h 381"/>
                <a:gd name="T18" fmla="*/ 0 w 381"/>
                <a:gd name="T19" fmla="*/ 0 h 381"/>
                <a:gd name="T20" fmla="*/ 0 w 381"/>
                <a:gd name="T21" fmla="*/ 0 h 381"/>
                <a:gd name="T22" fmla="*/ 0 w 381"/>
                <a:gd name="T23" fmla="*/ 0 h 381"/>
                <a:gd name="T24" fmla="*/ 0 w 381"/>
                <a:gd name="T25" fmla="*/ 0 h 381"/>
                <a:gd name="T26" fmla="*/ 0 w 381"/>
                <a:gd name="T27" fmla="*/ 0 h 381"/>
                <a:gd name="T28" fmla="*/ 0 w 381"/>
                <a:gd name="T29" fmla="*/ 0 h 381"/>
                <a:gd name="T30" fmla="*/ 0 w 381"/>
                <a:gd name="T31" fmla="*/ 0 h 381"/>
                <a:gd name="T32" fmla="*/ 0 w 381"/>
                <a:gd name="T33" fmla="*/ 0 h 381"/>
                <a:gd name="T34" fmla="*/ 0 w 381"/>
                <a:gd name="T35" fmla="*/ 0 h 381"/>
                <a:gd name="T36" fmla="*/ 0 w 381"/>
                <a:gd name="T37" fmla="*/ 0 h 381"/>
                <a:gd name="T38" fmla="*/ 0 w 381"/>
                <a:gd name="T39" fmla="*/ 0 h 381"/>
                <a:gd name="T40" fmla="*/ 0 w 381"/>
                <a:gd name="T41" fmla="*/ 0 h 381"/>
                <a:gd name="T42" fmla="*/ 0 w 381"/>
                <a:gd name="T43" fmla="*/ 0 h 381"/>
                <a:gd name="T44" fmla="*/ 0 w 381"/>
                <a:gd name="T45" fmla="*/ 0 h 381"/>
                <a:gd name="T46" fmla="*/ 0 w 381"/>
                <a:gd name="T47" fmla="*/ 0 h 381"/>
                <a:gd name="T48" fmla="*/ 0 w 381"/>
                <a:gd name="T49" fmla="*/ 0 h 381"/>
                <a:gd name="T50" fmla="*/ 0 w 381"/>
                <a:gd name="T51" fmla="*/ 0 h 381"/>
                <a:gd name="T52" fmla="*/ 0 w 381"/>
                <a:gd name="T53" fmla="*/ 0 h 381"/>
                <a:gd name="T54" fmla="*/ 0 w 381"/>
                <a:gd name="T55" fmla="*/ 0 h 381"/>
                <a:gd name="T56" fmla="*/ 0 w 381"/>
                <a:gd name="T57" fmla="*/ 0 h 381"/>
                <a:gd name="T58" fmla="*/ 0 w 381"/>
                <a:gd name="T59" fmla="*/ 0 h 381"/>
                <a:gd name="T60" fmla="*/ 0 w 381"/>
                <a:gd name="T61" fmla="*/ 0 h 381"/>
                <a:gd name="T62" fmla="*/ 0 w 381"/>
                <a:gd name="T63" fmla="*/ 0 h 3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1"/>
                <a:gd name="T97" fmla="*/ 0 h 381"/>
                <a:gd name="T98" fmla="*/ 381 w 381"/>
                <a:gd name="T99" fmla="*/ 381 h 3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1" h="381">
                  <a:moveTo>
                    <a:pt x="191" y="0"/>
                  </a:moveTo>
                  <a:lnTo>
                    <a:pt x="172" y="1"/>
                  </a:lnTo>
                  <a:lnTo>
                    <a:pt x="153" y="4"/>
                  </a:lnTo>
                  <a:lnTo>
                    <a:pt x="134" y="9"/>
                  </a:lnTo>
                  <a:lnTo>
                    <a:pt x="117" y="15"/>
                  </a:lnTo>
                  <a:lnTo>
                    <a:pt x="100" y="23"/>
                  </a:lnTo>
                  <a:lnTo>
                    <a:pt x="84" y="32"/>
                  </a:lnTo>
                  <a:lnTo>
                    <a:pt x="70" y="44"/>
                  </a:lnTo>
                  <a:lnTo>
                    <a:pt x="56" y="56"/>
                  </a:lnTo>
                  <a:lnTo>
                    <a:pt x="44" y="70"/>
                  </a:lnTo>
                  <a:lnTo>
                    <a:pt x="33" y="84"/>
                  </a:lnTo>
                  <a:lnTo>
                    <a:pt x="23" y="100"/>
                  </a:lnTo>
                  <a:lnTo>
                    <a:pt x="15" y="116"/>
                  </a:lnTo>
                  <a:lnTo>
                    <a:pt x="9" y="134"/>
                  </a:lnTo>
                  <a:lnTo>
                    <a:pt x="5" y="152"/>
                  </a:lnTo>
                  <a:lnTo>
                    <a:pt x="2" y="170"/>
                  </a:lnTo>
                  <a:lnTo>
                    <a:pt x="0" y="190"/>
                  </a:lnTo>
                  <a:lnTo>
                    <a:pt x="2" y="209"/>
                  </a:lnTo>
                  <a:lnTo>
                    <a:pt x="5" y="227"/>
                  </a:lnTo>
                  <a:lnTo>
                    <a:pt x="9" y="246"/>
                  </a:lnTo>
                  <a:lnTo>
                    <a:pt x="15" y="264"/>
                  </a:lnTo>
                  <a:lnTo>
                    <a:pt x="23" y="280"/>
                  </a:lnTo>
                  <a:lnTo>
                    <a:pt x="33" y="296"/>
                  </a:lnTo>
                  <a:lnTo>
                    <a:pt x="44" y="311"/>
                  </a:lnTo>
                  <a:lnTo>
                    <a:pt x="56" y="325"/>
                  </a:lnTo>
                  <a:lnTo>
                    <a:pt x="71" y="337"/>
                  </a:lnTo>
                  <a:lnTo>
                    <a:pt x="86" y="349"/>
                  </a:lnTo>
                  <a:lnTo>
                    <a:pt x="102" y="358"/>
                  </a:lnTo>
                  <a:lnTo>
                    <a:pt x="119" y="366"/>
                  </a:lnTo>
                  <a:lnTo>
                    <a:pt x="136" y="372"/>
                  </a:lnTo>
                  <a:lnTo>
                    <a:pt x="154" y="377"/>
                  </a:lnTo>
                  <a:lnTo>
                    <a:pt x="173" y="380"/>
                  </a:lnTo>
                  <a:lnTo>
                    <a:pt x="191" y="381"/>
                  </a:lnTo>
                  <a:lnTo>
                    <a:pt x="210" y="380"/>
                  </a:lnTo>
                  <a:lnTo>
                    <a:pt x="229" y="377"/>
                  </a:lnTo>
                  <a:lnTo>
                    <a:pt x="246" y="372"/>
                  </a:lnTo>
                  <a:lnTo>
                    <a:pt x="264" y="366"/>
                  </a:lnTo>
                  <a:lnTo>
                    <a:pt x="280" y="358"/>
                  </a:lnTo>
                  <a:lnTo>
                    <a:pt x="296" y="349"/>
                  </a:lnTo>
                  <a:lnTo>
                    <a:pt x="311" y="337"/>
                  </a:lnTo>
                  <a:lnTo>
                    <a:pt x="325" y="325"/>
                  </a:lnTo>
                  <a:lnTo>
                    <a:pt x="337" y="311"/>
                  </a:lnTo>
                  <a:lnTo>
                    <a:pt x="349" y="296"/>
                  </a:lnTo>
                  <a:lnTo>
                    <a:pt x="358" y="280"/>
                  </a:lnTo>
                  <a:lnTo>
                    <a:pt x="366" y="264"/>
                  </a:lnTo>
                  <a:lnTo>
                    <a:pt x="373" y="246"/>
                  </a:lnTo>
                  <a:lnTo>
                    <a:pt x="377" y="227"/>
                  </a:lnTo>
                  <a:lnTo>
                    <a:pt x="380" y="209"/>
                  </a:lnTo>
                  <a:lnTo>
                    <a:pt x="381" y="190"/>
                  </a:lnTo>
                  <a:lnTo>
                    <a:pt x="380" y="171"/>
                  </a:lnTo>
                  <a:lnTo>
                    <a:pt x="377" y="153"/>
                  </a:lnTo>
                  <a:lnTo>
                    <a:pt x="373" y="135"/>
                  </a:lnTo>
                  <a:lnTo>
                    <a:pt x="366" y="117"/>
                  </a:lnTo>
                  <a:lnTo>
                    <a:pt x="358" y="101"/>
                  </a:lnTo>
                  <a:lnTo>
                    <a:pt x="349" y="85"/>
                  </a:lnTo>
                  <a:lnTo>
                    <a:pt x="337" y="70"/>
                  </a:lnTo>
                  <a:lnTo>
                    <a:pt x="325" y="56"/>
                  </a:lnTo>
                  <a:lnTo>
                    <a:pt x="311" y="44"/>
                  </a:lnTo>
                  <a:lnTo>
                    <a:pt x="296" y="32"/>
                  </a:lnTo>
                  <a:lnTo>
                    <a:pt x="280" y="23"/>
                  </a:lnTo>
                  <a:lnTo>
                    <a:pt x="264" y="15"/>
                  </a:lnTo>
                  <a:lnTo>
                    <a:pt x="246" y="9"/>
                  </a:lnTo>
                  <a:lnTo>
                    <a:pt x="229" y="4"/>
                  </a:lnTo>
                  <a:lnTo>
                    <a:pt x="210" y="1"/>
                  </a:lnTo>
                  <a:lnTo>
                    <a:pt x="1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87" name="Freeform 28"/>
            <p:cNvSpPr>
              <a:spLocks/>
            </p:cNvSpPr>
            <p:nvPr/>
          </p:nvSpPr>
          <p:spPr bwMode="auto">
            <a:xfrm>
              <a:off x="5095" y="2677"/>
              <a:ext cx="82" cy="82"/>
            </a:xfrm>
            <a:custGeom>
              <a:avLst/>
              <a:gdLst>
                <a:gd name="T0" fmla="*/ 0 w 328"/>
                <a:gd name="T1" fmla="*/ 0 h 328"/>
                <a:gd name="T2" fmla="*/ 0 w 328"/>
                <a:gd name="T3" fmla="*/ 0 h 328"/>
                <a:gd name="T4" fmla="*/ 0 w 328"/>
                <a:gd name="T5" fmla="*/ 0 h 328"/>
                <a:gd name="T6" fmla="*/ 0 w 328"/>
                <a:gd name="T7" fmla="*/ 0 h 328"/>
                <a:gd name="T8" fmla="*/ 0 w 328"/>
                <a:gd name="T9" fmla="*/ 0 h 328"/>
                <a:gd name="T10" fmla="*/ 0 w 328"/>
                <a:gd name="T11" fmla="*/ 0 h 328"/>
                <a:gd name="T12" fmla="*/ 0 w 328"/>
                <a:gd name="T13" fmla="*/ 0 h 328"/>
                <a:gd name="T14" fmla="*/ 0 w 328"/>
                <a:gd name="T15" fmla="*/ 0 h 328"/>
                <a:gd name="T16" fmla="*/ 0 w 328"/>
                <a:gd name="T17" fmla="*/ 0 h 328"/>
                <a:gd name="T18" fmla="*/ 0 w 328"/>
                <a:gd name="T19" fmla="*/ 0 h 328"/>
                <a:gd name="T20" fmla="*/ 0 w 328"/>
                <a:gd name="T21" fmla="*/ 0 h 328"/>
                <a:gd name="T22" fmla="*/ 0 w 328"/>
                <a:gd name="T23" fmla="*/ 0 h 328"/>
                <a:gd name="T24" fmla="*/ 0 w 328"/>
                <a:gd name="T25" fmla="*/ 0 h 328"/>
                <a:gd name="T26" fmla="*/ 0 w 328"/>
                <a:gd name="T27" fmla="*/ 0 h 328"/>
                <a:gd name="T28" fmla="*/ 0 w 328"/>
                <a:gd name="T29" fmla="*/ 0 h 328"/>
                <a:gd name="T30" fmla="*/ 0 w 328"/>
                <a:gd name="T31" fmla="*/ 0 h 328"/>
                <a:gd name="T32" fmla="*/ 0 w 328"/>
                <a:gd name="T33" fmla="*/ 0 h 328"/>
                <a:gd name="T34" fmla="*/ 0 w 328"/>
                <a:gd name="T35" fmla="*/ 0 h 328"/>
                <a:gd name="T36" fmla="*/ 0 w 328"/>
                <a:gd name="T37" fmla="*/ 0 h 328"/>
                <a:gd name="T38" fmla="*/ 0 w 328"/>
                <a:gd name="T39" fmla="*/ 0 h 328"/>
                <a:gd name="T40" fmla="*/ 0 w 328"/>
                <a:gd name="T41" fmla="*/ 0 h 328"/>
                <a:gd name="T42" fmla="*/ 0 w 328"/>
                <a:gd name="T43" fmla="*/ 0 h 328"/>
                <a:gd name="T44" fmla="*/ 0 w 328"/>
                <a:gd name="T45" fmla="*/ 0 h 328"/>
                <a:gd name="T46" fmla="*/ 0 w 328"/>
                <a:gd name="T47" fmla="*/ 0 h 328"/>
                <a:gd name="T48" fmla="*/ 0 w 328"/>
                <a:gd name="T49" fmla="*/ 0 h 328"/>
                <a:gd name="T50" fmla="*/ 0 w 328"/>
                <a:gd name="T51" fmla="*/ 0 h 328"/>
                <a:gd name="T52" fmla="*/ 0 w 328"/>
                <a:gd name="T53" fmla="*/ 0 h 328"/>
                <a:gd name="T54" fmla="*/ 0 w 328"/>
                <a:gd name="T55" fmla="*/ 0 h 328"/>
                <a:gd name="T56" fmla="*/ 0 w 328"/>
                <a:gd name="T57" fmla="*/ 0 h 328"/>
                <a:gd name="T58" fmla="*/ 0 w 328"/>
                <a:gd name="T59" fmla="*/ 0 h 328"/>
                <a:gd name="T60" fmla="*/ 0 w 328"/>
                <a:gd name="T61" fmla="*/ 0 h 328"/>
                <a:gd name="T62" fmla="*/ 0 w 328"/>
                <a:gd name="T63" fmla="*/ 0 h 328"/>
                <a:gd name="T64" fmla="*/ 0 w 328"/>
                <a:gd name="T65" fmla="*/ 0 h 328"/>
                <a:gd name="T66" fmla="*/ 0 w 328"/>
                <a:gd name="T67" fmla="*/ 0 h 328"/>
                <a:gd name="T68" fmla="*/ 0 w 328"/>
                <a:gd name="T69" fmla="*/ 0 h 328"/>
                <a:gd name="T70" fmla="*/ 0 w 328"/>
                <a:gd name="T71" fmla="*/ 0 h 328"/>
                <a:gd name="T72" fmla="*/ 0 w 328"/>
                <a:gd name="T73" fmla="*/ 0 h 328"/>
                <a:gd name="T74" fmla="*/ 0 w 328"/>
                <a:gd name="T75" fmla="*/ 0 h 328"/>
                <a:gd name="T76" fmla="*/ 0 w 328"/>
                <a:gd name="T77" fmla="*/ 0 h 328"/>
                <a:gd name="T78" fmla="*/ 0 w 328"/>
                <a:gd name="T79" fmla="*/ 0 h 328"/>
                <a:gd name="T80" fmla="*/ 0 w 328"/>
                <a:gd name="T81" fmla="*/ 0 h 328"/>
                <a:gd name="T82" fmla="*/ 0 w 328"/>
                <a:gd name="T83" fmla="*/ 0 h 328"/>
                <a:gd name="T84" fmla="*/ 0 w 328"/>
                <a:gd name="T85" fmla="*/ 0 h 328"/>
                <a:gd name="T86" fmla="*/ 0 w 328"/>
                <a:gd name="T87" fmla="*/ 0 h 328"/>
                <a:gd name="T88" fmla="*/ 0 w 328"/>
                <a:gd name="T89" fmla="*/ 0 h 328"/>
                <a:gd name="T90" fmla="*/ 0 w 328"/>
                <a:gd name="T91" fmla="*/ 0 h 328"/>
                <a:gd name="T92" fmla="*/ 0 w 328"/>
                <a:gd name="T93" fmla="*/ 0 h 328"/>
                <a:gd name="T94" fmla="*/ 0 w 328"/>
                <a:gd name="T95" fmla="*/ 0 h 328"/>
                <a:gd name="T96" fmla="*/ 0 w 328"/>
                <a:gd name="T97" fmla="*/ 0 h 328"/>
                <a:gd name="T98" fmla="*/ 0 w 328"/>
                <a:gd name="T99" fmla="*/ 0 h 328"/>
                <a:gd name="T100" fmla="*/ 0 w 328"/>
                <a:gd name="T101" fmla="*/ 0 h 328"/>
                <a:gd name="T102" fmla="*/ 0 w 328"/>
                <a:gd name="T103" fmla="*/ 0 h 328"/>
                <a:gd name="T104" fmla="*/ 0 w 328"/>
                <a:gd name="T105" fmla="*/ 0 h 328"/>
                <a:gd name="T106" fmla="*/ 0 w 328"/>
                <a:gd name="T107" fmla="*/ 0 h 328"/>
                <a:gd name="T108" fmla="*/ 0 w 328"/>
                <a:gd name="T109" fmla="*/ 0 h 328"/>
                <a:gd name="T110" fmla="*/ 0 w 328"/>
                <a:gd name="T111" fmla="*/ 0 h 328"/>
                <a:gd name="T112" fmla="*/ 0 w 328"/>
                <a:gd name="T113" fmla="*/ 0 h 3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8"/>
                <a:gd name="T172" fmla="*/ 0 h 328"/>
                <a:gd name="T173" fmla="*/ 328 w 328"/>
                <a:gd name="T174" fmla="*/ 328 h 3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8" h="328">
                  <a:moveTo>
                    <a:pt x="164" y="328"/>
                  </a:moveTo>
                  <a:lnTo>
                    <a:pt x="148" y="327"/>
                  </a:lnTo>
                  <a:lnTo>
                    <a:pt x="132" y="325"/>
                  </a:lnTo>
                  <a:lnTo>
                    <a:pt x="117" y="321"/>
                  </a:lnTo>
                  <a:lnTo>
                    <a:pt x="101" y="315"/>
                  </a:lnTo>
                  <a:lnTo>
                    <a:pt x="86" y="309"/>
                  </a:lnTo>
                  <a:lnTo>
                    <a:pt x="73" y="301"/>
                  </a:lnTo>
                  <a:lnTo>
                    <a:pt x="61" y="292"/>
                  </a:lnTo>
                  <a:lnTo>
                    <a:pt x="48" y="280"/>
                  </a:lnTo>
                  <a:lnTo>
                    <a:pt x="37" y="268"/>
                  </a:lnTo>
                  <a:lnTo>
                    <a:pt x="27" y="255"/>
                  </a:lnTo>
                  <a:lnTo>
                    <a:pt x="19" y="242"/>
                  </a:lnTo>
                  <a:lnTo>
                    <a:pt x="13" y="227"/>
                  </a:lnTo>
                  <a:lnTo>
                    <a:pt x="8" y="212"/>
                  </a:lnTo>
                  <a:lnTo>
                    <a:pt x="4" y="196"/>
                  </a:lnTo>
                  <a:lnTo>
                    <a:pt x="1" y="181"/>
                  </a:lnTo>
                  <a:lnTo>
                    <a:pt x="0" y="164"/>
                  </a:lnTo>
                  <a:lnTo>
                    <a:pt x="1" y="147"/>
                  </a:lnTo>
                  <a:lnTo>
                    <a:pt x="4" y="132"/>
                  </a:lnTo>
                  <a:lnTo>
                    <a:pt x="8" y="116"/>
                  </a:lnTo>
                  <a:lnTo>
                    <a:pt x="13" y="102"/>
                  </a:lnTo>
                  <a:lnTo>
                    <a:pt x="19" y="87"/>
                  </a:lnTo>
                  <a:lnTo>
                    <a:pt x="27" y="74"/>
                  </a:lnTo>
                  <a:lnTo>
                    <a:pt x="37" y="61"/>
                  </a:lnTo>
                  <a:lnTo>
                    <a:pt x="48" y="49"/>
                  </a:lnTo>
                  <a:lnTo>
                    <a:pt x="61" y="37"/>
                  </a:lnTo>
                  <a:lnTo>
                    <a:pt x="73" y="28"/>
                  </a:lnTo>
                  <a:lnTo>
                    <a:pt x="86" y="20"/>
                  </a:lnTo>
                  <a:lnTo>
                    <a:pt x="101" y="13"/>
                  </a:lnTo>
                  <a:lnTo>
                    <a:pt x="117" y="7"/>
                  </a:lnTo>
                  <a:lnTo>
                    <a:pt x="132" y="3"/>
                  </a:lnTo>
                  <a:lnTo>
                    <a:pt x="148" y="1"/>
                  </a:lnTo>
                  <a:lnTo>
                    <a:pt x="164" y="0"/>
                  </a:lnTo>
                  <a:lnTo>
                    <a:pt x="181" y="1"/>
                  </a:lnTo>
                  <a:lnTo>
                    <a:pt x="196" y="3"/>
                  </a:lnTo>
                  <a:lnTo>
                    <a:pt x="212" y="7"/>
                  </a:lnTo>
                  <a:lnTo>
                    <a:pt x="226" y="13"/>
                  </a:lnTo>
                  <a:lnTo>
                    <a:pt x="241" y="20"/>
                  </a:lnTo>
                  <a:lnTo>
                    <a:pt x="254" y="28"/>
                  </a:lnTo>
                  <a:lnTo>
                    <a:pt x="267" y="37"/>
                  </a:lnTo>
                  <a:lnTo>
                    <a:pt x="279" y="49"/>
                  </a:lnTo>
                  <a:lnTo>
                    <a:pt x="291" y="61"/>
                  </a:lnTo>
                  <a:lnTo>
                    <a:pt x="300" y="74"/>
                  </a:lnTo>
                  <a:lnTo>
                    <a:pt x="308" y="87"/>
                  </a:lnTo>
                  <a:lnTo>
                    <a:pt x="316" y="102"/>
                  </a:lnTo>
                  <a:lnTo>
                    <a:pt x="321" y="116"/>
                  </a:lnTo>
                  <a:lnTo>
                    <a:pt x="325" y="132"/>
                  </a:lnTo>
                  <a:lnTo>
                    <a:pt x="327" y="147"/>
                  </a:lnTo>
                  <a:lnTo>
                    <a:pt x="328" y="164"/>
                  </a:lnTo>
                  <a:lnTo>
                    <a:pt x="325" y="197"/>
                  </a:lnTo>
                  <a:lnTo>
                    <a:pt x="316" y="228"/>
                  </a:lnTo>
                  <a:lnTo>
                    <a:pt x="300" y="256"/>
                  </a:lnTo>
                  <a:lnTo>
                    <a:pt x="280" y="280"/>
                  </a:lnTo>
                  <a:lnTo>
                    <a:pt x="255" y="300"/>
                  </a:lnTo>
                  <a:lnTo>
                    <a:pt x="227" y="315"/>
                  </a:lnTo>
                  <a:lnTo>
                    <a:pt x="197" y="325"/>
                  </a:lnTo>
                  <a:lnTo>
                    <a:pt x="164" y="3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88" name="Freeform 29"/>
            <p:cNvSpPr>
              <a:spLocks/>
            </p:cNvSpPr>
            <p:nvPr/>
          </p:nvSpPr>
          <p:spPr bwMode="auto">
            <a:xfrm>
              <a:off x="5113" y="2686"/>
              <a:ext cx="45" cy="59"/>
            </a:xfrm>
            <a:custGeom>
              <a:avLst/>
              <a:gdLst>
                <a:gd name="T0" fmla="*/ 0 w 181"/>
                <a:gd name="T1" fmla="*/ 0 h 236"/>
                <a:gd name="T2" fmla="*/ 0 w 181"/>
                <a:gd name="T3" fmla="*/ 0 h 236"/>
                <a:gd name="T4" fmla="*/ 0 w 181"/>
                <a:gd name="T5" fmla="*/ 0 h 236"/>
                <a:gd name="T6" fmla="*/ 0 w 181"/>
                <a:gd name="T7" fmla="*/ 0 h 236"/>
                <a:gd name="T8" fmla="*/ 0 w 181"/>
                <a:gd name="T9" fmla="*/ 0 h 236"/>
                <a:gd name="T10" fmla="*/ 0 w 181"/>
                <a:gd name="T11" fmla="*/ 0 h 236"/>
                <a:gd name="T12" fmla="*/ 0 w 181"/>
                <a:gd name="T13" fmla="*/ 0 h 236"/>
                <a:gd name="T14" fmla="*/ 0 w 181"/>
                <a:gd name="T15" fmla="*/ 0 h 236"/>
                <a:gd name="T16" fmla="*/ 0 w 181"/>
                <a:gd name="T17" fmla="*/ 0 h 236"/>
                <a:gd name="T18" fmla="*/ 0 w 181"/>
                <a:gd name="T19" fmla="*/ 0 h 236"/>
                <a:gd name="T20" fmla="*/ 0 w 181"/>
                <a:gd name="T21" fmla="*/ 0 h 236"/>
                <a:gd name="T22" fmla="*/ 0 w 181"/>
                <a:gd name="T23" fmla="*/ 0 h 236"/>
                <a:gd name="T24" fmla="*/ 0 w 181"/>
                <a:gd name="T25" fmla="*/ 0 h 236"/>
                <a:gd name="T26" fmla="*/ 0 w 181"/>
                <a:gd name="T27" fmla="*/ 0 h 236"/>
                <a:gd name="T28" fmla="*/ 0 w 181"/>
                <a:gd name="T29" fmla="*/ 0 h 236"/>
                <a:gd name="T30" fmla="*/ 0 w 181"/>
                <a:gd name="T31" fmla="*/ 0 h 236"/>
                <a:gd name="T32" fmla="*/ 0 w 181"/>
                <a:gd name="T33" fmla="*/ 0 h 236"/>
                <a:gd name="T34" fmla="*/ 0 w 181"/>
                <a:gd name="T35" fmla="*/ 0 h 236"/>
                <a:gd name="T36" fmla="*/ 0 w 181"/>
                <a:gd name="T37" fmla="*/ 0 h 236"/>
                <a:gd name="T38" fmla="*/ 0 w 181"/>
                <a:gd name="T39" fmla="*/ 0 h 236"/>
                <a:gd name="T40" fmla="*/ 0 w 181"/>
                <a:gd name="T41" fmla="*/ 0 h 236"/>
                <a:gd name="T42" fmla="*/ 0 w 181"/>
                <a:gd name="T43" fmla="*/ 0 h 236"/>
                <a:gd name="T44" fmla="*/ 0 w 181"/>
                <a:gd name="T45" fmla="*/ 0 h 236"/>
                <a:gd name="T46" fmla="*/ 0 w 181"/>
                <a:gd name="T47" fmla="*/ 0 h 236"/>
                <a:gd name="T48" fmla="*/ 0 w 181"/>
                <a:gd name="T49" fmla="*/ 0 h 236"/>
                <a:gd name="T50" fmla="*/ 0 w 181"/>
                <a:gd name="T51" fmla="*/ 0 h 236"/>
                <a:gd name="T52" fmla="*/ 0 w 181"/>
                <a:gd name="T53" fmla="*/ 0 h 236"/>
                <a:gd name="T54" fmla="*/ 0 w 181"/>
                <a:gd name="T55" fmla="*/ 0 h 236"/>
                <a:gd name="T56" fmla="*/ 0 w 181"/>
                <a:gd name="T57" fmla="*/ 0 h 236"/>
                <a:gd name="T58" fmla="*/ 0 w 181"/>
                <a:gd name="T59" fmla="*/ 0 h 236"/>
                <a:gd name="T60" fmla="*/ 0 w 181"/>
                <a:gd name="T61" fmla="*/ 0 h 236"/>
                <a:gd name="T62" fmla="*/ 0 w 181"/>
                <a:gd name="T63" fmla="*/ 0 h 236"/>
                <a:gd name="T64" fmla="*/ 0 w 181"/>
                <a:gd name="T65" fmla="*/ 0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1"/>
                <a:gd name="T100" fmla="*/ 0 h 236"/>
                <a:gd name="T101" fmla="*/ 181 w 181"/>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1" h="236">
                  <a:moveTo>
                    <a:pt x="90" y="0"/>
                  </a:moveTo>
                  <a:lnTo>
                    <a:pt x="72" y="3"/>
                  </a:lnTo>
                  <a:lnTo>
                    <a:pt x="55" y="10"/>
                  </a:lnTo>
                  <a:lnTo>
                    <a:pt x="39" y="20"/>
                  </a:lnTo>
                  <a:lnTo>
                    <a:pt x="27" y="35"/>
                  </a:lnTo>
                  <a:lnTo>
                    <a:pt x="16" y="52"/>
                  </a:lnTo>
                  <a:lnTo>
                    <a:pt x="7" y="72"/>
                  </a:lnTo>
                  <a:lnTo>
                    <a:pt x="2" y="94"/>
                  </a:lnTo>
                  <a:lnTo>
                    <a:pt x="0" y="118"/>
                  </a:lnTo>
                  <a:lnTo>
                    <a:pt x="2" y="141"/>
                  </a:lnTo>
                  <a:lnTo>
                    <a:pt x="7" y="163"/>
                  </a:lnTo>
                  <a:lnTo>
                    <a:pt x="16" y="184"/>
                  </a:lnTo>
                  <a:lnTo>
                    <a:pt x="27" y="202"/>
                  </a:lnTo>
                  <a:lnTo>
                    <a:pt x="39" y="216"/>
                  </a:lnTo>
                  <a:lnTo>
                    <a:pt x="55" y="226"/>
                  </a:lnTo>
                  <a:lnTo>
                    <a:pt x="72" y="234"/>
                  </a:lnTo>
                  <a:lnTo>
                    <a:pt x="90" y="236"/>
                  </a:lnTo>
                  <a:lnTo>
                    <a:pt x="109" y="234"/>
                  </a:lnTo>
                  <a:lnTo>
                    <a:pt x="125" y="226"/>
                  </a:lnTo>
                  <a:lnTo>
                    <a:pt x="141" y="216"/>
                  </a:lnTo>
                  <a:lnTo>
                    <a:pt x="155" y="202"/>
                  </a:lnTo>
                  <a:lnTo>
                    <a:pt x="166" y="184"/>
                  </a:lnTo>
                  <a:lnTo>
                    <a:pt x="174" y="163"/>
                  </a:lnTo>
                  <a:lnTo>
                    <a:pt x="179" y="141"/>
                  </a:lnTo>
                  <a:lnTo>
                    <a:pt x="181" y="118"/>
                  </a:lnTo>
                  <a:lnTo>
                    <a:pt x="179" y="94"/>
                  </a:lnTo>
                  <a:lnTo>
                    <a:pt x="174" y="72"/>
                  </a:lnTo>
                  <a:lnTo>
                    <a:pt x="166" y="52"/>
                  </a:lnTo>
                  <a:lnTo>
                    <a:pt x="155" y="35"/>
                  </a:lnTo>
                  <a:lnTo>
                    <a:pt x="141" y="20"/>
                  </a:lnTo>
                  <a:lnTo>
                    <a:pt x="125" y="10"/>
                  </a:lnTo>
                  <a:lnTo>
                    <a:pt x="109" y="3"/>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6267" name="Text Box 30"/>
          <p:cNvSpPr txBox="1">
            <a:spLocks noChangeArrowheads="1"/>
          </p:cNvSpPr>
          <p:nvPr/>
        </p:nvSpPr>
        <p:spPr bwMode="auto">
          <a:xfrm>
            <a:off x="8915400" y="3200401"/>
            <a:ext cx="1143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CC0000"/>
              </a:buClr>
              <a:buSzPct val="65000"/>
              <a:buFont typeface="Wingdings" panose="05000000000000000000" pitchFamily="2" charset="2"/>
              <a:buChar char="n"/>
              <a:defRPr sz="28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rgbClr val="CC0000"/>
              </a:buClr>
              <a:buChar char="–"/>
              <a:defRPr sz="24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rgbClr val="CC0000"/>
              </a:buClr>
              <a:buSzPct val="65000"/>
              <a:buFont typeface="Wingdings 2" panose="05020102010507070707" pitchFamily="18" charset="2"/>
              <a:buChar char="Ä"/>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eaLnBrk="1" hangingPunct="1">
              <a:spcBef>
                <a:spcPct val="50000"/>
              </a:spcBef>
              <a:buClrTx/>
              <a:buSzTx/>
              <a:buFontTx/>
              <a:buNone/>
            </a:pPr>
            <a:endParaRPr lang="en-US" altLang="en-US">
              <a:solidFill>
                <a:schemeClr val="bg1"/>
              </a:solidFill>
              <a:cs typeface="Arial" panose="020B0604020202020204" pitchFamily="34" charset="0"/>
            </a:endParaRPr>
          </a:p>
        </p:txBody>
      </p:sp>
      <p:sp>
        <p:nvSpPr>
          <p:cNvPr id="96268" name="Text Box 31"/>
          <p:cNvSpPr txBox="1">
            <a:spLocks noChangeArrowheads="1"/>
          </p:cNvSpPr>
          <p:nvPr/>
        </p:nvSpPr>
        <p:spPr bwMode="auto">
          <a:xfrm>
            <a:off x="7924800" y="3048001"/>
            <a:ext cx="2362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CC0000"/>
              </a:buClr>
              <a:buSzPct val="65000"/>
              <a:buFont typeface="Wingdings" panose="05000000000000000000" pitchFamily="2" charset="2"/>
              <a:buChar char="n"/>
              <a:defRPr sz="28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rgbClr val="CC0000"/>
              </a:buClr>
              <a:buChar char="–"/>
              <a:defRPr sz="24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rgbClr val="CC0000"/>
              </a:buClr>
              <a:buSzPct val="65000"/>
              <a:buFont typeface="Wingdings 2" panose="05020102010507070707" pitchFamily="18" charset="2"/>
              <a:buChar char="Ä"/>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eaLnBrk="1" hangingPunct="1">
              <a:spcBef>
                <a:spcPct val="50000"/>
              </a:spcBef>
              <a:buClrTx/>
              <a:buSzTx/>
              <a:buFontTx/>
              <a:buNone/>
            </a:pPr>
            <a:r>
              <a:rPr lang="en-US" altLang="en-US" sz="2400" dirty="0">
                <a:cs typeface="Arial" panose="020B0604020202020204" pitchFamily="34" charset="0"/>
              </a:rPr>
              <a:t>Yes (case)</a:t>
            </a:r>
          </a:p>
          <a:p>
            <a:pPr eaLnBrk="1" hangingPunct="1">
              <a:spcBef>
                <a:spcPct val="50000"/>
              </a:spcBef>
              <a:buClrTx/>
              <a:buSzTx/>
              <a:buFontTx/>
              <a:buNone/>
            </a:pPr>
            <a:r>
              <a:rPr lang="en-US" altLang="en-US" sz="2400" dirty="0">
                <a:cs typeface="Arial" panose="020B0604020202020204" pitchFamily="34" charset="0"/>
              </a:rPr>
              <a:t>No (control)</a:t>
            </a:r>
          </a:p>
        </p:txBody>
      </p:sp>
      <p:sp>
        <p:nvSpPr>
          <p:cNvPr id="96269" name="Text Box 32"/>
          <p:cNvSpPr txBox="1">
            <a:spLocks noChangeArrowheads="1"/>
          </p:cNvSpPr>
          <p:nvPr/>
        </p:nvSpPr>
        <p:spPr bwMode="auto">
          <a:xfrm>
            <a:off x="7032904" y="5515039"/>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rgbClr val="CC0000"/>
              </a:buClr>
              <a:buSzPct val="65000"/>
              <a:buFont typeface="Wingdings" panose="05000000000000000000" pitchFamily="2" charset="2"/>
              <a:buChar char="n"/>
              <a:defRPr sz="28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rgbClr val="CC0000"/>
              </a:buClr>
              <a:buChar char="–"/>
              <a:defRPr sz="24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rgbClr val="CC0000"/>
              </a:buClr>
              <a:buSzPct val="65000"/>
              <a:buFont typeface="Wingdings 2" panose="05020102010507070707" pitchFamily="18" charset="2"/>
              <a:buChar char="Ä"/>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algn="ctr" eaLnBrk="1" hangingPunct="1">
              <a:spcBef>
                <a:spcPct val="50000"/>
              </a:spcBef>
              <a:buClrTx/>
              <a:buSzTx/>
              <a:buFontTx/>
              <a:buNone/>
            </a:pPr>
            <a:r>
              <a:rPr lang="en-US" altLang="en-US" sz="2400" dirty="0"/>
              <a:t>Investigator</a:t>
            </a:r>
          </a:p>
        </p:txBody>
      </p:sp>
    </p:spTree>
    <p:extLst>
      <p:ext uri="{BB962C8B-B14F-4D97-AF65-F5344CB8AC3E}">
        <p14:creationId xmlns:p14="http://schemas.microsoft.com/office/powerpoint/2010/main" val="2924028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9839" y="914998"/>
            <a:ext cx="6255058" cy="904926"/>
          </a:xfrm>
          <a:solidFill>
            <a:schemeClr val="accent1">
              <a:lumMod val="50000"/>
            </a:schemeClr>
          </a:solidFill>
        </p:spPr>
        <p:txBody>
          <a:bodyPr>
            <a:normAutofit/>
          </a:bodyPr>
          <a:lstStyle/>
          <a:p>
            <a:r>
              <a:rPr lang="en-US" altLang="en-US" sz="3200" b="1" dirty="0">
                <a:solidFill>
                  <a:srgbClr val="FFFF00"/>
                </a:solidFill>
                <a:effectLst>
                  <a:outerShdw blurRad="38100" dist="38100" dir="2700000" algn="tl">
                    <a:srgbClr val="000000">
                      <a:alpha val="43137"/>
                    </a:srgbClr>
                  </a:outerShdw>
                </a:effectLst>
                <a:latin typeface="Arial Rounded MT Bold" panose="020F0704030504030204" pitchFamily="34" charset="0"/>
              </a:rPr>
              <a:t>Case-Control Studies — Steps</a:t>
            </a:r>
            <a:endParaRPr lang="en-US" sz="3200" b="1"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299839" y="2189610"/>
            <a:ext cx="10515600" cy="4351338"/>
          </a:xfrm>
        </p:spPr>
        <p:txBody>
          <a:bodyPr>
            <a:normAutofit/>
          </a:bodyPr>
          <a:lstStyle/>
          <a:p>
            <a:pPr marL="609600" indent="-609600">
              <a:spcBef>
                <a:spcPts val="0"/>
              </a:spcBef>
              <a:spcAft>
                <a:spcPts val="3000"/>
              </a:spcAft>
              <a:buClr>
                <a:schemeClr val="tx1"/>
              </a:buClr>
              <a:buFontTx/>
              <a:buAutoNum type="arabicPeriod"/>
            </a:pPr>
            <a:r>
              <a:rPr lang="en-US" altLang="en-US" sz="2400" dirty="0">
                <a:latin typeface="Arial" panose="020B0604020202020204" pitchFamily="34" charset="0"/>
                <a:cs typeface="Arial" panose="020B0604020202020204" pitchFamily="34" charset="0"/>
              </a:rPr>
              <a:t>Identify cases of disease of </a:t>
            </a:r>
            <a:r>
              <a:rPr lang="en-US" altLang="en-US" sz="2400" dirty="0" smtClean="0">
                <a:latin typeface="Arial" panose="020B0604020202020204" pitchFamily="34" charset="0"/>
                <a:cs typeface="Arial" panose="020B0604020202020204" pitchFamily="34" charset="0"/>
              </a:rPr>
              <a:t>concern - surveillance</a:t>
            </a:r>
            <a:endParaRPr lang="en-US" altLang="en-US" sz="2400" dirty="0">
              <a:latin typeface="Arial" panose="020B0604020202020204" pitchFamily="34" charset="0"/>
              <a:cs typeface="Arial" panose="020B0604020202020204" pitchFamily="34" charset="0"/>
            </a:endParaRPr>
          </a:p>
          <a:p>
            <a:pPr marL="609600" indent="-609600">
              <a:spcBef>
                <a:spcPts val="0"/>
              </a:spcBef>
              <a:spcAft>
                <a:spcPts val="3000"/>
              </a:spcAft>
              <a:buClr>
                <a:schemeClr val="tx1"/>
              </a:buClr>
              <a:buFontTx/>
              <a:buAutoNum type="arabicPeriod" startAt="2"/>
            </a:pPr>
            <a:r>
              <a:rPr lang="en-US" altLang="en-US" sz="2400" dirty="0">
                <a:latin typeface="Arial" panose="020B0604020202020204" pitchFamily="34" charset="0"/>
                <a:cs typeface="Arial" panose="020B0604020202020204" pitchFamily="34" charset="0"/>
              </a:rPr>
              <a:t>Identify appropriate non-diseased comparison group (“controls”) </a:t>
            </a:r>
          </a:p>
          <a:p>
            <a:pPr marL="609600" indent="-609600">
              <a:spcBef>
                <a:spcPts val="0"/>
              </a:spcBef>
              <a:spcAft>
                <a:spcPts val="3000"/>
              </a:spcAft>
              <a:buClr>
                <a:schemeClr val="tx1"/>
              </a:buClr>
              <a:buFontTx/>
              <a:buAutoNum type="arabicPeriod" startAt="2"/>
            </a:pPr>
            <a:r>
              <a:rPr lang="en-US" altLang="en-US" sz="2400" dirty="0">
                <a:latin typeface="Arial" panose="020B0604020202020204" pitchFamily="34" charset="0"/>
                <a:cs typeface="Arial" panose="020B0604020202020204" pitchFamily="34" charset="0"/>
              </a:rPr>
              <a:t>Document exposures among cases and controls</a:t>
            </a:r>
          </a:p>
          <a:p>
            <a:pPr marL="609600" indent="-609600">
              <a:spcBef>
                <a:spcPts val="0"/>
              </a:spcBef>
              <a:spcAft>
                <a:spcPts val="3000"/>
              </a:spcAft>
              <a:buClr>
                <a:schemeClr val="tx1"/>
              </a:buClr>
              <a:buFontTx/>
              <a:buAutoNum type="arabicPeriod" startAt="2"/>
            </a:pPr>
            <a:r>
              <a:rPr lang="en-US" altLang="en-US" sz="2400" dirty="0">
                <a:latin typeface="Arial" panose="020B0604020202020204" pitchFamily="34" charset="0"/>
                <a:cs typeface="Arial" panose="020B0604020202020204" pitchFamily="34" charset="0"/>
              </a:rPr>
              <a:t>Calculate odds ratios</a:t>
            </a:r>
          </a:p>
          <a:p>
            <a:pPr marL="609600" indent="-609600">
              <a:spcBef>
                <a:spcPts val="0"/>
              </a:spcBef>
              <a:spcAft>
                <a:spcPts val="3000"/>
              </a:spcAft>
              <a:buClr>
                <a:schemeClr val="tx1"/>
              </a:buClr>
              <a:buFontTx/>
              <a:buAutoNum type="arabicPeriod" startAt="2"/>
            </a:pPr>
            <a:r>
              <a:rPr lang="en-US" altLang="en-US" sz="2400" dirty="0">
                <a:latin typeface="Arial" panose="020B0604020202020204" pitchFamily="34" charset="0"/>
                <a:cs typeface="Arial" panose="020B0604020202020204" pitchFamily="34" charset="0"/>
              </a:rPr>
              <a:t>Perform statistical tests or calculate confidence intervals</a:t>
            </a:r>
          </a:p>
          <a:p>
            <a:pPr>
              <a:spcBef>
                <a:spcPts val="0"/>
              </a:spcBef>
              <a:spcAft>
                <a:spcPts val="3000"/>
              </a:spcAft>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4239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2039980-4F96-4632-AA25-5166E896616F}"/>
              </a:ext>
            </a:extLst>
          </p:cNvPr>
          <p:cNvSpPr>
            <a:spLocks noGrp="1"/>
          </p:cNvSpPr>
          <p:nvPr>
            <p:ph idx="1"/>
          </p:nvPr>
        </p:nvSpPr>
        <p:spPr>
          <a:xfrm>
            <a:off x="820443" y="1816314"/>
            <a:ext cx="10773793" cy="4380300"/>
          </a:xfrm>
        </p:spPr>
        <p:txBody>
          <a:bodyPr>
            <a:noAutofit/>
          </a:bodyPr>
          <a:lstStyle/>
          <a:p>
            <a:pPr marL="346075" indent="-346075">
              <a:lnSpc>
                <a:spcPct val="100000"/>
              </a:lnSpc>
              <a:spcBef>
                <a:spcPts val="0"/>
              </a:spcBef>
              <a:spcAft>
                <a:spcPts val="3000"/>
              </a:spcAft>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A general </a:t>
            </a:r>
            <a:r>
              <a:rPr lang="en-US" sz="2400" dirty="0">
                <a:latin typeface="Arial" panose="020B0604020202020204" pitchFamily="34" charset="0"/>
                <a:cs typeface="Arial" panose="020B0604020202020204" pitchFamily="34" charset="0"/>
              </a:rPr>
              <a:t>plan for </a:t>
            </a:r>
            <a:r>
              <a:rPr lang="en-US" sz="2400" dirty="0" smtClean="0">
                <a:latin typeface="Arial" panose="020B0604020202020204" pitchFamily="34" charset="0"/>
                <a:cs typeface="Arial" panose="020B0604020202020204" pitchFamily="34" charset="0"/>
              </a:rPr>
              <a:t>a </a:t>
            </a:r>
            <a:r>
              <a:rPr lang="en-US" sz="2400" dirty="0">
                <a:latin typeface="Arial" panose="020B0604020202020204" pitchFamily="34" charset="0"/>
                <a:cs typeface="Arial" panose="020B0604020202020204" pitchFamily="34" charset="0"/>
              </a:rPr>
              <a:t>research </a:t>
            </a:r>
            <a:r>
              <a:rPr lang="en-US" sz="2400" dirty="0" smtClean="0">
                <a:latin typeface="Arial" panose="020B0604020202020204" pitchFamily="34" charset="0"/>
                <a:cs typeface="Arial" panose="020B0604020202020204" pitchFamily="34" charset="0"/>
              </a:rPr>
              <a:t>– to answer a </a:t>
            </a:r>
            <a:r>
              <a:rPr lang="en-US" sz="2400" dirty="0">
                <a:latin typeface="Arial" panose="020B0604020202020204" pitchFamily="34" charset="0"/>
                <a:cs typeface="Arial" panose="020B0604020202020204" pitchFamily="34" charset="0"/>
              </a:rPr>
              <a:t>specific research </a:t>
            </a:r>
            <a:r>
              <a:rPr lang="en-US" sz="2400" dirty="0" smtClean="0">
                <a:latin typeface="Arial" panose="020B0604020202020204" pitchFamily="34" charset="0"/>
                <a:cs typeface="Arial" panose="020B0604020202020204" pitchFamily="34" charset="0"/>
              </a:rPr>
              <a:t>questions</a:t>
            </a:r>
          </a:p>
          <a:p>
            <a:pPr marL="346075" indent="-346075">
              <a:lnSpc>
                <a:spcPct val="100000"/>
              </a:lnSpc>
              <a:spcBef>
                <a:spcPts val="0"/>
              </a:spcBef>
              <a:spcAft>
                <a:spcPts val="3000"/>
              </a:spcAft>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Serves </a:t>
            </a:r>
            <a:r>
              <a:rPr lang="en-US" sz="2400" dirty="0">
                <a:latin typeface="Arial" panose="020B0604020202020204" pitchFamily="34" charset="0"/>
                <a:cs typeface="Arial" panose="020B0604020202020204" pitchFamily="34" charset="0"/>
              </a:rPr>
              <a:t>as a guide and direction for the research process </a:t>
            </a:r>
            <a:endParaRPr lang="en-US" sz="2400" dirty="0" smtClean="0">
              <a:latin typeface="Arial" panose="020B0604020202020204" pitchFamily="34" charset="0"/>
              <a:cs typeface="Arial" panose="020B0604020202020204" pitchFamily="34" charset="0"/>
            </a:endParaRPr>
          </a:p>
          <a:p>
            <a:pPr marL="346075" indent="-346075">
              <a:lnSpc>
                <a:spcPct val="100000"/>
              </a:lnSpc>
              <a:spcBef>
                <a:spcPts val="0"/>
              </a:spcBef>
              <a:spcAft>
                <a:spcPts val="3000"/>
              </a:spcAft>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Helps </a:t>
            </a:r>
            <a:r>
              <a:rPr lang="en-US" sz="2400" dirty="0">
                <a:latin typeface="Arial" panose="020B0604020202020204" pitchFamily="34" charset="0"/>
                <a:cs typeface="Arial" panose="020B0604020202020204" pitchFamily="34" charset="0"/>
              </a:rPr>
              <a:t>an investigator to pursue his research </a:t>
            </a:r>
            <a:r>
              <a:rPr lang="en-US" sz="2400" dirty="0" smtClean="0">
                <a:latin typeface="Arial" panose="020B0604020202020204" pitchFamily="34" charset="0"/>
                <a:cs typeface="Arial" panose="020B0604020202020204" pitchFamily="34" charset="0"/>
              </a:rPr>
              <a:t>adventure systematically </a:t>
            </a:r>
          </a:p>
          <a:p>
            <a:pPr marL="346075" indent="-346075">
              <a:lnSpc>
                <a:spcPct val="100000"/>
              </a:lnSpc>
              <a:spcBef>
                <a:spcPts val="0"/>
              </a:spcBef>
              <a:spcAft>
                <a:spcPts val="3000"/>
              </a:spcAft>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Contributes </a:t>
            </a:r>
            <a:r>
              <a:rPr lang="en-US" sz="2400" dirty="0">
                <a:latin typeface="Arial" panose="020B0604020202020204" pitchFamily="34" charset="0"/>
                <a:cs typeface="Arial" panose="020B0604020202020204" pitchFamily="34" charset="0"/>
              </a:rPr>
              <a:t>to the ethical conduct of </a:t>
            </a:r>
            <a:r>
              <a:rPr lang="en-US" sz="2400" dirty="0" smtClean="0">
                <a:latin typeface="Arial" panose="020B0604020202020204" pitchFamily="34" charset="0"/>
                <a:cs typeface="Arial" panose="020B0604020202020204" pitchFamily="34" charset="0"/>
              </a:rPr>
              <a:t>research</a:t>
            </a:r>
          </a:p>
          <a:p>
            <a:pPr marL="346075" indent="-346075">
              <a:lnSpc>
                <a:spcPct val="100000"/>
              </a:lnSpc>
              <a:spcBef>
                <a:spcPts val="0"/>
              </a:spcBef>
              <a:spcAft>
                <a:spcPts val="3000"/>
              </a:spcAft>
              <a:buFont typeface="Wingdings" panose="05000000000000000000" pitchFamily="2" charset="2"/>
              <a:buChar char="§"/>
            </a:pPr>
            <a:r>
              <a:rPr lang="en-US" sz="2400" dirty="0">
                <a:latin typeface="Arial" panose="020B0604020202020204" pitchFamily="34" charset="0"/>
                <a:cs typeface="Arial" panose="020B0604020202020204" pitchFamily="34" charset="0"/>
              </a:rPr>
              <a:t>Using an accurate research design </a:t>
            </a:r>
            <a:r>
              <a:rPr lang="en-US" sz="2400" dirty="0" smtClean="0">
                <a:latin typeface="Arial" panose="020B0604020202020204" pitchFamily="34" charset="0"/>
                <a:cs typeface="Arial" panose="020B0604020202020204" pitchFamily="34" charset="0"/>
              </a:rPr>
              <a:t>promotes </a:t>
            </a:r>
            <a:r>
              <a:rPr lang="en-US" sz="2400" dirty="0">
                <a:latin typeface="Arial" panose="020B0604020202020204" pitchFamily="34" charset="0"/>
                <a:cs typeface="Arial" panose="020B0604020202020204" pitchFamily="34" charset="0"/>
              </a:rPr>
              <a:t>success of a </a:t>
            </a:r>
            <a:r>
              <a:rPr lang="en-US" sz="2400" dirty="0" smtClean="0">
                <a:latin typeface="Arial" panose="020B0604020202020204" pitchFamily="34" charset="0"/>
                <a:cs typeface="Arial" panose="020B0604020202020204" pitchFamily="34" charset="0"/>
              </a:rPr>
              <a:t>study</a:t>
            </a:r>
          </a:p>
          <a:p>
            <a:pPr marL="346075" indent="-346075">
              <a:lnSpc>
                <a:spcPct val="100000"/>
              </a:lnSpc>
              <a:spcBef>
                <a:spcPts val="0"/>
              </a:spcBef>
              <a:spcAft>
                <a:spcPts val="3000"/>
              </a:spcAft>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Plan </a:t>
            </a:r>
            <a:r>
              <a:rPr lang="en-US" sz="2400" dirty="0">
                <a:latin typeface="Arial" panose="020B0604020202020204" pitchFamily="34" charset="0"/>
                <a:cs typeface="Arial" panose="020B0604020202020204" pitchFamily="34" charset="0"/>
              </a:rPr>
              <a:t>the design </a:t>
            </a:r>
            <a:r>
              <a:rPr lang="en-US" sz="2400" dirty="0" smtClean="0">
                <a:latin typeface="Arial" panose="020B0604020202020204" pitchFamily="34" charset="0"/>
                <a:cs typeface="Arial" panose="020B0604020202020204" pitchFamily="34" charset="0"/>
              </a:rPr>
              <a:t>once the aim of the study is clear</a:t>
            </a:r>
            <a:endParaRPr lang="en-US" sz="2400" dirty="0">
              <a:latin typeface="Arial" panose="020B0604020202020204" pitchFamily="34" charset="0"/>
              <a:cs typeface="Arial" panose="020B0604020202020204" pitchFamily="34" charset="0"/>
            </a:endParaRPr>
          </a:p>
          <a:p>
            <a:pPr marL="346075" indent="-346075">
              <a:lnSpc>
                <a:spcPct val="100000"/>
              </a:lnSpc>
              <a:spcBef>
                <a:spcPts val="0"/>
              </a:spcBef>
              <a:spcAft>
                <a:spcPts val="3000"/>
              </a:spcAft>
              <a:buFont typeface="Wingdings" panose="05000000000000000000" pitchFamily="2" charset="2"/>
              <a:buChar char="§"/>
            </a:pPr>
            <a:endParaRPr lang="x-none" sz="24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xmlns="" id="{082A43ED-0801-4D41-A3F9-A77801E8537D}"/>
              </a:ext>
            </a:extLst>
          </p:cNvPr>
          <p:cNvSpPr txBox="1">
            <a:spLocks/>
          </p:cNvSpPr>
          <p:nvPr/>
        </p:nvSpPr>
        <p:spPr>
          <a:xfrm>
            <a:off x="758299" y="878890"/>
            <a:ext cx="5766788" cy="683580"/>
          </a:xfrm>
          <a:prstGeom prst="rect">
            <a:avLst/>
          </a:prstGeom>
          <a:solidFill>
            <a:schemeClr val="accent1">
              <a:lumMod val="5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Definition: Research Design</a:t>
            </a:r>
            <a:endParaRPr lang="en-US" altLang="en-US" sz="3200" b="1" dirty="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164341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988" y="949911"/>
            <a:ext cx="4568301" cy="639192"/>
          </a:xfrm>
          <a:solidFill>
            <a:schemeClr val="accent1">
              <a:lumMod val="50000"/>
            </a:schemeClr>
          </a:solidFill>
        </p:spPr>
        <p:txBody>
          <a:bodyPr>
            <a:normAutofit/>
          </a:bodyPr>
          <a:lstStyle/>
          <a:p>
            <a:r>
              <a:rPr lang="en-US" altLang="en-US" sz="3200" b="1" dirty="0">
                <a:solidFill>
                  <a:srgbClr val="FFFF00"/>
                </a:solidFill>
                <a:effectLst>
                  <a:outerShdw blurRad="38100" dist="38100" dir="2700000" algn="tl">
                    <a:srgbClr val="000000">
                      <a:alpha val="43137"/>
                    </a:srgbClr>
                  </a:outerShdw>
                </a:effectLst>
                <a:latin typeface="Arial Rounded MT Bold" panose="020F0704030504030204" pitchFamily="34" charset="0"/>
              </a:rPr>
              <a:t>Case-Control Studies</a:t>
            </a:r>
            <a:endParaRPr lang="en-US" sz="3200" dirty="0"/>
          </a:p>
        </p:txBody>
      </p:sp>
      <p:sp>
        <p:nvSpPr>
          <p:cNvPr id="3" name="Content Placeholder 2"/>
          <p:cNvSpPr>
            <a:spLocks noGrp="1"/>
          </p:cNvSpPr>
          <p:nvPr>
            <p:ph idx="1"/>
          </p:nvPr>
        </p:nvSpPr>
        <p:spPr>
          <a:xfrm>
            <a:off x="1796988" y="1790114"/>
            <a:ext cx="8403455" cy="4351338"/>
          </a:xfrm>
        </p:spPr>
        <p:txBody>
          <a:bodyPr>
            <a:normAutofit/>
          </a:bodyPr>
          <a:lstStyle/>
          <a:p>
            <a:pPr marL="266700" indent="-266700">
              <a:lnSpc>
                <a:spcPct val="100000"/>
              </a:lnSpc>
              <a:spcBef>
                <a:spcPts val="0"/>
              </a:spcBef>
              <a:spcAft>
                <a:spcPts val="2400"/>
              </a:spcAft>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For a case-control study, it is important that the cases are NEW cases, not prevalent </a:t>
            </a:r>
            <a:r>
              <a:rPr lang="en-US" altLang="en-US" sz="2400" dirty="0" smtClean="0">
                <a:latin typeface="Arial" panose="020B0604020202020204" pitchFamily="34" charset="0"/>
                <a:cs typeface="Arial" panose="020B0604020202020204" pitchFamily="34" charset="0"/>
              </a:rPr>
              <a:t>cases</a:t>
            </a:r>
          </a:p>
          <a:p>
            <a:pPr marL="266700" indent="-266700">
              <a:lnSpc>
                <a:spcPct val="100000"/>
              </a:lnSpc>
              <a:spcBef>
                <a:spcPts val="0"/>
              </a:spcBef>
              <a:spcAft>
                <a:spcPts val="2400"/>
              </a:spcAft>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The </a:t>
            </a:r>
            <a:r>
              <a:rPr lang="en-US" altLang="en-US" sz="2400" dirty="0">
                <a:latin typeface="Arial" panose="020B0604020202020204" pitchFamily="34" charset="0"/>
                <a:cs typeface="Arial" panose="020B0604020202020204" pitchFamily="34" charset="0"/>
              </a:rPr>
              <a:t>reason for this is that we will be trying to identify reasons for occurrence of disease </a:t>
            </a:r>
            <a:r>
              <a:rPr lang="en-US" altLang="en-US" sz="2400" dirty="0" smtClean="0">
                <a:latin typeface="Arial" panose="020B0604020202020204" pitchFamily="34" charset="0"/>
                <a:cs typeface="Arial" panose="020B0604020202020204" pitchFamily="34" charset="0"/>
              </a:rPr>
              <a:t>NOW</a:t>
            </a:r>
          </a:p>
          <a:p>
            <a:pPr marL="266700" indent="-266700">
              <a:lnSpc>
                <a:spcPct val="100000"/>
              </a:lnSpc>
              <a:spcBef>
                <a:spcPts val="0"/>
              </a:spcBef>
              <a:spcAft>
                <a:spcPts val="2400"/>
              </a:spcAft>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While </a:t>
            </a:r>
            <a:r>
              <a:rPr lang="en-US" altLang="en-US" sz="2400" dirty="0">
                <a:latin typeface="Arial" panose="020B0604020202020204" pitchFamily="34" charset="0"/>
                <a:cs typeface="Arial" panose="020B0604020202020204" pitchFamily="34" charset="0"/>
              </a:rPr>
              <a:t>this is not usually a problem for acute communicable diseases, it can be an issue for more chronic communicable diseases such as hepatitis B, hepatitis C, tuberculosis, etc.</a:t>
            </a:r>
          </a:p>
          <a:p>
            <a:pPr>
              <a:lnSpc>
                <a:spcPct val="100000"/>
              </a:lnSpc>
              <a:spcBef>
                <a:spcPts val="0"/>
              </a:spcBef>
              <a:spcAft>
                <a:spcPts val="1800"/>
              </a:spcAft>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52794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327" y="674241"/>
            <a:ext cx="6962775" cy="639192"/>
          </a:xfrm>
          <a:solidFill>
            <a:schemeClr val="accent1">
              <a:lumMod val="50000"/>
            </a:schemeClr>
          </a:solidFill>
        </p:spPr>
        <p:txBody>
          <a:bodyPr>
            <a:normAutofit/>
          </a:bodyPr>
          <a:lstStyle/>
          <a:p>
            <a:r>
              <a:rPr lang="en-US" sz="3200" b="1" dirty="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Case-Control </a:t>
            </a:r>
            <a:r>
              <a:rPr lang="en-US" sz="32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Design – Example 1 </a:t>
            </a:r>
            <a:endParaRPr lang="en-US" sz="3200"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855955" y="1411087"/>
            <a:ext cx="10693894" cy="5177161"/>
          </a:xfrm>
        </p:spPr>
        <p:txBody>
          <a:bodyPr>
            <a:normAutofit fontScale="70000" lnSpcReduction="20000"/>
          </a:bodyPr>
          <a:lstStyle/>
          <a:p>
            <a:pPr marL="0" indent="0">
              <a:lnSpc>
                <a:spcPct val="120000"/>
              </a:lnSpc>
              <a:spcBef>
                <a:spcPts val="0"/>
              </a:spcBef>
              <a:spcAft>
                <a:spcPts val="1200"/>
              </a:spcAft>
              <a:buNone/>
            </a:pPr>
            <a:r>
              <a:rPr lang="en-US" sz="3400" b="1" dirty="0" smtClean="0">
                <a:latin typeface="Arial" panose="020B0604020202020204" pitchFamily="34" charset="0"/>
                <a:cs typeface="Arial" panose="020B0604020202020204" pitchFamily="34" charset="0"/>
              </a:rPr>
              <a:t>Title: Evaluation </a:t>
            </a:r>
            <a:r>
              <a:rPr lang="en-US" sz="3400" b="1" dirty="0">
                <a:latin typeface="Arial" panose="020B0604020202020204" pitchFamily="34" charset="0"/>
                <a:cs typeface="Arial" panose="020B0604020202020204" pitchFamily="34" charset="0"/>
              </a:rPr>
              <a:t>of induced abortion as a risk factor for ectopic </a:t>
            </a:r>
            <a:r>
              <a:rPr lang="en-US" sz="3400" b="1" dirty="0" smtClean="0">
                <a:latin typeface="Arial" panose="020B0604020202020204" pitchFamily="34" charset="0"/>
                <a:cs typeface="Arial" panose="020B0604020202020204" pitchFamily="34" charset="0"/>
              </a:rPr>
              <a:t>pregnancy: </a:t>
            </a:r>
            <a:r>
              <a:rPr lang="en-US" sz="3400" b="1" dirty="0">
                <a:latin typeface="Arial" panose="020B0604020202020204" pitchFamily="34" charset="0"/>
                <a:cs typeface="Arial" panose="020B0604020202020204" pitchFamily="34" charset="0"/>
              </a:rPr>
              <a:t>A case-control study</a:t>
            </a:r>
          </a:p>
          <a:p>
            <a:pPr marL="355600" indent="-355600">
              <a:lnSpc>
                <a:spcPct val="120000"/>
              </a:lnSpc>
              <a:spcBef>
                <a:spcPts val="0"/>
              </a:spcBef>
              <a:spcAft>
                <a:spcPts val="1200"/>
              </a:spcAft>
              <a:buFont typeface="Wingdings" panose="05000000000000000000" pitchFamily="2" charset="2"/>
              <a:buChar char="§"/>
            </a:pPr>
            <a:r>
              <a:rPr lang="en-US" b="1" dirty="0">
                <a:latin typeface="Arial" panose="020B0604020202020204" pitchFamily="34" charset="0"/>
                <a:cs typeface="Arial" panose="020B0604020202020204" pitchFamily="34" charset="0"/>
              </a:rPr>
              <a:t>Objective: </a:t>
            </a:r>
            <a:r>
              <a:rPr lang="en-US" dirty="0">
                <a:latin typeface="Arial" panose="020B0604020202020204" pitchFamily="34" charset="0"/>
                <a:cs typeface="Arial" panose="020B0604020202020204" pitchFamily="34" charset="0"/>
              </a:rPr>
              <a:t>To assess the risk of ectopic pregnancy after one or more induced </a:t>
            </a:r>
            <a:r>
              <a:rPr lang="en-US" dirty="0" smtClean="0">
                <a:latin typeface="Arial" panose="020B0604020202020204" pitchFamily="34" charset="0"/>
                <a:cs typeface="Arial" panose="020B0604020202020204" pitchFamily="34" charset="0"/>
              </a:rPr>
              <a:t>abortions</a:t>
            </a:r>
            <a:endParaRPr lang="en-US" dirty="0">
              <a:latin typeface="Arial" panose="020B0604020202020204" pitchFamily="34" charset="0"/>
              <a:cs typeface="Arial" panose="020B0604020202020204" pitchFamily="34" charset="0"/>
            </a:endParaRPr>
          </a:p>
          <a:p>
            <a:pPr marL="355600" indent="-355600">
              <a:lnSpc>
                <a:spcPct val="120000"/>
              </a:lnSpc>
              <a:spcBef>
                <a:spcPts val="0"/>
              </a:spcBef>
              <a:spcAft>
                <a:spcPts val="1200"/>
              </a:spcAft>
              <a:buFont typeface="Wingdings" panose="05000000000000000000" pitchFamily="2" charset="2"/>
              <a:buChar char="§"/>
            </a:pPr>
            <a:r>
              <a:rPr lang="en-US" b="1" dirty="0">
                <a:latin typeface="Arial" panose="020B0604020202020204" pitchFamily="34" charset="0"/>
                <a:cs typeface="Arial" panose="020B0604020202020204" pitchFamily="34" charset="0"/>
              </a:rPr>
              <a:t>Design: </a:t>
            </a:r>
            <a:r>
              <a:rPr lang="en-US" dirty="0">
                <a:latin typeface="Arial" panose="020B0604020202020204" pitchFamily="34" charset="0"/>
                <a:cs typeface="Arial" panose="020B0604020202020204" pitchFamily="34" charset="0"/>
              </a:rPr>
              <a:t>Population-based case-control study.</a:t>
            </a:r>
          </a:p>
          <a:p>
            <a:pPr marL="355600" indent="-355600">
              <a:lnSpc>
                <a:spcPct val="120000"/>
              </a:lnSpc>
              <a:spcBef>
                <a:spcPts val="0"/>
              </a:spcBef>
              <a:spcAft>
                <a:spcPts val="1200"/>
              </a:spcAft>
              <a:buFont typeface="Wingdings" panose="05000000000000000000" pitchFamily="2" charset="2"/>
              <a:buChar char="§"/>
            </a:pPr>
            <a:r>
              <a:rPr lang="en-US" b="1" dirty="0">
                <a:latin typeface="Arial" panose="020B0604020202020204" pitchFamily="34" charset="0"/>
                <a:cs typeface="Arial" panose="020B0604020202020204" pitchFamily="34" charset="0"/>
              </a:rPr>
              <a:t>Methods: </a:t>
            </a:r>
            <a:r>
              <a:rPr lang="en-US" dirty="0">
                <a:latin typeface="Arial" panose="020B0604020202020204" pitchFamily="34" charset="0"/>
                <a:cs typeface="Arial" panose="020B0604020202020204" pitchFamily="34" charset="0"/>
              </a:rPr>
              <a:t>We studied all women who had a histologically verified ectopic pregnancy in one Norwegian county between January 1, 1987, and December 31, 1990. We identified population-based control sets of women among participants in the second Norwegian fertility study (1988-1989). </a:t>
            </a:r>
            <a:r>
              <a:rPr lang="en-US" dirty="0" err="1">
                <a:latin typeface="Arial" panose="020B0604020202020204" pitchFamily="34" charset="0"/>
                <a:cs typeface="Arial" panose="020B0604020202020204" pitchFamily="34" charset="0"/>
              </a:rPr>
              <a:t>Gravida</a:t>
            </a:r>
            <a:r>
              <a:rPr lang="en-US" dirty="0">
                <a:latin typeface="Arial" panose="020B0604020202020204" pitchFamily="34" charset="0"/>
                <a:cs typeface="Arial" panose="020B0604020202020204" pitchFamily="34" charset="0"/>
              </a:rPr>
              <a:t> women 20-39 years of age, who were not using contraceptives and had become spontaneously pregnant, were eligible for analysis. The final analyses included 174 women with ectopic pregnancy, 115 pregnant control women and 227 </a:t>
            </a:r>
            <a:r>
              <a:rPr lang="en-US" dirty="0" err="1">
                <a:latin typeface="Arial" panose="020B0604020202020204" pitchFamily="34" charset="0"/>
                <a:cs typeface="Arial" panose="020B0604020202020204" pitchFamily="34" charset="0"/>
              </a:rPr>
              <a:t>nonpregnant</a:t>
            </a:r>
            <a:r>
              <a:rPr lang="en-US" dirty="0">
                <a:latin typeface="Arial" panose="020B0604020202020204" pitchFamily="34" charset="0"/>
                <a:cs typeface="Arial" panose="020B0604020202020204" pitchFamily="34" charset="0"/>
              </a:rPr>
              <a:t> control </a:t>
            </a:r>
            <a:r>
              <a:rPr lang="en-US" dirty="0" smtClean="0">
                <a:latin typeface="Arial" panose="020B0604020202020204" pitchFamily="34" charset="0"/>
                <a:cs typeface="Arial" panose="020B0604020202020204" pitchFamily="34" charset="0"/>
              </a:rPr>
              <a:t>women. Chi-square </a:t>
            </a:r>
            <a:r>
              <a:rPr lang="en-US" dirty="0">
                <a:latin typeface="Arial" panose="020B0604020202020204" pitchFamily="34" charset="0"/>
                <a:cs typeface="Arial" panose="020B0604020202020204" pitchFamily="34" charset="0"/>
              </a:rPr>
              <a:t>test and unconditional logistic </a:t>
            </a:r>
            <a:r>
              <a:rPr lang="en-US" dirty="0" smtClean="0">
                <a:latin typeface="Arial" panose="020B0604020202020204" pitchFamily="34" charset="0"/>
                <a:cs typeface="Arial" panose="020B0604020202020204" pitchFamily="34" charset="0"/>
              </a:rPr>
              <a:t>regression</a:t>
            </a:r>
          </a:p>
          <a:p>
            <a:pPr marL="355600" indent="-355600">
              <a:lnSpc>
                <a:spcPct val="120000"/>
              </a:lnSpc>
              <a:spcBef>
                <a:spcPts val="0"/>
              </a:spcBef>
              <a:spcAft>
                <a:spcPts val="1200"/>
              </a:spcAft>
              <a:buFont typeface="Wingdings" panose="05000000000000000000" pitchFamily="2" charset="2"/>
              <a:buChar char="§"/>
            </a:pPr>
            <a:r>
              <a:rPr lang="en-US" sz="2600" i="1" dirty="0" err="1">
                <a:solidFill>
                  <a:srgbClr val="FF0000"/>
                </a:solidFill>
              </a:rPr>
              <a:t>Skjeldestad</a:t>
            </a:r>
            <a:r>
              <a:rPr lang="en-US" sz="2600" i="1" dirty="0">
                <a:solidFill>
                  <a:srgbClr val="FF0000"/>
                </a:solidFill>
              </a:rPr>
              <a:t> FE, </a:t>
            </a:r>
            <a:r>
              <a:rPr lang="en-US" sz="2600" i="1" dirty="0" err="1">
                <a:solidFill>
                  <a:srgbClr val="FF0000"/>
                </a:solidFill>
              </a:rPr>
              <a:t>Atrash</a:t>
            </a:r>
            <a:r>
              <a:rPr lang="en-US" sz="2600" i="1" dirty="0">
                <a:solidFill>
                  <a:srgbClr val="FF0000"/>
                </a:solidFill>
              </a:rPr>
              <a:t> HK. Evaluation of induced abortion as a risk factor for ectopic pregnancy. A case-control study. </a:t>
            </a:r>
            <a:r>
              <a:rPr lang="en-US" sz="2600" i="1" dirty="0" err="1">
                <a:solidFill>
                  <a:srgbClr val="FF0000"/>
                </a:solidFill>
              </a:rPr>
              <a:t>Acta</a:t>
            </a:r>
            <a:r>
              <a:rPr lang="en-US" sz="2600" i="1" dirty="0">
                <a:solidFill>
                  <a:srgbClr val="FF0000"/>
                </a:solidFill>
              </a:rPr>
              <a:t> </a:t>
            </a:r>
            <a:r>
              <a:rPr lang="en-US" sz="2600" i="1" dirty="0" err="1">
                <a:solidFill>
                  <a:srgbClr val="FF0000"/>
                </a:solidFill>
              </a:rPr>
              <a:t>Obstet</a:t>
            </a:r>
            <a:r>
              <a:rPr lang="en-US" sz="2600" i="1" dirty="0">
                <a:solidFill>
                  <a:srgbClr val="FF0000"/>
                </a:solidFill>
              </a:rPr>
              <a:t> </a:t>
            </a:r>
            <a:r>
              <a:rPr lang="en-US" sz="2600" i="1" dirty="0" err="1">
                <a:solidFill>
                  <a:srgbClr val="FF0000"/>
                </a:solidFill>
              </a:rPr>
              <a:t>Gynecol</a:t>
            </a:r>
            <a:r>
              <a:rPr lang="en-US" sz="2600" i="1" dirty="0">
                <a:solidFill>
                  <a:srgbClr val="FF0000"/>
                </a:solidFill>
              </a:rPr>
              <a:t> Scand. 1997 Feb;76(2):151-8</a:t>
            </a:r>
            <a:endParaRPr lang="en-US" sz="2600"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37132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443" y="722926"/>
            <a:ext cx="6964532" cy="736250"/>
          </a:xfrm>
          <a:solidFill>
            <a:schemeClr val="accent1">
              <a:lumMod val="50000"/>
            </a:schemeClr>
          </a:solidFill>
        </p:spPr>
        <p:txBody>
          <a:bodyPr>
            <a:normAutofit/>
          </a:bodyPr>
          <a:lstStyle/>
          <a:p>
            <a:r>
              <a:rPr lang="en-US" sz="3200" b="1" dirty="0">
                <a:solidFill>
                  <a:srgbClr val="FFFF00"/>
                </a:solidFill>
                <a:latin typeface="Arial Rounded MT Bold" panose="020F0704030504030204" pitchFamily="34" charset="0"/>
                <a:cs typeface="Arial" panose="020B0604020202020204" pitchFamily="34" charset="0"/>
              </a:rPr>
              <a:t>Case-Control Design – </a:t>
            </a:r>
            <a:r>
              <a:rPr lang="en-US" sz="3200" b="1" dirty="0" smtClean="0">
                <a:solidFill>
                  <a:srgbClr val="FFFF00"/>
                </a:solidFill>
                <a:latin typeface="Arial Rounded MT Bold" panose="020F0704030504030204" pitchFamily="34" charset="0"/>
                <a:cs typeface="Arial" panose="020B0604020202020204" pitchFamily="34" charset="0"/>
              </a:rPr>
              <a:t>Example 2</a:t>
            </a:r>
            <a:endParaRPr lang="en-US" sz="3200" dirty="0">
              <a:solidFill>
                <a:srgbClr val="FFFF00"/>
              </a:solidFill>
              <a:latin typeface="Arial Rounded MT Bold" panose="020F0704030504030204" pitchFamily="34" charset="0"/>
            </a:endParaRPr>
          </a:p>
        </p:txBody>
      </p:sp>
      <p:sp>
        <p:nvSpPr>
          <p:cNvPr id="3" name="Content Placeholder 2"/>
          <p:cNvSpPr>
            <a:spLocks noGrp="1"/>
          </p:cNvSpPr>
          <p:nvPr>
            <p:ph idx="1"/>
          </p:nvPr>
        </p:nvSpPr>
        <p:spPr>
          <a:xfrm>
            <a:off x="731668" y="1577175"/>
            <a:ext cx="10515600" cy="4971494"/>
          </a:xfrm>
        </p:spPr>
        <p:txBody>
          <a:bodyPr>
            <a:normAutofit fontScale="70000" lnSpcReduction="20000"/>
          </a:bodyPr>
          <a:lstStyle/>
          <a:p>
            <a:pPr marL="0" indent="0">
              <a:lnSpc>
                <a:spcPct val="120000"/>
              </a:lnSpc>
              <a:spcBef>
                <a:spcPts val="0"/>
              </a:spcBef>
              <a:spcAft>
                <a:spcPts val="1200"/>
              </a:spcAft>
              <a:buNone/>
            </a:pPr>
            <a:r>
              <a:rPr lang="en-US" sz="3400" b="1" dirty="0" smtClean="0">
                <a:latin typeface="Arial" panose="020B0604020202020204" pitchFamily="34" charset="0"/>
                <a:cs typeface="Arial" panose="020B0604020202020204" pitchFamily="34" charset="0"/>
              </a:rPr>
              <a:t>Title: Relationship </a:t>
            </a:r>
            <a:r>
              <a:rPr lang="en-US" sz="3400" b="1" dirty="0">
                <a:latin typeface="Arial" panose="020B0604020202020204" pitchFamily="34" charset="0"/>
                <a:cs typeface="Arial" panose="020B0604020202020204" pitchFamily="34" charset="0"/>
              </a:rPr>
              <a:t>of family formation characteristics with unsafe abortion: is it confounded by women's socio-economic status? </a:t>
            </a:r>
            <a:r>
              <a:rPr lang="en-US" sz="3400" b="1" dirty="0" smtClean="0">
                <a:latin typeface="Arial" panose="020B0604020202020204" pitchFamily="34" charset="0"/>
                <a:cs typeface="Arial" panose="020B0604020202020204" pitchFamily="34" charset="0"/>
              </a:rPr>
              <a:t>A </a:t>
            </a:r>
            <a:r>
              <a:rPr lang="en-US" sz="3400" b="1" dirty="0">
                <a:latin typeface="Arial" panose="020B0604020202020204" pitchFamily="34" charset="0"/>
                <a:cs typeface="Arial" panose="020B0604020202020204" pitchFamily="34" charset="0"/>
              </a:rPr>
              <a:t>case-control study from Sri Lanka</a:t>
            </a:r>
          </a:p>
          <a:p>
            <a:pPr>
              <a:lnSpc>
                <a:spcPct val="120000"/>
              </a:lnSpc>
              <a:spcBef>
                <a:spcPts val="0"/>
              </a:spcBef>
              <a:spcAft>
                <a:spcPts val="1200"/>
              </a:spcAft>
              <a:buFont typeface="Wingdings" panose="05000000000000000000" pitchFamily="2" charset="2"/>
              <a:buChar char="§"/>
            </a:pPr>
            <a:r>
              <a:rPr lang="en-US" b="1" dirty="0" smtClean="0">
                <a:latin typeface="Arial" panose="020B0604020202020204" pitchFamily="34" charset="0"/>
                <a:cs typeface="Arial" panose="020B0604020202020204" pitchFamily="34" charset="0"/>
              </a:rPr>
              <a:t>Objective: </a:t>
            </a:r>
            <a:r>
              <a:rPr lang="en-US" dirty="0" smtClean="0">
                <a:latin typeface="Arial" panose="020B0604020202020204" pitchFamily="34" charset="0"/>
                <a:cs typeface="Arial" panose="020B0604020202020204" pitchFamily="34" charset="0"/>
              </a:rPr>
              <a:t>This </a:t>
            </a:r>
            <a:r>
              <a:rPr lang="en-US" dirty="0">
                <a:latin typeface="Arial" panose="020B0604020202020204" pitchFamily="34" charset="0"/>
                <a:cs typeface="Arial" panose="020B0604020202020204" pitchFamily="34" charset="0"/>
              </a:rPr>
              <a:t>study assessed which family formation characteristics of women are associated with the risk of unsafe abortion, without being confounded by their low socio-economic status among Sri Lankan women admitted to hospital following post-abortion complications.</a:t>
            </a:r>
          </a:p>
          <a:p>
            <a:pPr>
              <a:lnSpc>
                <a:spcPct val="120000"/>
              </a:lnSpc>
              <a:spcBef>
                <a:spcPts val="0"/>
              </a:spcBef>
              <a:spcAft>
                <a:spcPts val="1200"/>
              </a:spcAft>
              <a:buFont typeface="Wingdings" panose="05000000000000000000" pitchFamily="2" charset="2"/>
              <a:buChar char="§"/>
            </a:pPr>
            <a:r>
              <a:rPr lang="en-US" b="1" dirty="0">
                <a:latin typeface="Arial" panose="020B0604020202020204" pitchFamily="34" charset="0"/>
                <a:cs typeface="Arial" panose="020B0604020202020204" pitchFamily="34" charset="0"/>
              </a:rPr>
              <a:t>Methods: </a:t>
            </a:r>
            <a:r>
              <a:rPr lang="en-US" dirty="0">
                <a:latin typeface="Arial" panose="020B0604020202020204" pitchFamily="34" charset="0"/>
                <a:cs typeface="Arial" panose="020B0604020202020204" pitchFamily="34" charset="0"/>
              </a:rPr>
              <a:t>An unmatched case-control study was conducted in nine hospitals in eight districts in Sri Lanka among 171 women with post-abortion complications following unsafe abortion (Cases) and 600 postpartum mothers admitted to same hospitals during the same period for delivery of term unintended pregnancies (Controls). Interviewer-administered-questionnaires obtained demographic, socio-economic and family formation related characteristics. Risk factors of abortion were assessed by odds-ratio (OR), adjusted for their socio-economic status in logistic regression analysis.</a:t>
            </a:r>
          </a:p>
        </p:txBody>
      </p:sp>
    </p:spTree>
    <p:extLst>
      <p:ext uri="{BB962C8B-B14F-4D97-AF65-F5344CB8AC3E}">
        <p14:creationId xmlns:p14="http://schemas.microsoft.com/office/powerpoint/2010/main" val="8858037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529" y="722836"/>
            <a:ext cx="6871871" cy="769445"/>
          </a:xfrm>
          <a:solidFill>
            <a:schemeClr val="accent1">
              <a:lumMod val="50000"/>
            </a:schemeClr>
          </a:solidFill>
        </p:spPr>
        <p:txBody>
          <a:bodyPr>
            <a:normAutofit/>
          </a:bodyPr>
          <a:lstStyle/>
          <a:p>
            <a:r>
              <a:rPr lang="en-US" sz="3200" b="1" dirty="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Case-Control Design – Example </a:t>
            </a:r>
            <a:r>
              <a:rPr lang="en-US" sz="32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3</a:t>
            </a:r>
            <a:endParaRPr lang="en-US" sz="3200"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767179" y="1597055"/>
            <a:ext cx="10515600" cy="5024761"/>
          </a:xfrm>
        </p:spPr>
        <p:txBody>
          <a:bodyPr>
            <a:normAutofit fontScale="77500" lnSpcReduction="20000"/>
          </a:bodyPr>
          <a:lstStyle/>
          <a:p>
            <a:pPr marL="0" indent="0">
              <a:lnSpc>
                <a:spcPct val="120000"/>
              </a:lnSpc>
              <a:spcBef>
                <a:spcPts val="0"/>
              </a:spcBef>
              <a:spcAft>
                <a:spcPts val="1200"/>
              </a:spcAft>
              <a:buNone/>
            </a:pPr>
            <a:r>
              <a:rPr lang="en-US" sz="3400" b="1" dirty="0" smtClean="0">
                <a:latin typeface="Arial" panose="020B0604020202020204" pitchFamily="34" charset="0"/>
                <a:cs typeface="Arial" panose="020B0604020202020204" pitchFamily="34" charset="0"/>
              </a:rPr>
              <a:t>Title: Previous </a:t>
            </a:r>
            <a:r>
              <a:rPr lang="en-US" sz="3400" b="1" dirty="0">
                <a:latin typeface="Arial" panose="020B0604020202020204" pitchFamily="34" charset="0"/>
                <a:cs typeface="Arial" panose="020B0604020202020204" pitchFamily="34" charset="0"/>
              </a:rPr>
              <a:t>abortion and the risk of neural tube defects: a case-control study</a:t>
            </a:r>
          </a:p>
          <a:p>
            <a:pPr>
              <a:lnSpc>
                <a:spcPct val="120000"/>
              </a:lnSpc>
              <a:spcBef>
                <a:spcPts val="0"/>
              </a:spcBef>
              <a:spcAft>
                <a:spcPts val="1200"/>
              </a:spcAft>
              <a:buFont typeface="Wingdings" panose="05000000000000000000" pitchFamily="2" charset="2"/>
              <a:buChar char="§"/>
            </a:pPr>
            <a:r>
              <a:rPr lang="en-US" b="1" dirty="0">
                <a:latin typeface="Arial" panose="020B0604020202020204" pitchFamily="34" charset="0"/>
                <a:cs typeface="Arial" panose="020B0604020202020204" pitchFamily="34" charset="0"/>
              </a:rPr>
              <a:t>Objective: </a:t>
            </a:r>
            <a:r>
              <a:rPr lang="en-US" dirty="0">
                <a:latin typeface="Arial" panose="020B0604020202020204" pitchFamily="34" charset="0"/>
                <a:cs typeface="Arial" panose="020B0604020202020204" pitchFamily="34" charset="0"/>
              </a:rPr>
              <a:t>To further explore the association between abortion history and neural tube defect (NTD) risk and the association of different </a:t>
            </a:r>
            <a:r>
              <a:rPr lang="en-US" dirty="0" smtClean="0">
                <a:latin typeface="Arial" panose="020B0604020202020204" pitchFamily="34" charset="0"/>
                <a:cs typeface="Arial" panose="020B0604020202020204" pitchFamily="34" charset="0"/>
              </a:rPr>
              <a:t>inter-pregnancy </a:t>
            </a:r>
            <a:r>
              <a:rPr lang="en-US" dirty="0">
                <a:latin typeface="Arial" panose="020B0604020202020204" pitchFamily="34" charset="0"/>
                <a:cs typeface="Arial" panose="020B0604020202020204" pitchFamily="34" charset="0"/>
              </a:rPr>
              <a:t>intervals from prior abortion to current conception on NTD risk.</a:t>
            </a:r>
          </a:p>
          <a:p>
            <a:pPr>
              <a:lnSpc>
                <a:spcPct val="120000"/>
              </a:lnSpc>
              <a:spcBef>
                <a:spcPts val="0"/>
              </a:spcBef>
              <a:spcAft>
                <a:spcPts val="1200"/>
              </a:spcAft>
              <a:buFont typeface="Wingdings" panose="05000000000000000000" pitchFamily="2" charset="2"/>
              <a:buChar char="§"/>
            </a:pPr>
            <a:r>
              <a:rPr lang="en-US" b="1" dirty="0">
                <a:latin typeface="Arial" panose="020B0604020202020204" pitchFamily="34" charset="0"/>
                <a:cs typeface="Arial" panose="020B0604020202020204" pitchFamily="34" charset="0"/>
              </a:rPr>
              <a:t>Study design:</a:t>
            </a:r>
            <a:r>
              <a:rPr lang="en-US" dirty="0">
                <a:latin typeface="Arial" panose="020B0604020202020204" pitchFamily="34" charset="0"/>
                <a:cs typeface="Arial" panose="020B0604020202020204" pitchFamily="34" charset="0"/>
              </a:rPr>
              <a:t> A matched case-control study was conducted. Cases were 459 women who delivered and gestated babies/fetuses with NTDs in two provinces of China and 459 women with live-born infants, without an apparent congenital malformation, matched with cases by the same region, the same hospital, and childbirth in the same year as controls. All of the subjects were investigated by trained interviewers with the same criteria. Conditional logistic regression models were used to calculate odds ratios (ORs) and their 95% CI of abortion history and </a:t>
            </a:r>
            <a:r>
              <a:rPr lang="en-US" dirty="0" smtClean="0">
                <a:latin typeface="Arial" panose="020B0604020202020204" pitchFamily="34" charset="0"/>
                <a:cs typeface="Arial" panose="020B0604020202020204" pitchFamily="34" charset="0"/>
              </a:rPr>
              <a:t>inter-pregnancy </a:t>
            </a:r>
            <a:r>
              <a:rPr lang="en-US" dirty="0">
                <a:latin typeface="Arial" panose="020B0604020202020204" pitchFamily="34" charset="0"/>
                <a:cs typeface="Arial" panose="020B0604020202020204" pitchFamily="34" charset="0"/>
              </a:rPr>
              <a:t>intervals on NTD risk.</a:t>
            </a:r>
          </a:p>
        </p:txBody>
      </p:sp>
    </p:spTree>
    <p:extLst>
      <p:ext uri="{BB962C8B-B14F-4D97-AF65-F5344CB8AC3E}">
        <p14:creationId xmlns:p14="http://schemas.microsoft.com/office/powerpoint/2010/main" val="19367974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379" y="760936"/>
            <a:ext cx="6909971" cy="769445"/>
          </a:xfrm>
          <a:solidFill>
            <a:schemeClr val="accent1">
              <a:lumMod val="50000"/>
            </a:schemeClr>
          </a:solidFill>
        </p:spPr>
        <p:txBody>
          <a:bodyPr>
            <a:normAutofit/>
          </a:bodyPr>
          <a:lstStyle/>
          <a:p>
            <a:r>
              <a:rPr lang="en-US" sz="3200" b="1" dirty="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Case-Control Design – Example </a:t>
            </a:r>
            <a:r>
              <a:rPr lang="en-US" sz="32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4</a:t>
            </a:r>
            <a:endParaRPr lang="en-US" sz="3200"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767179" y="1708951"/>
            <a:ext cx="10515600" cy="5149049"/>
          </a:xfrm>
        </p:spPr>
        <p:txBody>
          <a:bodyPr>
            <a:normAutofit fontScale="62500" lnSpcReduction="20000"/>
          </a:bodyPr>
          <a:lstStyle/>
          <a:p>
            <a:pPr marL="0" indent="0">
              <a:lnSpc>
                <a:spcPct val="120000"/>
              </a:lnSpc>
              <a:buNone/>
            </a:pPr>
            <a:r>
              <a:rPr lang="en-US" sz="3400" b="1" dirty="0" smtClean="0">
                <a:latin typeface="Arial" panose="020B0604020202020204" pitchFamily="34" charset="0"/>
                <a:cs typeface="Arial" panose="020B0604020202020204" pitchFamily="34" charset="0"/>
              </a:rPr>
              <a:t>Title: Determinants </a:t>
            </a:r>
            <a:r>
              <a:rPr lang="en-US" sz="3400" b="1" dirty="0">
                <a:latin typeface="Arial" panose="020B0604020202020204" pitchFamily="34" charset="0"/>
                <a:cs typeface="Arial" panose="020B0604020202020204" pitchFamily="34" charset="0"/>
              </a:rPr>
              <a:t>of induced abortion among women received maternal health care services in public hospitals of </a:t>
            </a:r>
            <a:r>
              <a:rPr lang="en-US" sz="3400" b="1" dirty="0" err="1">
                <a:latin typeface="Arial" panose="020B0604020202020204" pitchFamily="34" charset="0"/>
                <a:cs typeface="Arial" panose="020B0604020202020204" pitchFamily="34" charset="0"/>
              </a:rPr>
              <a:t>Arba</a:t>
            </a:r>
            <a:r>
              <a:rPr lang="en-US" sz="3400" b="1" dirty="0">
                <a:latin typeface="Arial" panose="020B0604020202020204" pitchFamily="34" charset="0"/>
                <a:cs typeface="Arial" panose="020B0604020202020204" pitchFamily="34" charset="0"/>
              </a:rPr>
              <a:t> Minch and </a:t>
            </a:r>
            <a:r>
              <a:rPr lang="en-US" sz="3400" b="1" dirty="0" err="1">
                <a:latin typeface="Arial" panose="020B0604020202020204" pitchFamily="34" charset="0"/>
                <a:cs typeface="Arial" panose="020B0604020202020204" pitchFamily="34" charset="0"/>
              </a:rPr>
              <a:t>Wolayita</a:t>
            </a:r>
            <a:r>
              <a:rPr lang="en-US" sz="3400" b="1" dirty="0">
                <a:latin typeface="Arial" panose="020B0604020202020204" pitchFamily="34" charset="0"/>
                <a:cs typeface="Arial" panose="020B0604020202020204" pitchFamily="34" charset="0"/>
              </a:rPr>
              <a:t> </a:t>
            </a:r>
            <a:r>
              <a:rPr lang="en-US" sz="3400" b="1" dirty="0" err="1">
                <a:latin typeface="Arial" panose="020B0604020202020204" pitchFamily="34" charset="0"/>
                <a:cs typeface="Arial" panose="020B0604020202020204" pitchFamily="34" charset="0"/>
              </a:rPr>
              <a:t>Sodo</a:t>
            </a:r>
            <a:r>
              <a:rPr lang="en-US" sz="3400" b="1" dirty="0">
                <a:latin typeface="Arial" panose="020B0604020202020204" pitchFamily="34" charset="0"/>
                <a:cs typeface="Arial" panose="020B0604020202020204" pitchFamily="34" charset="0"/>
              </a:rPr>
              <a:t> town, southern Ethiopia: unmatched case-control study</a:t>
            </a:r>
          </a:p>
          <a:p>
            <a:pPr>
              <a:lnSpc>
                <a:spcPct val="120000"/>
              </a:lnSpc>
              <a:buFont typeface="Wingdings" panose="05000000000000000000" pitchFamily="2" charset="2"/>
              <a:buChar char="§"/>
            </a:pPr>
            <a:r>
              <a:rPr lang="en-US" sz="2900" b="1" dirty="0">
                <a:latin typeface="Arial" panose="020B0604020202020204" pitchFamily="34" charset="0"/>
                <a:cs typeface="Arial" panose="020B0604020202020204" pitchFamily="34" charset="0"/>
              </a:rPr>
              <a:t>Methods: </a:t>
            </a:r>
            <a:r>
              <a:rPr lang="en-US" sz="2900" dirty="0">
                <a:latin typeface="Arial" panose="020B0604020202020204" pitchFamily="34" charset="0"/>
                <a:cs typeface="Arial" panose="020B0604020202020204" pitchFamily="34" charset="0"/>
              </a:rPr>
              <a:t>An institutional-based unmatched case-control study was conducted among 413 women from 15th April to 15th June 2021 in selected public hospitals of </a:t>
            </a:r>
            <a:r>
              <a:rPr lang="en-US" sz="2900" dirty="0" err="1">
                <a:latin typeface="Arial" panose="020B0604020202020204" pitchFamily="34" charset="0"/>
                <a:cs typeface="Arial" panose="020B0604020202020204" pitchFamily="34" charset="0"/>
              </a:rPr>
              <a:t>Arba</a:t>
            </a:r>
            <a:r>
              <a:rPr lang="en-US" sz="2900" dirty="0">
                <a:latin typeface="Arial" panose="020B0604020202020204" pitchFamily="34" charset="0"/>
                <a:cs typeface="Arial" panose="020B0604020202020204" pitchFamily="34" charset="0"/>
              </a:rPr>
              <a:t> Minch and </a:t>
            </a:r>
            <a:r>
              <a:rPr lang="en-US" sz="2900" dirty="0" err="1">
                <a:latin typeface="Arial" panose="020B0604020202020204" pitchFamily="34" charset="0"/>
                <a:cs typeface="Arial" panose="020B0604020202020204" pitchFamily="34" charset="0"/>
              </a:rPr>
              <a:t>Wolayita</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Sodo</a:t>
            </a:r>
            <a:r>
              <a:rPr lang="en-US" sz="2900" dirty="0">
                <a:latin typeface="Arial" panose="020B0604020202020204" pitchFamily="34" charset="0"/>
                <a:cs typeface="Arial" panose="020B0604020202020204" pitchFamily="34" charset="0"/>
              </a:rPr>
              <a:t> town, Southern Ethiopia. Cases were women who received induced abortion care services or who received post-abortion care services after being presented to the selected public hospital with an attempt of induced abortion whereas controls were women who came for maternal health care (antenatal or postnatal care) services in selected public hospitals and never had history of induced abortion. The data were collected by pretested and structured questionnaires with face-to-face interviews via Kobo Collect v3.1 mobile tools and analyzed by STATA version14. Logistic regression model was used to identify factors associated with induced </a:t>
            </a:r>
            <a:r>
              <a:rPr lang="en-US" sz="2900" dirty="0" smtClean="0">
                <a:latin typeface="Arial" panose="020B0604020202020204" pitchFamily="34" charset="0"/>
                <a:cs typeface="Arial" panose="020B0604020202020204" pitchFamily="34" charset="0"/>
              </a:rPr>
              <a:t>abortion</a:t>
            </a:r>
            <a:endParaRPr lang="en-US" sz="2900" dirty="0">
              <a:latin typeface="Arial" panose="020B0604020202020204" pitchFamily="34" charset="0"/>
              <a:cs typeface="Arial" panose="020B0604020202020204" pitchFamily="34" charset="0"/>
            </a:endParaRPr>
          </a:p>
          <a:p>
            <a:pPr>
              <a:lnSpc>
                <a:spcPct val="120000"/>
              </a:lnSpc>
              <a:buFont typeface="Wingdings" panose="05000000000000000000" pitchFamily="2" charset="2"/>
              <a:buChar char="§"/>
            </a:pPr>
            <a:r>
              <a:rPr lang="en-US" sz="2900" i="1" dirty="0" err="1">
                <a:solidFill>
                  <a:srgbClr val="FF0000"/>
                </a:solidFill>
              </a:rPr>
              <a:t>Abebe</a:t>
            </a:r>
            <a:r>
              <a:rPr lang="en-US" sz="2900" i="1" dirty="0">
                <a:solidFill>
                  <a:srgbClr val="FF0000"/>
                </a:solidFill>
              </a:rPr>
              <a:t> M, </a:t>
            </a:r>
            <a:r>
              <a:rPr lang="en-US" sz="2900" i="1" dirty="0" err="1">
                <a:solidFill>
                  <a:srgbClr val="FF0000"/>
                </a:solidFill>
              </a:rPr>
              <a:t>Mersha</a:t>
            </a:r>
            <a:r>
              <a:rPr lang="en-US" sz="2900" i="1" dirty="0">
                <a:solidFill>
                  <a:srgbClr val="FF0000"/>
                </a:solidFill>
              </a:rPr>
              <a:t> A, </a:t>
            </a:r>
            <a:r>
              <a:rPr lang="en-US" sz="2900" i="1" dirty="0" err="1">
                <a:solidFill>
                  <a:srgbClr val="FF0000"/>
                </a:solidFill>
              </a:rPr>
              <a:t>Degefa</a:t>
            </a:r>
            <a:r>
              <a:rPr lang="en-US" sz="2900" i="1" dirty="0">
                <a:solidFill>
                  <a:srgbClr val="FF0000"/>
                </a:solidFill>
              </a:rPr>
              <a:t> N, </a:t>
            </a:r>
            <a:r>
              <a:rPr lang="en-US" sz="2900" i="1" dirty="0" err="1">
                <a:solidFill>
                  <a:srgbClr val="FF0000"/>
                </a:solidFill>
              </a:rPr>
              <a:t>Gebremeskel</a:t>
            </a:r>
            <a:r>
              <a:rPr lang="en-US" sz="2900" i="1" dirty="0">
                <a:solidFill>
                  <a:srgbClr val="FF0000"/>
                </a:solidFill>
              </a:rPr>
              <a:t> F, </a:t>
            </a:r>
            <a:r>
              <a:rPr lang="en-US" sz="2900" i="1" dirty="0" err="1">
                <a:solidFill>
                  <a:srgbClr val="FF0000"/>
                </a:solidFill>
              </a:rPr>
              <a:t>Kefelew</a:t>
            </a:r>
            <a:r>
              <a:rPr lang="en-US" sz="2900" i="1" dirty="0">
                <a:solidFill>
                  <a:srgbClr val="FF0000"/>
                </a:solidFill>
              </a:rPr>
              <a:t> E, </a:t>
            </a:r>
            <a:r>
              <a:rPr lang="en-US" sz="2900" i="1" dirty="0" err="1">
                <a:solidFill>
                  <a:srgbClr val="FF0000"/>
                </a:solidFill>
              </a:rPr>
              <a:t>Molla</a:t>
            </a:r>
            <a:r>
              <a:rPr lang="en-US" sz="2900" i="1" dirty="0">
                <a:solidFill>
                  <a:srgbClr val="FF0000"/>
                </a:solidFill>
              </a:rPr>
              <a:t> W. Determinants of induced abortion among women received maternal health care services in public hospitals of </a:t>
            </a:r>
            <a:r>
              <a:rPr lang="en-US" sz="2900" i="1" dirty="0" err="1">
                <a:solidFill>
                  <a:srgbClr val="FF0000"/>
                </a:solidFill>
              </a:rPr>
              <a:t>Arba</a:t>
            </a:r>
            <a:r>
              <a:rPr lang="en-US" sz="2900" i="1" dirty="0">
                <a:solidFill>
                  <a:srgbClr val="FF0000"/>
                </a:solidFill>
              </a:rPr>
              <a:t> Minch and </a:t>
            </a:r>
            <a:r>
              <a:rPr lang="en-US" sz="2900" i="1" dirty="0" err="1">
                <a:solidFill>
                  <a:srgbClr val="FF0000"/>
                </a:solidFill>
              </a:rPr>
              <a:t>Wolayita</a:t>
            </a:r>
            <a:r>
              <a:rPr lang="en-US" sz="2900" i="1" dirty="0">
                <a:solidFill>
                  <a:srgbClr val="FF0000"/>
                </a:solidFill>
              </a:rPr>
              <a:t> </a:t>
            </a:r>
            <a:r>
              <a:rPr lang="en-US" sz="2900" i="1" dirty="0" err="1">
                <a:solidFill>
                  <a:srgbClr val="FF0000"/>
                </a:solidFill>
              </a:rPr>
              <a:t>Sodo</a:t>
            </a:r>
            <a:r>
              <a:rPr lang="en-US" sz="2900" i="1" dirty="0">
                <a:solidFill>
                  <a:srgbClr val="FF0000"/>
                </a:solidFill>
              </a:rPr>
              <a:t> town, southern Ethiopia: unmatched case-control study. BMC </a:t>
            </a:r>
            <a:r>
              <a:rPr lang="en-US" sz="2900" i="1" dirty="0" err="1">
                <a:solidFill>
                  <a:srgbClr val="FF0000"/>
                </a:solidFill>
              </a:rPr>
              <a:t>Womens</a:t>
            </a:r>
            <a:r>
              <a:rPr lang="en-US" sz="2900" i="1" dirty="0">
                <a:solidFill>
                  <a:srgbClr val="FF0000"/>
                </a:solidFill>
              </a:rPr>
              <a:t> Health. 2022 Apr 9;22(1):107. </a:t>
            </a:r>
            <a:endParaRPr lang="en-US" sz="2900"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23037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234" y="689915"/>
            <a:ext cx="6805196" cy="615103"/>
          </a:xfrm>
          <a:solidFill>
            <a:schemeClr val="accent1">
              <a:lumMod val="50000"/>
            </a:schemeClr>
          </a:solidFill>
        </p:spPr>
        <p:txBody>
          <a:bodyPr>
            <a:normAutofit/>
          </a:bodyPr>
          <a:lstStyle/>
          <a:p>
            <a:r>
              <a:rPr lang="en-US" sz="3200" b="1" dirty="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Case-Control Design – Example </a:t>
            </a:r>
            <a:r>
              <a:rPr lang="en-US" sz="32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5</a:t>
            </a:r>
            <a:endParaRPr lang="en-US" sz="3200"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784934" y="1376039"/>
            <a:ext cx="10515600" cy="5149049"/>
          </a:xfrm>
        </p:spPr>
        <p:txBody>
          <a:bodyPr>
            <a:noAutofit/>
          </a:bodyPr>
          <a:lstStyle/>
          <a:p>
            <a:pPr marL="0" indent="0">
              <a:lnSpc>
                <a:spcPct val="110000"/>
              </a:lnSpc>
              <a:buNone/>
            </a:pPr>
            <a:r>
              <a:rPr lang="en-US" sz="2400" b="1" dirty="0" smtClean="0">
                <a:latin typeface="Arial" panose="020B0604020202020204" pitchFamily="34" charset="0"/>
                <a:cs typeface="Arial" panose="020B0604020202020204" pitchFamily="34" charset="0"/>
              </a:rPr>
              <a:t>Title: Abortion </a:t>
            </a:r>
            <a:r>
              <a:rPr lang="en-US" sz="2400" b="1" dirty="0">
                <a:latin typeface="Arial" panose="020B0604020202020204" pitchFamily="34" charset="0"/>
                <a:cs typeface="Arial" panose="020B0604020202020204" pitchFamily="34" charset="0"/>
              </a:rPr>
              <a:t>and </a:t>
            </a:r>
            <a:r>
              <a:rPr lang="en-US" sz="2400" b="1" dirty="0" smtClean="0">
                <a:latin typeface="Arial" panose="020B0604020202020204" pitchFamily="34" charset="0"/>
                <a:cs typeface="Arial" panose="020B0604020202020204" pitchFamily="34" charset="0"/>
              </a:rPr>
              <a:t>Breast Cancer: Case-Control Study</a:t>
            </a:r>
            <a:endParaRPr lang="en-US" sz="2400" b="1"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r>
              <a:rPr lang="en-US" sz="2400" b="1" dirty="0">
                <a:latin typeface="Arial" panose="020B0604020202020204" pitchFamily="34" charset="0"/>
                <a:cs typeface="Arial" panose="020B0604020202020204" pitchFamily="34" charset="0"/>
              </a:rPr>
              <a:t>Aims and background: </a:t>
            </a:r>
            <a:r>
              <a:rPr lang="en-US" sz="2400" dirty="0">
                <a:latin typeface="Arial" panose="020B0604020202020204" pitchFamily="34" charset="0"/>
                <a:cs typeface="Arial" panose="020B0604020202020204" pitchFamily="34" charset="0"/>
              </a:rPr>
              <a:t>The aim of the present study was to examine if certain aspects of a woman's experience of abortion might be associated with the risk of breast cancer.</a:t>
            </a:r>
          </a:p>
          <a:p>
            <a:pPr>
              <a:lnSpc>
                <a:spcPct val="100000"/>
              </a:lnSpc>
              <a:buFont typeface="Wingdings" panose="05000000000000000000" pitchFamily="2" charset="2"/>
              <a:buChar char="§"/>
            </a:pPr>
            <a:r>
              <a:rPr lang="en-US" sz="2000" b="1" dirty="0">
                <a:latin typeface="Arial" panose="020B0604020202020204" pitchFamily="34" charset="0"/>
                <a:cs typeface="Arial" panose="020B0604020202020204" pitchFamily="34" charset="0"/>
              </a:rPr>
              <a:t>Methods and study design: </a:t>
            </a:r>
            <a:r>
              <a:rPr lang="en-US" sz="2000" dirty="0">
                <a:latin typeface="Arial" panose="020B0604020202020204" pitchFamily="34" charset="0"/>
                <a:cs typeface="Arial" panose="020B0604020202020204" pitchFamily="34" charset="0"/>
              </a:rPr>
              <a:t>The case-control study was conducted in </a:t>
            </a:r>
            <a:r>
              <a:rPr lang="en-US" sz="2000" dirty="0" err="1">
                <a:latin typeface="Arial" panose="020B0604020202020204" pitchFamily="34" charset="0"/>
                <a:cs typeface="Arial" panose="020B0604020202020204" pitchFamily="34" charset="0"/>
              </a:rPr>
              <a:t>Kragujevac</a:t>
            </a:r>
            <a:r>
              <a:rPr lang="en-US" sz="2000" dirty="0">
                <a:latin typeface="Arial" panose="020B0604020202020204" pitchFamily="34" charset="0"/>
                <a:cs typeface="Arial" panose="020B0604020202020204" pitchFamily="34" charset="0"/>
              </a:rPr>
              <a:t> (Serbia) during the period 2004-2005. The case group (191 women) consisted of patients with newly diagnosed first primary breast cancer, which was histologically confirmed. The control group (191 women), individually matched by age (± 2 years), hospital admittance and place of residence (rural/urban) to the respective cases, was selected from female patients admitted for other diseases. The analysis was restricted to </a:t>
            </a:r>
            <a:r>
              <a:rPr lang="en-US" sz="2000" dirty="0" err="1">
                <a:latin typeface="Arial" panose="020B0604020202020204" pitchFamily="34" charset="0"/>
                <a:cs typeface="Arial" panose="020B0604020202020204" pitchFamily="34" charset="0"/>
              </a:rPr>
              <a:t>parous</a:t>
            </a:r>
            <a:r>
              <a:rPr lang="en-US" sz="2000" dirty="0">
                <a:latin typeface="Arial" panose="020B0604020202020204" pitchFamily="34" charset="0"/>
                <a:cs typeface="Arial" panose="020B0604020202020204" pitchFamily="34" charset="0"/>
              </a:rPr>
              <a:t> women (168 cases and 171 controls</a:t>
            </a:r>
            <a:r>
              <a:rPr lang="en-US" sz="2000" dirty="0" smtClean="0">
                <a:latin typeface="Arial" panose="020B0604020202020204" pitchFamily="34" charset="0"/>
                <a:cs typeface="Arial" panose="020B0604020202020204" pitchFamily="34" charset="0"/>
              </a:rPr>
              <a:t>)</a:t>
            </a:r>
          </a:p>
          <a:p>
            <a:pPr>
              <a:lnSpc>
                <a:spcPct val="110000"/>
              </a:lnSpc>
              <a:buFont typeface="Wingdings" panose="05000000000000000000" pitchFamily="2" charset="2"/>
              <a:buChar char="§"/>
            </a:pPr>
            <a:r>
              <a:rPr lang="en-US" sz="2000" i="1" dirty="0" err="1">
                <a:solidFill>
                  <a:srgbClr val="FF0000"/>
                </a:solidFill>
              </a:rPr>
              <a:t>Ilic</a:t>
            </a:r>
            <a:r>
              <a:rPr lang="en-US" sz="2000" i="1" dirty="0">
                <a:solidFill>
                  <a:srgbClr val="FF0000"/>
                </a:solidFill>
              </a:rPr>
              <a:t> M, </a:t>
            </a:r>
            <a:r>
              <a:rPr lang="en-US" sz="2000" i="1" dirty="0" err="1">
                <a:solidFill>
                  <a:srgbClr val="FF0000"/>
                </a:solidFill>
              </a:rPr>
              <a:t>Vlajinac</a:t>
            </a:r>
            <a:r>
              <a:rPr lang="en-US" sz="2000" i="1" dirty="0">
                <a:solidFill>
                  <a:srgbClr val="FF0000"/>
                </a:solidFill>
              </a:rPr>
              <a:t> H, </a:t>
            </a:r>
            <a:r>
              <a:rPr lang="en-US" sz="2000" i="1" dirty="0" err="1">
                <a:solidFill>
                  <a:srgbClr val="FF0000"/>
                </a:solidFill>
              </a:rPr>
              <a:t>Marinkovic</a:t>
            </a:r>
            <a:r>
              <a:rPr lang="en-US" sz="2000" i="1" dirty="0">
                <a:solidFill>
                  <a:srgbClr val="FF0000"/>
                </a:solidFill>
              </a:rPr>
              <a:t> J, </a:t>
            </a:r>
            <a:r>
              <a:rPr lang="en-US" sz="2000" i="1" dirty="0" err="1">
                <a:solidFill>
                  <a:srgbClr val="FF0000"/>
                </a:solidFill>
              </a:rPr>
              <a:t>Sipetic-Grujicic</a:t>
            </a:r>
            <a:r>
              <a:rPr lang="en-US" sz="2000" i="1" dirty="0">
                <a:solidFill>
                  <a:srgbClr val="FF0000"/>
                </a:solidFill>
              </a:rPr>
              <a:t> S. Abortion and breast cancer: case-control study. </a:t>
            </a:r>
            <a:r>
              <a:rPr lang="en-US" sz="2000" i="1" dirty="0" err="1">
                <a:solidFill>
                  <a:srgbClr val="FF0000"/>
                </a:solidFill>
              </a:rPr>
              <a:t>Tumori</a:t>
            </a:r>
            <a:r>
              <a:rPr lang="en-US" sz="2000" i="1" dirty="0">
                <a:solidFill>
                  <a:srgbClr val="FF0000"/>
                </a:solidFill>
              </a:rPr>
              <a:t>. 2013 Jul-Aug;99(4):452-7</a:t>
            </a:r>
            <a:endParaRPr lang="en-US" sz="2000"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149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81235"/>
            <a:ext cx="5544845" cy="701336"/>
          </a:xfrm>
          <a:solidFill>
            <a:schemeClr val="accent1">
              <a:lumMod val="50000"/>
            </a:schemeClr>
          </a:solidFill>
        </p:spPr>
        <p:txBody>
          <a:bodyPr>
            <a:normAutofit/>
          </a:bodyPr>
          <a:lstStyle/>
          <a:p>
            <a:r>
              <a:rPr lang="en-US" sz="36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Cross-Sequential study</a:t>
            </a:r>
            <a:endParaRPr lang="en-US" sz="3600" b="1"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838200" y="1665827"/>
            <a:ext cx="10515600" cy="4351338"/>
          </a:xfrm>
        </p:spPr>
        <p:txBody>
          <a:bodyPr>
            <a:noAutofit/>
          </a:bodyPr>
          <a:lstStyle/>
          <a:p>
            <a:pPr marL="355600" indent="-355600">
              <a:lnSpc>
                <a:spcPct val="100000"/>
              </a:lnSpc>
              <a:spcBef>
                <a:spcPts val="0"/>
              </a:spcBef>
              <a:spcAft>
                <a:spcPts val="1200"/>
              </a:spcAft>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This research design method combines </a:t>
            </a:r>
            <a:r>
              <a:rPr lang="en-US" sz="2400" dirty="0">
                <a:latin typeface="Arial" panose="020B0604020202020204" pitchFamily="34" charset="0"/>
                <a:cs typeface="Arial" panose="020B0604020202020204" pitchFamily="34" charset="0"/>
              </a:rPr>
              <a:t>both a longitudinal design and a cross-sectional </a:t>
            </a:r>
            <a:r>
              <a:rPr lang="en-US" sz="2400" dirty="0" smtClean="0">
                <a:latin typeface="Arial" panose="020B0604020202020204" pitchFamily="34" charset="0"/>
                <a:cs typeface="Arial" panose="020B0604020202020204" pitchFamily="34" charset="0"/>
              </a:rPr>
              <a:t>design</a:t>
            </a:r>
          </a:p>
          <a:p>
            <a:pPr marL="355600" indent="-355600">
              <a:lnSpc>
                <a:spcPct val="100000"/>
              </a:lnSpc>
              <a:spcBef>
                <a:spcPts val="0"/>
              </a:spcBef>
              <a:spcAft>
                <a:spcPts val="1200"/>
              </a:spcAft>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It </a:t>
            </a:r>
            <a:r>
              <a:rPr lang="en-US" sz="2400" dirty="0">
                <a:latin typeface="Arial" panose="020B0604020202020204" pitchFamily="34" charset="0"/>
                <a:cs typeface="Arial" panose="020B0604020202020204" pitchFamily="34" charset="0"/>
              </a:rPr>
              <a:t>aims to correct for some of the problems inherent in the cross-sectional and longitudinal </a:t>
            </a:r>
            <a:r>
              <a:rPr lang="en-US" sz="2400" dirty="0" smtClean="0">
                <a:latin typeface="Arial" panose="020B0604020202020204" pitchFamily="34" charset="0"/>
                <a:cs typeface="Arial" panose="020B0604020202020204" pitchFamily="34" charset="0"/>
              </a:rPr>
              <a:t>designs</a:t>
            </a:r>
          </a:p>
          <a:p>
            <a:pPr marL="355600" indent="-355600">
              <a:lnSpc>
                <a:spcPct val="100000"/>
              </a:lnSpc>
              <a:spcBef>
                <a:spcPts val="0"/>
              </a:spcBef>
              <a:spcAft>
                <a:spcPts val="1200"/>
              </a:spcAft>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The design is configured </a:t>
            </a:r>
            <a:r>
              <a:rPr lang="en-US" sz="2400" dirty="0">
                <a:latin typeface="Arial" panose="020B0604020202020204" pitchFamily="34" charset="0"/>
                <a:cs typeface="Arial" panose="020B0604020202020204" pitchFamily="34" charset="0"/>
              </a:rPr>
              <a:t>in ways to address confounds between age, cohort, and time of </a:t>
            </a:r>
            <a:r>
              <a:rPr lang="en-US" sz="2400" dirty="0" smtClean="0">
                <a:latin typeface="Arial" panose="020B0604020202020204" pitchFamily="34" charset="0"/>
                <a:cs typeface="Arial" panose="020B0604020202020204" pitchFamily="34" charset="0"/>
              </a:rPr>
              <a:t>measurement</a:t>
            </a:r>
          </a:p>
          <a:p>
            <a:pPr marL="355600" indent="-355600">
              <a:lnSpc>
                <a:spcPct val="100000"/>
              </a:lnSpc>
              <a:spcBef>
                <a:spcPts val="0"/>
              </a:spcBef>
              <a:spcAft>
                <a:spcPts val="1200"/>
              </a:spcAft>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Two </a:t>
            </a:r>
            <a:r>
              <a:rPr lang="en-US" sz="2400" dirty="0">
                <a:latin typeface="Arial" panose="020B0604020202020204" pitchFamily="34" charset="0"/>
                <a:cs typeface="Arial" panose="020B0604020202020204" pitchFamily="34" charset="0"/>
              </a:rPr>
              <a:t>or more groups of individuals of different ages are directly compared over a period of </a:t>
            </a:r>
            <a:r>
              <a:rPr lang="en-US" sz="2400" dirty="0" smtClean="0">
                <a:latin typeface="Arial" panose="020B0604020202020204" pitchFamily="34" charset="0"/>
                <a:cs typeface="Arial" panose="020B0604020202020204" pitchFamily="34" charset="0"/>
              </a:rPr>
              <a:t>time</a:t>
            </a:r>
          </a:p>
          <a:p>
            <a:pPr marL="355600" indent="-355600">
              <a:lnSpc>
                <a:spcPct val="100000"/>
              </a:lnSpc>
              <a:spcBef>
                <a:spcPts val="0"/>
              </a:spcBef>
              <a:spcAft>
                <a:spcPts val="1200"/>
              </a:spcAft>
              <a:buFont typeface="Wingdings" panose="05000000000000000000" pitchFamily="2" charset="2"/>
              <a:buChar char="§"/>
            </a:pPr>
            <a:r>
              <a:rPr lang="en-US" sz="2000" b="1" i="1" dirty="0" smtClean="0">
                <a:latin typeface="Arial" panose="020B0604020202020204" pitchFamily="34" charset="0"/>
                <a:cs typeface="Arial" panose="020B0604020202020204" pitchFamily="34" charset="0"/>
              </a:rPr>
              <a:t>A </a:t>
            </a:r>
            <a:r>
              <a:rPr lang="en-US" sz="2000" b="1" i="1" dirty="0">
                <a:latin typeface="Arial" panose="020B0604020202020204" pitchFamily="34" charset="0"/>
                <a:cs typeface="Arial" panose="020B0604020202020204" pitchFamily="34" charset="0"/>
              </a:rPr>
              <a:t>group of 15-year-olds and a group of 19-year-olds </a:t>
            </a:r>
            <a:r>
              <a:rPr lang="en-US" sz="2000" b="1" i="1" dirty="0" smtClean="0">
                <a:latin typeface="Arial" panose="020B0604020202020204" pitchFamily="34" charset="0"/>
                <a:cs typeface="Arial" panose="020B0604020202020204" pitchFamily="34" charset="0"/>
              </a:rPr>
              <a:t>Adolescents might be assessed on their compliance with the use of condom at </a:t>
            </a:r>
            <a:r>
              <a:rPr lang="en-US" sz="2000" b="1" i="1" dirty="0">
                <a:latin typeface="Arial" panose="020B0604020202020204" pitchFamily="34" charset="0"/>
                <a:cs typeface="Arial" panose="020B0604020202020204" pitchFamily="34" charset="0"/>
              </a:rPr>
              <a:t>the beginning of the research and then subsequently </a:t>
            </a:r>
            <a:r>
              <a:rPr lang="en-US" sz="2000" b="1" i="1" dirty="0" smtClean="0">
                <a:latin typeface="Arial" panose="020B0604020202020204" pitchFamily="34" charset="0"/>
                <a:cs typeface="Arial" panose="020B0604020202020204" pitchFamily="34" charset="0"/>
              </a:rPr>
              <a:t>at every </a:t>
            </a:r>
            <a:r>
              <a:rPr lang="en-US" sz="2000" b="1" i="1" dirty="0">
                <a:latin typeface="Arial" panose="020B0604020202020204" pitchFamily="34" charset="0"/>
                <a:cs typeface="Arial" panose="020B0604020202020204" pitchFamily="34" charset="0"/>
              </a:rPr>
              <a:t>6 months for the next 5 </a:t>
            </a:r>
            <a:r>
              <a:rPr lang="en-US" sz="2000" b="1" i="1" dirty="0" smtClean="0">
                <a:latin typeface="Arial" panose="020B0604020202020204" pitchFamily="34" charset="0"/>
                <a:cs typeface="Arial" panose="020B0604020202020204" pitchFamily="34" charset="0"/>
              </a:rPr>
              <a:t>years</a:t>
            </a:r>
            <a:endParaRPr lang="en-US" sz="2000" b="1" i="1" dirty="0">
              <a:latin typeface="Arial" panose="020B0604020202020204" pitchFamily="34" charset="0"/>
              <a:cs typeface="Arial" panose="020B0604020202020204" pitchFamily="34" charset="0"/>
            </a:endParaRPr>
          </a:p>
          <a:p>
            <a:pPr marL="355600" indent="-355600">
              <a:lnSpc>
                <a:spcPct val="100000"/>
              </a:lnSpc>
              <a:spcBef>
                <a:spcPts val="0"/>
              </a:spcBef>
              <a:spcAft>
                <a:spcPts val="1200"/>
              </a:spcAft>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13325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8716" y="808443"/>
            <a:ext cx="4142173" cy="784622"/>
          </a:xfrm>
          <a:solidFill>
            <a:schemeClr val="accent1">
              <a:lumMod val="50000"/>
            </a:schemeClr>
          </a:solidFill>
        </p:spPr>
        <p:txBody>
          <a:bodyPr>
            <a:normAutofit/>
          </a:bodyPr>
          <a:lstStyle/>
          <a:p>
            <a:r>
              <a:rPr lang="en-US" sz="32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rPr>
              <a:t>Cross-Over Design</a:t>
            </a:r>
            <a:endParaRPr lang="en-US" sz="3200" b="1"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308716" y="1754603"/>
            <a:ext cx="9788371" cy="4734974"/>
          </a:xfrm>
        </p:spPr>
        <p:txBody>
          <a:bodyPr>
            <a:normAutofit lnSpcReduction="10000"/>
          </a:bodyPr>
          <a:lstStyle/>
          <a:p>
            <a:pPr>
              <a:lnSpc>
                <a:spcPct val="100000"/>
              </a:lnSpc>
              <a:spcBef>
                <a:spcPts val="0"/>
              </a:spcBef>
              <a:spcAft>
                <a:spcPts val="1800"/>
              </a:spcAft>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This is</a:t>
            </a:r>
            <a:r>
              <a:rPr lang="en-US" sz="2400" dirty="0">
                <a:latin typeface="Arial" panose="020B0604020202020204" pitchFamily="34" charset="0"/>
                <a:cs typeface="Arial" panose="020B0604020202020204" pitchFamily="34" charset="0"/>
              </a:rPr>
              <a:t> a repeated measurements </a:t>
            </a:r>
            <a:r>
              <a:rPr lang="en-US" sz="2400" dirty="0" smtClean="0">
                <a:latin typeface="Arial" panose="020B0604020202020204" pitchFamily="34" charset="0"/>
                <a:cs typeface="Arial" panose="020B0604020202020204" pitchFamily="34" charset="0"/>
              </a:rPr>
              <a:t>such </a:t>
            </a:r>
            <a:r>
              <a:rPr lang="en-US" sz="2400" dirty="0">
                <a:latin typeface="Arial" panose="020B0604020202020204" pitchFamily="34" charset="0"/>
                <a:cs typeface="Arial" panose="020B0604020202020204" pitchFamily="34" charset="0"/>
              </a:rPr>
              <a:t>that each experimental unit (patient) receives different treatments during the different time </a:t>
            </a:r>
            <a:r>
              <a:rPr lang="en-US" sz="2400" dirty="0" smtClean="0">
                <a:latin typeface="Arial" panose="020B0604020202020204" pitchFamily="34" charset="0"/>
                <a:cs typeface="Arial" panose="020B0604020202020204" pitchFamily="34" charset="0"/>
              </a:rPr>
              <a:t>periods</a:t>
            </a:r>
          </a:p>
          <a:p>
            <a:pPr marL="541338">
              <a:lnSpc>
                <a:spcPct val="100000"/>
              </a:lnSpc>
              <a:spcBef>
                <a:spcPts val="0"/>
              </a:spcBef>
              <a:spcAft>
                <a:spcPts val="1800"/>
              </a:spcAft>
            </a:pPr>
            <a:r>
              <a:rPr lang="en-US" sz="2000" i="1" dirty="0" smtClean="0">
                <a:latin typeface="Arial" panose="020B0604020202020204" pitchFamily="34" charset="0"/>
                <a:cs typeface="Arial" panose="020B0604020202020204" pitchFamily="34" charset="0"/>
              </a:rPr>
              <a:t>i.e</a:t>
            </a:r>
            <a:r>
              <a:rPr lang="en-US" sz="2000" i="1" dirty="0">
                <a:latin typeface="Arial" panose="020B0604020202020204" pitchFamily="34" charset="0"/>
                <a:cs typeface="Arial" panose="020B0604020202020204" pitchFamily="34" charset="0"/>
              </a:rPr>
              <a:t>., the patients </a:t>
            </a:r>
            <a:r>
              <a:rPr lang="en-US" sz="2000" i="1" dirty="0" smtClean="0">
                <a:latin typeface="Arial" panose="020B0604020202020204" pitchFamily="34" charset="0"/>
                <a:cs typeface="Arial" panose="020B0604020202020204" pitchFamily="34" charset="0"/>
              </a:rPr>
              <a:t>cross over </a:t>
            </a:r>
            <a:r>
              <a:rPr lang="en-US" sz="2000" i="1" dirty="0">
                <a:latin typeface="Arial" panose="020B0604020202020204" pitchFamily="34" charset="0"/>
                <a:cs typeface="Arial" panose="020B0604020202020204" pitchFamily="34" charset="0"/>
              </a:rPr>
              <a:t>from one treatment to another during the course of the </a:t>
            </a:r>
            <a:r>
              <a:rPr lang="en-US" sz="2000" i="1" dirty="0" smtClean="0">
                <a:latin typeface="Arial" panose="020B0604020202020204" pitchFamily="34" charset="0"/>
                <a:cs typeface="Arial" panose="020B0604020202020204" pitchFamily="34" charset="0"/>
              </a:rPr>
              <a:t>trial</a:t>
            </a:r>
            <a:endParaRPr lang="en-US" sz="2000" i="1" dirty="0">
              <a:latin typeface="Arial" panose="020B0604020202020204" pitchFamily="34" charset="0"/>
              <a:cs typeface="Arial" panose="020B0604020202020204" pitchFamily="34" charset="0"/>
            </a:endParaRPr>
          </a:p>
          <a:p>
            <a:pPr marL="541338">
              <a:lnSpc>
                <a:spcPct val="100000"/>
              </a:lnSpc>
              <a:spcBef>
                <a:spcPts val="0"/>
              </a:spcBef>
              <a:spcAft>
                <a:spcPts val="1800"/>
              </a:spcAft>
            </a:pPr>
            <a:r>
              <a:rPr lang="en-US" sz="2000" i="1" dirty="0" smtClean="0">
                <a:latin typeface="Arial" panose="020B0604020202020204" pitchFamily="34" charset="0"/>
                <a:cs typeface="Arial" panose="020B0604020202020204" pitchFamily="34" charset="0"/>
              </a:rPr>
              <a:t>It is </a:t>
            </a:r>
            <a:r>
              <a:rPr lang="en-US" sz="2000" i="1" dirty="0">
                <a:latin typeface="Arial" panose="020B0604020202020204" pitchFamily="34" charset="0"/>
                <a:cs typeface="Arial" panose="020B0604020202020204" pitchFamily="34" charset="0"/>
              </a:rPr>
              <a:t>a longitudinal study in which subjects receive a sequence of different </a:t>
            </a:r>
            <a:r>
              <a:rPr lang="en-US" sz="2000" i="1" dirty="0" smtClean="0">
                <a:latin typeface="Arial" panose="020B0604020202020204" pitchFamily="34" charset="0"/>
                <a:cs typeface="Arial" panose="020B0604020202020204" pitchFamily="34" charset="0"/>
              </a:rPr>
              <a:t>treatments</a:t>
            </a:r>
          </a:p>
          <a:p>
            <a:pPr>
              <a:lnSpc>
                <a:spcPct val="100000"/>
              </a:lnSpc>
              <a:spcBef>
                <a:spcPts val="0"/>
              </a:spcBef>
              <a:spcAft>
                <a:spcPts val="1800"/>
              </a:spcAft>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Its </a:t>
            </a:r>
            <a:r>
              <a:rPr lang="en-US" sz="2400" dirty="0">
                <a:latin typeface="Arial" panose="020B0604020202020204" pitchFamily="34" charset="0"/>
                <a:cs typeface="Arial" panose="020B0604020202020204" pitchFamily="34" charset="0"/>
              </a:rPr>
              <a:t>advantages </a:t>
            </a:r>
            <a:r>
              <a:rPr lang="en-US" sz="2400" dirty="0" smtClean="0">
                <a:latin typeface="Arial" panose="020B0604020202020204" pitchFamily="34" charset="0"/>
                <a:cs typeface="Arial" panose="020B0604020202020204" pitchFamily="34" charset="0"/>
              </a:rPr>
              <a:t>are </a:t>
            </a:r>
            <a:r>
              <a:rPr lang="en-US" sz="2400" dirty="0">
                <a:latin typeface="Arial" panose="020B0604020202020204" pitchFamily="34" charset="0"/>
                <a:cs typeface="Arial" panose="020B0604020202020204" pitchFamily="34" charset="0"/>
              </a:rPr>
              <a:t>that each subject acts as his or her own control, and that a smaller number of patients are required in comparison to parallel-group </a:t>
            </a:r>
            <a:r>
              <a:rPr lang="en-US" sz="2400" dirty="0" smtClean="0">
                <a:latin typeface="Arial" panose="020B0604020202020204" pitchFamily="34" charset="0"/>
                <a:cs typeface="Arial" panose="020B0604020202020204" pitchFamily="34" charset="0"/>
              </a:rPr>
              <a:t>studies</a:t>
            </a:r>
          </a:p>
          <a:p>
            <a:pPr>
              <a:lnSpc>
                <a:spcPct val="100000"/>
              </a:lnSpc>
              <a:spcBef>
                <a:spcPts val="0"/>
              </a:spcBef>
              <a:spcAft>
                <a:spcPts val="1800"/>
              </a:spcAft>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However, it takes a longer </a:t>
            </a:r>
            <a:r>
              <a:rPr lang="en-US" sz="2400" dirty="0">
                <a:latin typeface="Arial" panose="020B0604020202020204" pitchFamily="34" charset="0"/>
                <a:cs typeface="Arial" panose="020B0604020202020204" pitchFamily="34" charset="0"/>
              </a:rPr>
              <a:t>duration than parallel-group </a:t>
            </a:r>
            <a:r>
              <a:rPr lang="en-US" sz="2400" dirty="0" smtClean="0">
                <a:latin typeface="Arial" panose="020B0604020202020204" pitchFamily="34" charset="0"/>
                <a:cs typeface="Arial" panose="020B0604020202020204" pitchFamily="34" charset="0"/>
              </a:rPr>
              <a:t>studies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39986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530" y="692459"/>
            <a:ext cx="4648200" cy="648070"/>
          </a:xfrm>
          <a:solidFill>
            <a:schemeClr val="accent1">
              <a:lumMod val="50000"/>
            </a:schemeClr>
          </a:solidFill>
        </p:spPr>
        <p:txBody>
          <a:bodyPr>
            <a:normAutofit/>
          </a:bodyPr>
          <a:lstStyle/>
          <a:p>
            <a:r>
              <a:rPr lang="en-US" sz="3200" b="1" dirty="0">
                <a:solidFill>
                  <a:srgbClr val="FFFF00"/>
                </a:solidFill>
                <a:effectLst>
                  <a:outerShdw blurRad="38100" dist="38100" dir="2700000" algn="tl">
                    <a:srgbClr val="000000">
                      <a:alpha val="43137"/>
                    </a:srgbClr>
                  </a:outerShdw>
                </a:effectLst>
                <a:latin typeface="Arial Rounded MT Bold" panose="020F0704030504030204" pitchFamily="34" charset="0"/>
              </a:rPr>
              <a:t>Cross-Over </a:t>
            </a:r>
            <a:r>
              <a:rPr lang="en-US" sz="32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rPr>
              <a:t>Design (2)</a:t>
            </a:r>
            <a:endParaRPr lang="en-US" sz="3200" dirty="0"/>
          </a:p>
        </p:txBody>
      </p:sp>
      <p:sp>
        <p:nvSpPr>
          <p:cNvPr id="3" name="Content Placeholder 2"/>
          <p:cNvSpPr>
            <a:spLocks noGrp="1"/>
          </p:cNvSpPr>
          <p:nvPr>
            <p:ph idx="1"/>
          </p:nvPr>
        </p:nvSpPr>
        <p:spPr>
          <a:xfrm>
            <a:off x="1033508" y="1470132"/>
            <a:ext cx="10515600" cy="5125976"/>
          </a:xfrm>
        </p:spPr>
        <p:txBody>
          <a:bodyPr>
            <a:normAutofit fontScale="85000" lnSpcReduction="20000"/>
          </a:bodyPr>
          <a:lstStyle/>
          <a:p>
            <a:pPr marL="355600" indent="-355600">
              <a:lnSpc>
                <a:spcPct val="120000"/>
              </a:lnSpc>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In </a:t>
            </a:r>
            <a:r>
              <a:rPr lang="en-US" sz="2400" dirty="0">
                <a:latin typeface="Arial" panose="020B0604020202020204" pitchFamily="34" charset="0"/>
                <a:cs typeface="Arial" panose="020B0604020202020204" pitchFamily="34" charset="0"/>
              </a:rPr>
              <a:t>randomized </a:t>
            </a:r>
            <a:r>
              <a:rPr lang="en-US" sz="2400" dirty="0" smtClean="0">
                <a:latin typeface="Arial" panose="020B0604020202020204" pitchFamily="34" charset="0"/>
                <a:cs typeface="Arial" panose="020B0604020202020204" pitchFamily="34" charset="0"/>
              </a:rPr>
              <a:t>trials, </a:t>
            </a:r>
            <a:r>
              <a:rPr lang="en-US" sz="2400" dirty="0">
                <a:latin typeface="Arial" panose="020B0604020202020204" pitchFamily="34" charset="0"/>
                <a:cs typeface="Arial" panose="020B0604020202020204" pitchFamily="34" charset="0"/>
              </a:rPr>
              <a:t>subject 1 first receives treatment A, then treatment B, then treatment C. Subject 2 might receive treatment B, then treatment A, then treatment </a:t>
            </a:r>
            <a:r>
              <a:rPr lang="en-US" sz="2400" dirty="0" smtClean="0">
                <a:latin typeface="Arial" panose="020B0604020202020204" pitchFamily="34" charset="0"/>
                <a:cs typeface="Arial" panose="020B0604020202020204" pitchFamily="34" charset="0"/>
              </a:rPr>
              <a:t>C</a:t>
            </a:r>
          </a:p>
          <a:p>
            <a:pPr marL="355600" indent="-355600">
              <a:lnSpc>
                <a:spcPct val="120000"/>
              </a:lnSpc>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355600" indent="-355600">
              <a:lnSpc>
                <a:spcPct val="120000"/>
              </a:lnSpc>
              <a:buFont typeface="Wingdings" panose="05000000000000000000" pitchFamily="2" charset="2"/>
              <a:buChar char="§"/>
            </a:pPr>
            <a:endParaRPr lang="en-US" sz="2400" dirty="0" smtClean="0">
              <a:latin typeface="Arial" panose="020B0604020202020204" pitchFamily="34" charset="0"/>
              <a:cs typeface="Arial" panose="020B0604020202020204" pitchFamily="34" charset="0"/>
            </a:endParaRPr>
          </a:p>
          <a:p>
            <a:pPr marL="355600" indent="-355600">
              <a:lnSpc>
                <a:spcPct val="120000"/>
              </a:lnSpc>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355600" indent="-355600">
              <a:lnSpc>
                <a:spcPct val="120000"/>
              </a:lnSpc>
              <a:buFont typeface="Wingdings" panose="05000000000000000000" pitchFamily="2" charset="2"/>
              <a:buChar char="§"/>
            </a:pPr>
            <a:endParaRPr lang="en-US" sz="2400" dirty="0" smtClean="0">
              <a:latin typeface="Arial" panose="020B0604020202020204" pitchFamily="34" charset="0"/>
              <a:cs typeface="Arial" panose="020B0604020202020204" pitchFamily="34" charset="0"/>
            </a:endParaRPr>
          </a:p>
          <a:p>
            <a:pPr marL="355600" indent="-355600">
              <a:lnSpc>
                <a:spcPct val="120000"/>
              </a:lnSpc>
              <a:buFont typeface="Wingdings" panose="05000000000000000000" pitchFamily="2" charset="2"/>
              <a:buChar char="§"/>
            </a:pPr>
            <a:endParaRPr lang="en-US" sz="2400" dirty="0" smtClean="0">
              <a:latin typeface="Arial" panose="020B0604020202020204" pitchFamily="34" charset="0"/>
              <a:cs typeface="Arial" panose="020B0604020202020204" pitchFamily="34" charset="0"/>
            </a:endParaRPr>
          </a:p>
          <a:p>
            <a:pPr marL="355600" indent="-355600">
              <a:lnSpc>
                <a:spcPct val="120000"/>
              </a:lnSpc>
              <a:buFont typeface="Wingdings" panose="05000000000000000000" pitchFamily="2" charset="2"/>
              <a:buChar char="§"/>
            </a:pPr>
            <a:endParaRPr lang="en-US" sz="2400" dirty="0" smtClean="0">
              <a:latin typeface="Arial" panose="020B0604020202020204" pitchFamily="34" charset="0"/>
              <a:cs typeface="Arial" panose="020B0604020202020204" pitchFamily="34" charset="0"/>
            </a:endParaRPr>
          </a:p>
          <a:p>
            <a:pPr marL="355600" indent="-355600">
              <a:lnSpc>
                <a:spcPct val="120000"/>
              </a:lnSpc>
              <a:spcBef>
                <a:spcPts val="0"/>
              </a:spcBef>
              <a:spcAft>
                <a:spcPts val="600"/>
              </a:spcAft>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The design </a:t>
            </a:r>
            <a:r>
              <a:rPr lang="en-US" sz="2400" dirty="0">
                <a:latin typeface="Arial" panose="020B0604020202020204" pitchFamily="34" charset="0"/>
                <a:cs typeface="Arial" panose="020B0604020202020204" pitchFamily="34" charset="0"/>
              </a:rPr>
              <a:t>has the advantage of eliminating individual subject differences from the overall treatment effect, thus enhancing statistical </a:t>
            </a:r>
            <a:r>
              <a:rPr lang="en-US" sz="2400" dirty="0" smtClean="0">
                <a:latin typeface="Arial" panose="020B0604020202020204" pitchFamily="34" charset="0"/>
                <a:cs typeface="Arial" panose="020B0604020202020204" pitchFamily="34" charset="0"/>
              </a:rPr>
              <a:t>power</a:t>
            </a:r>
          </a:p>
          <a:p>
            <a:pPr marL="355600" indent="-355600">
              <a:lnSpc>
                <a:spcPct val="120000"/>
              </a:lnSpc>
              <a:spcBef>
                <a:spcPts val="0"/>
              </a:spcBef>
              <a:spcAft>
                <a:spcPts val="600"/>
              </a:spcAft>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It is </a:t>
            </a:r>
            <a:r>
              <a:rPr lang="en-US" sz="2400" dirty="0">
                <a:latin typeface="Arial" panose="020B0604020202020204" pitchFamily="34" charset="0"/>
                <a:cs typeface="Arial" panose="020B0604020202020204" pitchFamily="34" charset="0"/>
              </a:rPr>
              <a:t>important in a crossover study that </a:t>
            </a:r>
            <a:r>
              <a:rPr lang="en-US" sz="2400" dirty="0" smtClean="0">
                <a:latin typeface="Arial" panose="020B0604020202020204" pitchFamily="34" charset="0"/>
                <a:cs typeface="Arial" panose="020B0604020202020204" pitchFamily="34" charset="0"/>
              </a:rPr>
              <a:t>the:</a:t>
            </a:r>
          </a:p>
          <a:p>
            <a:pPr marL="630238" indent="-274638">
              <a:lnSpc>
                <a:spcPct val="120000"/>
              </a:lnSpc>
              <a:spcBef>
                <a:spcPts val="0"/>
              </a:spcBef>
              <a:spcAft>
                <a:spcPts val="600"/>
              </a:spcAft>
            </a:pPr>
            <a:r>
              <a:rPr lang="en-US" sz="2000" i="1" dirty="0" smtClean="0">
                <a:latin typeface="Arial" panose="020B0604020202020204" pitchFamily="34" charset="0"/>
                <a:cs typeface="Arial" panose="020B0604020202020204" pitchFamily="34" charset="0"/>
              </a:rPr>
              <a:t>Underlying </a:t>
            </a:r>
            <a:r>
              <a:rPr lang="en-US" sz="2000" i="1" dirty="0">
                <a:latin typeface="Arial" panose="020B0604020202020204" pitchFamily="34" charset="0"/>
                <a:cs typeface="Arial" panose="020B0604020202020204" pitchFamily="34" charset="0"/>
              </a:rPr>
              <a:t>condition (say, a disease) </a:t>
            </a:r>
            <a:r>
              <a:rPr lang="en-US" sz="2000" i="1" dirty="0" smtClean="0">
                <a:latin typeface="Arial" panose="020B0604020202020204" pitchFamily="34" charset="0"/>
                <a:cs typeface="Arial" panose="020B0604020202020204" pitchFamily="34" charset="0"/>
              </a:rPr>
              <a:t>does not </a:t>
            </a:r>
            <a:r>
              <a:rPr lang="en-US" sz="2000" i="1" dirty="0">
                <a:latin typeface="Arial" panose="020B0604020202020204" pitchFamily="34" charset="0"/>
                <a:cs typeface="Arial" panose="020B0604020202020204" pitchFamily="34" charset="0"/>
              </a:rPr>
              <a:t>change over </a:t>
            </a:r>
            <a:r>
              <a:rPr lang="en-US" sz="2000" i="1" dirty="0" smtClean="0">
                <a:latin typeface="Arial" panose="020B0604020202020204" pitchFamily="34" charset="0"/>
                <a:cs typeface="Arial" panose="020B0604020202020204" pitchFamily="34" charset="0"/>
              </a:rPr>
              <a:t>time</a:t>
            </a:r>
          </a:p>
          <a:p>
            <a:pPr marL="630238" indent="-274638">
              <a:lnSpc>
                <a:spcPct val="120000"/>
              </a:lnSpc>
              <a:spcBef>
                <a:spcPts val="0"/>
              </a:spcBef>
              <a:spcAft>
                <a:spcPts val="600"/>
              </a:spcAft>
            </a:pPr>
            <a:r>
              <a:rPr lang="en-US" sz="2000" i="1" dirty="0" smtClean="0">
                <a:latin typeface="Arial" panose="020B0604020202020204" pitchFamily="34" charset="0"/>
                <a:cs typeface="Arial" panose="020B0604020202020204" pitchFamily="34" charset="0"/>
              </a:rPr>
              <a:t>Effects </a:t>
            </a:r>
            <a:r>
              <a:rPr lang="en-US" sz="2000" i="1" dirty="0">
                <a:latin typeface="Arial" panose="020B0604020202020204" pitchFamily="34" charset="0"/>
                <a:cs typeface="Arial" panose="020B0604020202020204" pitchFamily="34" charset="0"/>
              </a:rPr>
              <a:t>of one treatment disappear before the next is applied.</a:t>
            </a:r>
          </a:p>
        </p:txBody>
      </p:sp>
      <p:pic>
        <p:nvPicPr>
          <p:cNvPr id="1026" name="Picture 2" descr="Crossover trials: what are they and what are their advantages and  limitations? - Students 4 Best Evid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419" y="2263422"/>
            <a:ext cx="7410450" cy="2419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1323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056" y="736846"/>
            <a:ext cx="6121894" cy="775745"/>
          </a:xfrm>
          <a:solidFill>
            <a:schemeClr val="accent1">
              <a:lumMod val="50000"/>
            </a:schemeClr>
          </a:solidFill>
        </p:spPr>
        <p:txBody>
          <a:bodyPr>
            <a:normAutofit/>
          </a:bodyPr>
          <a:lstStyle/>
          <a:p>
            <a:r>
              <a:rPr lang="en-US" sz="3200" b="1" dirty="0">
                <a:solidFill>
                  <a:srgbClr val="FFFF00"/>
                </a:solidFill>
                <a:effectLst>
                  <a:outerShdw blurRad="38100" dist="38100" dir="2700000" algn="tl">
                    <a:srgbClr val="000000">
                      <a:alpha val="43137"/>
                    </a:srgbClr>
                  </a:outerShdw>
                </a:effectLst>
                <a:latin typeface="Arial Rounded MT Bold" panose="020F0704030504030204" pitchFamily="34" charset="0"/>
              </a:rPr>
              <a:t>Cross-Over </a:t>
            </a:r>
            <a:r>
              <a:rPr lang="en-US" sz="32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rPr>
              <a:t>Design - Example</a:t>
            </a:r>
            <a:endParaRPr lang="en-US" sz="3200" dirty="0"/>
          </a:p>
        </p:txBody>
      </p:sp>
      <p:sp>
        <p:nvSpPr>
          <p:cNvPr id="3" name="Content Placeholder 2"/>
          <p:cNvSpPr>
            <a:spLocks noGrp="1"/>
          </p:cNvSpPr>
          <p:nvPr>
            <p:ph idx="1"/>
          </p:nvPr>
        </p:nvSpPr>
        <p:spPr>
          <a:xfrm>
            <a:off x="776056" y="1719092"/>
            <a:ext cx="10515600" cy="4797118"/>
          </a:xfrm>
        </p:spPr>
        <p:txBody>
          <a:bodyPr>
            <a:normAutofit fontScale="62500" lnSpcReduction="20000"/>
          </a:bodyPr>
          <a:lstStyle/>
          <a:p>
            <a:pPr>
              <a:lnSpc>
                <a:spcPct val="120000"/>
              </a:lnSpc>
              <a:spcBef>
                <a:spcPts val="0"/>
              </a:spcBef>
              <a:spcAft>
                <a:spcPts val="1200"/>
              </a:spcAft>
            </a:pPr>
            <a:r>
              <a:rPr lang="en-US" sz="3400" b="1" dirty="0">
                <a:latin typeface="Arial" panose="020B0604020202020204" pitchFamily="34" charset="0"/>
                <a:cs typeface="Arial" panose="020B0604020202020204" pitchFamily="34" charset="0"/>
              </a:rPr>
              <a:t>A Randomized Double-Blind, Cross-Over Trial of very Low-Calorie Diet in Overweight Migraine Patients: A Possible Role for Ketones</a:t>
            </a:r>
            <a:r>
              <a:rPr lang="en-US" sz="3400" b="1" dirty="0" smtClean="0">
                <a:latin typeface="Arial" panose="020B0604020202020204" pitchFamily="34" charset="0"/>
                <a:cs typeface="Arial" panose="020B0604020202020204" pitchFamily="34" charset="0"/>
              </a:rPr>
              <a:t>?</a:t>
            </a:r>
          </a:p>
          <a:p>
            <a:pPr>
              <a:lnSpc>
                <a:spcPct val="120000"/>
              </a:lnSpc>
              <a:spcBef>
                <a:spcPts val="0"/>
              </a:spcBef>
              <a:spcAft>
                <a:spcPts val="1200"/>
              </a:spcAft>
            </a:pPr>
            <a:r>
              <a:rPr lang="en-US" dirty="0">
                <a:latin typeface="Arial" panose="020B0604020202020204" pitchFamily="34" charset="0"/>
                <a:cs typeface="Arial" panose="020B0604020202020204" pitchFamily="34" charset="0"/>
              </a:rPr>
              <a:t>Here we aimed at determining the therapeutic effect of a very low-calorie diet in overweight episodic migraine patients during a weight-loss intervention in which subjects alternated randomly between a very low-calorie </a:t>
            </a:r>
            <a:r>
              <a:rPr lang="en-US" dirty="0" err="1">
                <a:latin typeface="Arial" panose="020B0604020202020204" pitchFamily="34" charset="0"/>
                <a:cs typeface="Arial" panose="020B0604020202020204" pitchFamily="34" charset="0"/>
              </a:rPr>
              <a:t>ketogenic</a:t>
            </a:r>
            <a:r>
              <a:rPr lang="en-US" dirty="0">
                <a:latin typeface="Arial" panose="020B0604020202020204" pitchFamily="34" charset="0"/>
                <a:cs typeface="Arial" panose="020B0604020202020204" pitchFamily="34" charset="0"/>
              </a:rPr>
              <a:t> diet (VLCKD) and a very low-calorie non-</a:t>
            </a:r>
            <a:r>
              <a:rPr lang="en-US" dirty="0" err="1">
                <a:latin typeface="Arial" panose="020B0604020202020204" pitchFamily="34" charset="0"/>
                <a:cs typeface="Arial" panose="020B0604020202020204" pitchFamily="34" charset="0"/>
              </a:rPr>
              <a:t>ketogenic</a:t>
            </a:r>
            <a:r>
              <a:rPr lang="en-US" dirty="0">
                <a:latin typeface="Arial" panose="020B0604020202020204" pitchFamily="34" charset="0"/>
                <a:cs typeface="Arial" panose="020B0604020202020204" pitchFamily="34" charset="0"/>
              </a:rPr>
              <a:t> diet (</a:t>
            </a:r>
            <a:r>
              <a:rPr lang="en-US" dirty="0" err="1">
                <a:latin typeface="Arial" panose="020B0604020202020204" pitchFamily="34" charset="0"/>
                <a:cs typeface="Arial" panose="020B0604020202020204" pitchFamily="34" charset="0"/>
              </a:rPr>
              <a:t>VLCnKD</a:t>
            </a:r>
            <a:r>
              <a:rPr lang="en-US" dirty="0">
                <a:latin typeface="Arial" panose="020B0604020202020204" pitchFamily="34" charset="0"/>
                <a:cs typeface="Arial" panose="020B0604020202020204" pitchFamily="34" charset="0"/>
              </a:rPr>
              <a:t>) each for one month. In a nutritional program, 35 overweight obese migraine sufferers were allocated blindly to 1-month successive VLCKD or </a:t>
            </a:r>
            <a:r>
              <a:rPr lang="en-US" dirty="0" err="1">
                <a:latin typeface="Arial" panose="020B0604020202020204" pitchFamily="34" charset="0"/>
                <a:cs typeface="Arial" panose="020B0604020202020204" pitchFamily="34" charset="0"/>
              </a:rPr>
              <a:t>VLCnKD</a:t>
            </a:r>
            <a:r>
              <a:rPr lang="en-US" dirty="0">
                <a:latin typeface="Arial" panose="020B0604020202020204" pitchFamily="34" charset="0"/>
                <a:cs typeface="Arial" panose="020B0604020202020204" pitchFamily="34" charset="0"/>
              </a:rPr>
              <a:t> in random order (VLCKD-</a:t>
            </a:r>
            <a:r>
              <a:rPr lang="en-US" dirty="0" err="1">
                <a:latin typeface="Arial" panose="020B0604020202020204" pitchFamily="34" charset="0"/>
                <a:cs typeface="Arial" panose="020B0604020202020204" pitchFamily="34" charset="0"/>
              </a:rPr>
              <a:t>VLCnKD</a:t>
            </a:r>
            <a:r>
              <a:rPr lang="en-US" dirty="0">
                <a:latin typeface="Arial" panose="020B0604020202020204" pitchFamily="34" charset="0"/>
                <a:cs typeface="Arial" panose="020B0604020202020204" pitchFamily="34" charset="0"/>
              </a:rPr>
              <a:t> or </a:t>
            </a:r>
            <a:r>
              <a:rPr lang="en-US" dirty="0" err="1">
                <a:latin typeface="Arial" panose="020B0604020202020204" pitchFamily="34" charset="0"/>
                <a:cs typeface="Arial" panose="020B0604020202020204" pitchFamily="34" charset="0"/>
              </a:rPr>
              <a:t>VLCnKD</a:t>
            </a:r>
            <a:r>
              <a:rPr lang="en-US" dirty="0">
                <a:latin typeface="Arial" panose="020B0604020202020204" pitchFamily="34" charset="0"/>
                <a:cs typeface="Arial" panose="020B0604020202020204" pitchFamily="34" charset="0"/>
              </a:rPr>
              <a:t>-VLCD). The primary outcome measure was the reduction of migraine days each month compared to a 1-month pre-diet baseline. Secondary outcome measures were 50% responder rate for migraine days, reduction of monthly migraine attacks, abortive drug intake and body mass index (BMI) change. Only data from the intention-to-treat cohort (</a:t>
            </a:r>
            <a:r>
              <a:rPr lang="en-US" i="1" dirty="0">
                <a:latin typeface="Arial" panose="020B0604020202020204" pitchFamily="34" charset="0"/>
                <a:cs typeface="Arial" panose="020B0604020202020204" pitchFamily="34" charset="0"/>
              </a:rPr>
              <a:t>n</a:t>
            </a:r>
            <a:r>
              <a:rPr lang="en-US" dirty="0">
                <a:latin typeface="Arial" panose="020B0604020202020204" pitchFamily="34" charset="0"/>
                <a:cs typeface="Arial" panose="020B0604020202020204" pitchFamily="34" charset="0"/>
              </a:rPr>
              <a:t> = 35) will be presented. Patients who dropped out (</a:t>
            </a:r>
            <a:r>
              <a:rPr lang="en-US" i="1" dirty="0">
                <a:latin typeface="Arial" panose="020B0604020202020204" pitchFamily="34" charset="0"/>
                <a:cs typeface="Arial" panose="020B0604020202020204" pitchFamily="34" charset="0"/>
              </a:rPr>
              <a:t>n</a:t>
            </a:r>
            <a:r>
              <a:rPr lang="en-US" dirty="0">
                <a:latin typeface="Arial" panose="020B0604020202020204" pitchFamily="34" charset="0"/>
                <a:cs typeface="Arial" panose="020B0604020202020204" pitchFamily="34" charset="0"/>
              </a:rPr>
              <a:t> = 6) were considered as treatment </a:t>
            </a:r>
            <a:r>
              <a:rPr lang="en-US" dirty="0" smtClean="0">
                <a:latin typeface="Arial" panose="020B0604020202020204" pitchFamily="34" charset="0"/>
                <a:cs typeface="Arial" panose="020B0604020202020204" pitchFamily="34" charset="0"/>
              </a:rPr>
              <a:t>failures</a:t>
            </a:r>
          </a:p>
          <a:p>
            <a:pPr>
              <a:lnSpc>
                <a:spcPct val="120000"/>
              </a:lnSpc>
            </a:pPr>
            <a:r>
              <a:rPr lang="en-US" i="1" dirty="0">
                <a:solidFill>
                  <a:srgbClr val="FF0000"/>
                </a:solidFill>
              </a:rPr>
              <a:t>Di Lorenzo C, Pinto A, </a:t>
            </a:r>
            <a:r>
              <a:rPr lang="en-US" i="1" dirty="0" err="1">
                <a:solidFill>
                  <a:srgbClr val="FF0000"/>
                </a:solidFill>
              </a:rPr>
              <a:t>Ienca</a:t>
            </a:r>
            <a:r>
              <a:rPr lang="en-US" i="1" dirty="0">
                <a:solidFill>
                  <a:srgbClr val="FF0000"/>
                </a:solidFill>
              </a:rPr>
              <a:t> R, Coppola G, </a:t>
            </a:r>
            <a:r>
              <a:rPr lang="en-US" i="1" dirty="0" err="1">
                <a:solidFill>
                  <a:srgbClr val="FF0000"/>
                </a:solidFill>
              </a:rPr>
              <a:t>Sirianni</a:t>
            </a:r>
            <a:r>
              <a:rPr lang="en-US" i="1" dirty="0">
                <a:solidFill>
                  <a:srgbClr val="FF0000"/>
                </a:solidFill>
              </a:rPr>
              <a:t> G, Di Lorenzo G, </a:t>
            </a:r>
            <a:r>
              <a:rPr lang="en-US" i="1" dirty="0" err="1">
                <a:solidFill>
                  <a:srgbClr val="FF0000"/>
                </a:solidFill>
              </a:rPr>
              <a:t>Parisi</a:t>
            </a:r>
            <a:r>
              <a:rPr lang="en-US" i="1" dirty="0">
                <a:solidFill>
                  <a:srgbClr val="FF0000"/>
                </a:solidFill>
              </a:rPr>
              <a:t> V, </a:t>
            </a:r>
            <a:r>
              <a:rPr lang="en-US" i="1" dirty="0" err="1">
                <a:solidFill>
                  <a:srgbClr val="FF0000"/>
                </a:solidFill>
              </a:rPr>
              <a:t>Serrao</a:t>
            </a:r>
            <a:r>
              <a:rPr lang="en-US" i="1" dirty="0">
                <a:solidFill>
                  <a:srgbClr val="FF0000"/>
                </a:solidFill>
              </a:rPr>
              <a:t> M, </a:t>
            </a:r>
            <a:r>
              <a:rPr lang="en-US" i="1" dirty="0" err="1">
                <a:solidFill>
                  <a:srgbClr val="FF0000"/>
                </a:solidFill>
              </a:rPr>
              <a:t>Spagnoli</a:t>
            </a:r>
            <a:r>
              <a:rPr lang="en-US" i="1" dirty="0">
                <a:solidFill>
                  <a:srgbClr val="FF0000"/>
                </a:solidFill>
              </a:rPr>
              <a:t> A, </a:t>
            </a:r>
            <a:r>
              <a:rPr lang="en-US" i="1" dirty="0" err="1">
                <a:solidFill>
                  <a:srgbClr val="FF0000"/>
                </a:solidFill>
              </a:rPr>
              <a:t>Vestri</a:t>
            </a:r>
            <a:r>
              <a:rPr lang="en-US" i="1" dirty="0">
                <a:solidFill>
                  <a:srgbClr val="FF0000"/>
                </a:solidFill>
              </a:rPr>
              <a:t> A, </a:t>
            </a:r>
            <a:r>
              <a:rPr lang="en-US" i="1" dirty="0" err="1">
                <a:solidFill>
                  <a:srgbClr val="FF0000"/>
                </a:solidFill>
              </a:rPr>
              <a:t>Schoenen</a:t>
            </a:r>
            <a:r>
              <a:rPr lang="en-US" i="1" dirty="0">
                <a:solidFill>
                  <a:srgbClr val="FF0000"/>
                </a:solidFill>
              </a:rPr>
              <a:t> J, </a:t>
            </a:r>
            <a:r>
              <a:rPr lang="en-US" i="1" dirty="0" err="1">
                <a:solidFill>
                  <a:srgbClr val="FF0000"/>
                </a:solidFill>
              </a:rPr>
              <a:t>Donini</a:t>
            </a:r>
            <a:r>
              <a:rPr lang="en-US" i="1" dirty="0">
                <a:solidFill>
                  <a:srgbClr val="FF0000"/>
                </a:solidFill>
              </a:rPr>
              <a:t> LM, </a:t>
            </a:r>
            <a:r>
              <a:rPr lang="en-US" i="1" dirty="0" err="1">
                <a:solidFill>
                  <a:srgbClr val="FF0000"/>
                </a:solidFill>
              </a:rPr>
              <a:t>Pierelli</a:t>
            </a:r>
            <a:r>
              <a:rPr lang="en-US" i="1" dirty="0">
                <a:solidFill>
                  <a:srgbClr val="FF0000"/>
                </a:solidFill>
              </a:rPr>
              <a:t> F. A Randomized Double-Blind, Cross-Over Trial of very Low-Calorie Diet in Overweight Migraine Patients: A Possible Role for Ketones? Nutrients. 2019 Jul 28;11(8):1742</a:t>
            </a:r>
            <a:endParaRPr lang="en-US" b="1"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8553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2039980-4F96-4632-AA25-5166E896616F}"/>
              </a:ext>
            </a:extLst>
          </p:cNvPr>
          <p:cNvSpPr>
            <a:spLocks noGrp="1"/>
          </p:cNvSpPr>
          <p:nvPr>
            <p:ph idx="1"/>
          </p:nvPr>
        </p:nvSpPr>
        <p:spPr>
          <a:xfrm>
            <a:off x="1225117" y="1496717"/>
            <a:ext cx="10369119" cy="4380300"/>
          </a:xfrm>
        </p:spPr>
        <p:txBody>
          <a:bodyPr>
            <a:noAutofit/>
          </a:bodyPr>
          <a:lstStyle/>
          <a:p>
            <a:pPr marL="444500" indent="-444500">
              <a:lnSpc>
                <a:spcPct val="100000"/>
              </a:lnSpc>
              <a:spcBef>
                <a:spcPts val="0"/>
              </a:spcBef>
              <a:spcAft>
                <a:spcPts val="1800"/>
              </a:spcAft>
              <a:buFont typeface="Wingdings" panose="05000000000000000000" pitchFamily="2" charset="2"/>
              <a:buChar char="q"/>
            </a:pPr>
            <a:r>
              <a:rPr lang="en-US" sz="2600" b="1" dirty="0" smtClean="0">
                <a:latin typeface="Arial" panose="020B0604020202020204" pitchFamily="34" charset="0"/>
                <a:cs typeface="Arial" panose="020B0604020202020204" pitchFamily="34" charset="0"/>
              </a:rPr>
              <a:t>Factors to consider when selecting an appropriate design </a:t>
            </a:r>
          </a:p>
          <a:p>
            <a:pPr marL="901700" indent="-457200">
              <a:lnSpc>
                <a:spcPct val="100000"/>
              </a:lnSpc>
              <a:spcBef>
                <a:spcPts val="0"/>
              </a:spcBef>
              <a:spcAft>
                <a:spcPts val="1800"/>
              </a:spcAft>
              <a:buFont typeface="+mj-lt"/>
              <a:buAutoNum type="arabicPeriod"/>
            </a:pPr>
            <a:r>
              <a:rPr lang="en-US" sz="2400" dirty="0" smtClean="0">
                <a:latin typeface="Arial" panose="020B0604020202020204" pitchFamily="34" charset="0"/>
                <a:cs typeface="Arial" panose="020B0604020202020204" pitchFamily="34" charset="0"/>
              </a:rPr>
              <a:t>Research </a:t>
            </a:r>
            <a:r>
              <a:rPr lang="en-US" sz="2400" dirty="0" smtClean="0">
                <a:latin typeface="Arial" panose="020B0604020202020204" pitchFamily="34" charset="0"/>
                <a:cs typeface="Arial" panose="020B0604020202020204" pitchFamily="34" charset="0"/>
              </a:rPr>
              <a:t>Goal/Objectives</a:t>
            </a:r>
            <a:endParaRPr lang="en-US" sz="2400" dirty="0" smtClean="0">
              <a:latin typeface="Arial" panose="020B0604020202020204" pitchFamily="34" charset="0"/>
              <a:cs typeface="Arial" panose="020B0604020202020204" pitchFamily="34" charset="0"/>
            </a:endParaRPr>
          </a:p>
          <a:p>
            <a:pPr marL="901700" indent="-457200">
              <a:lnSpc>
                <a:spcPct val="100000"/>
              </a:lnSpc>
              <a:spcBef>
                <a:spcPts val="0"/>
              </a:spcBef>
              <a:spcAft>
                <a:spcPts val="1800"/>
              </a:spcAft>
              <a:buFont typeface="+mj-lt"/>
              <a:buAutoNum type="arabicPeriod"/>
            </a:pPr>
            <a:r>
              <a:rPr lang="en-US" sz="2400" dirty="0" smtClean="0">
                <a:latin typeface="Arial" panose="020B0604020202020204" pitchFamily="34" charset="0"/>
                <a:cs typeface="Arial" panose="020B0604020202020204" pitchFamily="34" charset="0"/>
              </a:rPr>
              <a:t>Statistical significance</a:t>
            </a:r>
          </a:p>
          <a:p>
            <a:pPr marL="901700" indent="-457200">
              <a:lnSpc>
                <a:spcPct val="100000"/>
              </a:lnSpc>
              <a:spcBef>
                <a:spcPts val="0"/>
              </a:spcBef>
              <a:spcAft>
                <a:spcPts val="1800"/>
              </a:spcAft>
              <a:buFont typeface="+mj-lt"/>
              <a:buAutoNum type="arabicPeriod"/>
            </a:pPr>
            <a:r>
              <a:rPr lang="en-US" sz="2400" dirty="0" smtClean="0">
                <a:latin typeface="Arial" panose="020B0604020202020204" pitchFamily="34" charset="0"/>
                <a:cs typeface="Arial" panose="020B0604020202020204" pitchFamily="34" charset="0"/>
              </a:rPr>
              <a:t>Data type – </a:t>
            </a:r>
            <a:r>
              <a:rPr lang="en-US" sz="2400" b="1" i="1" dirty="0" smtClean="0">
                <a:latin typeface="Arial" panose="020B0604020202020204" pitchFamily="34" charset="0"/>
                <a:cs typeface="Arial" panose="020B0604020202020204" pitchFamily="34" charset="0"/>
              </a:rPr>
              <a:t>Quantitative or Qualitative</a:t>
            </a:r>
          </a:p>
          <a:p>
            <a:pPr marL="901700" indent="-457200">
              <a:lnSpc>
                <a:spcPct val="100000"/>
              </a:lnSpc>
              <a:spcBef>
                <a:spcPts val="0"/>
              </a:spcBef>
              <a:spcAft>
                <a:spcPts val="1800"/>
              </a:spcAft>
              <a:buFont typeface="+mj-lt"/>
              <a:buAutoNum type="arabicPeriod"/>
            </a:pPr>
            <a:r>
              <a:rPr lang="en-US" sz="2400" dirty="0" smtClean="0">
                <a:latin typeface="Arial" panose="020B0604020202020204" pitchFamily="34" charset="0"/>
                <a:cs typeface="Arial" panose="020B0604020202020204" pitchFamily="34" charset="0"/>
              </a:rPr>
              <a:t>Study base – </a:t>
            </a:r>
            <a:r>
              <a:rPr lang="en-US" sz="2400" b="1" i="1" dirty="0" smtClean="0">
                <a:latin typeface="Arial" panose="020B0604020202020204" pitchFamily="34" charset="0"/>
                <a:cs typeface="Arial" panose="020B0604020202020204" pitchFamily="34" charset="0"/>
              </a:rPr>
              <a:t>Study population</a:t>
            </a:r>
          </a:p>
          <a:p>
            <a:pPr marL="901700" indent="-457200">
              <a:lnSpc>
                <a:spcPct val="100000"/>
              </a:lnSpc>
              <a:spcBef>
                <a:spcPts val="0"/>
              </a:spcBef>
              <a:spcAft>
                <a:spcPts val="1800"/>
              </a:spcAft>
              <a:buFont typeface="+mj-lt"/>
              <a:buAutoNum type="arabicPeriod"/>
            </a:pPr>
            <a:r>
              <a:rPr lang="en-US" sz="2400" dirty="0" smtClean="0">
                <a:latin typeface="Arial" panose="020B0604020202020204" pitchFamily="34" charset="0"/>
                <a:cs typeface="Arial" panose="020B0604020202020204" pitchFamily="34" charset="0"/>
              </a:rPr>
              <a:t>Sample size</a:t>
            </a:r>
          </a:p>
          <a:p>
            <a:pPr marL="901700" indent="-457200">
              <a:lnSpc>
                <a:spcPct val="100000"/>
              </a:lnSpc>
              <a:spcBef>
                <a:spcPts val="0"/>
              </a:spcBef>
              <a:spcAft>
                <a:spcPts val="1800"/>
              </a:spcAft>
              <a:buFont typeface="+mj-lt"/>
              <a:buAutoNum type="arabicPeriod"/>
            </a:pPr>
            <a:r>
              <a:rPr lang="en-US" sz="2400" dirty="0" smtClean="0">
                <a:latin typeface="Arial" panose="020B0604020202020204" pitchFamily="34" charset="0"/>
                <a:cs typeface="Arial" panose="020B0604020202020204" pitchFamily="34" charset="0"/>
              </a:rPr>
              <a:t>Time frame – </a:t>
            </a:r>
            <a:r>
              <a:rPr lang="en-US" sz="2400" b="1" i="1" dirty="0" smtClean="0">
                <a:latin typeface="Arial" panose="020B0604020202020204" pitchFamily="34" charset="0"/>
                <a:cs typeface="Arial" panose="020B0604020202020204" pitchFamily="34" charset="0"/>
              </a:rPr>
              <a:t>Duration of the study</a:t>
            </a:r>
          </a:p>
          <a:p>
            <a:pPr marL="901700" indent="-457200">
              <a:lnSpc>
                <a:spcPct val="100000"/>
              </a:lnSpc>
              <a:spcBef>
                <a:spcPts val="0"/>
              </a:spcBef>
              <a:spcAft>
                <a:spcPts val="1800"/>
              </a:spcAft>
              <a:buFont typeface="+mj-lt"/>
              <a:buAutoNum type="arabicPeriod"/>
            </a:pPr>
            <a:r>
              <a:rPr lang="en-US" sz="2400" dirty="0" smtClean="0">
                <a:latin typeface="Arial" panose="020B0604020202020204" pitchFamily="34" charset="0"/>
                <a:cs typeface="Arial" panose="020B0604020202020204" pitchFamily="34" charset="0"/>
              </a:rPr>
              <a:t>Budget </a:t>
            </a:r>
          </a:p>
        </p:txBody>
      </p:sp>
      <p:sp>
        <p:nvSpPr>
          <p:cNvPr id="4" name="Title 1">
            <a:extLst>
              <a:ext uri="{FF2B5EF4-FFF2-40B4-BE49-F238E27FC236}">
                <a16:creationId xmlns:a16="http://schemas.microsoft.com/office/drawing/2014/main" xmlns="" id="{082A43ED-0801-4D41-A3F9-A77801E8537D}"/>
              </a:ext>
            </a:extLst>
          </p:cNvPr>
          <p:cNvSpPr txBox="1">
            <a:spLocks/>
          </p:cNvSpPr>
          <p:nvPr/>
        </p:nvSpPr>
        <p:spPr>
          <a:xfrm>
            <a:off x="1225117" y="774113"/>
            <a:ext cx="6471823" cy="593047"/>
          </a:xfrm>
          <a:prstGeom prst="rect">
            <a:avLst/>
          </a:prstGeom>
          <a:solidFill>
            <a:schemeClr val="accent1">
              <a:lumMod val="5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Definition: Research Design (2)</a:t>
            </a:r>
            <a:endParaRPr lang="en-US" altLang="en-US" sz="3200" b="1" dirty="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123166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1"/>
            <a:ext cx="4967796" cy="716872"/>
          </a:xfrm>
          <a:solidFill>
            <a:schemeClr val="accent1">
              <a:lumMod val="50000"/>
            </a:schemeClr>
          </a:solidFill>
        </p:spPr>
        <p:txBody>
          <a:bodyPr>
            <a:normAutofit/>
          </a:bodyPr>
          <a:lstStyle/>
          <a:p>
            <a:r>
              <a:rPr lang="en-US" sz="32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rPr>
              <a:t>Stepped Wedge Design</a:t>
            </a:r>
            <a:endParaRPr lang="en-US" sz="3200" b="1"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838200" y="1553594"/>
            <a:ext cx="10515600" cy="4793940"/>
          </a:xfrm>
        </p:spPr>
        <p:txBody>
          <a:bodyPr>
            <a:noAutofit/>
          </a:bodyPr>
          <a:lstStyle/>
          <a:p>
            <a:pPr>
              <a:lnSpc>
                <a:spcPct val="100000"/>
              </a:lnSpc>
              <a:spcBef>
                <a:spcPts val="0"/>
              </a:spcBef>
              <a:spcAft>
                <a:spcPts val="1200"/>
              </a:spcAft>
              <a:buFont typeface="Wingdings" panose="05000000000000000000" pitchFamily="2" charset="2"/>
              <a:buChar char="§"/>
            </a:pPr>
            <a:r>
              <a:rPr lang="en-US" sz="2200" dirty="0" smtClean="0">
                <a:latin typeface="Arial" panose="020B0604020202020204" pitchFamily="34" charset="0"/>
                <a:cs typeface="Arial" panose="020B0604020202020204" pitchFamily="34" charset="0"/>
              </a:rPr>
              <a:t>This design</a:t>
            </a:r>
            <a:r>
              <a:rPr lang="en-US" sz="2200" dirty="0">
                <a:latin typeface="Arial" panose="020B0604020202020204" pitchFamily="34" charset="0"/>
                <a:cs typeface="Arial" panose="020B0604020202020204" pitchFamily="34" charset="0"/>
              </a:rPr>
              <a:t> involves the collection of observations during a baseline period in which no clusters are exposed to the </a:t>
            </a:r>
            <a:r>
              <a:rPr lang="en-US" sz="2200" dirty="0" smtClean="0">
                <a:latin typeface="Arial" panose="020B0604020202020204" pitchFamily="34" charset="0"/>
                <a:cs typeface="Arial" panose="020B0604020202020204" pitchFamily="34" charset="0"/>
              </a:rPr>
              <a:t>intervention</a:t>
            </a:r>
          </a:p>
          <a:p>
            <a:pPr>
              <a:lnSpc>
                <a:spcPct val="100000"/>
              </a:lnSpc>
              <a:spcBef>
                <a:spcPts val="0"/>
              </a:spcBef>
              <a:spcAft>
                <a:spcPts val="1200"/>
              </a:spcAft>
              <a:buFont typeface="Wingdings" panose="05000000000000000000" pitchFamily="2" charset="2"/>
              <a:buChar char="§"/>
            </a:pPr>
            <a:r>
              <a:rPr lang="en-US" sz="2200" dirty="0" smtClean="0">
                <a:latin typeface="Arial" panose="020B0604020202020204" pitchFamily="34" charset="0"/>
                <a:cs typeface="Arial" panose="020B0604020202020204" pitchFamily="34" charset="0"/>
              </a:rPr>
              <a:t>Thereafter, </a:t>
            </a:r>
            <a:r>
              <a:rPr lang="en-US" sz="2200" dirty="0">
                <a:latin typeface="Arial" panose="020B0604020202020204" pitchFamily="34" charset="0"/>
                <a:cs typeface="Arial" panose="020B0604020202020204" pitchFamily="34" charset="0"/>
              </a:rPr>
              <a:t>at regular intervals, or steps, a cluster (or group of clusters) is randomized to receive the intervention and all participants are once again </a:t>
            </a:r>
            <a:r>
              <a:rPr lang="en-US" sz="2200" dirty="0" smtClean="0">
                <a:latin typeface="Arial" panose="020B0604020202020204" pitchFamily="34" charset="0"/>
                <a:cs typeface="Arial" panose="020B0604020202020204" pitchFamily="34" charset="0"/>
              </a:rPr>
              <a:t>measured</a:t>
            </a:r>
          </a:p>
          <a:p>
            <a:pPr>
              <a:lnSpc>
                <a:spcPct val="100000"/>
              </a:lnSpc>
              <a:spcBef>
                <a:spcPts val="0"/>
              </a:spcBef>
              <a:spcAft>
                <a:spcPts val="1200"/>
              </a:spcAft>
              <a:buFont typeface="Wingdings" panose="05000000000000000000" pitchFamily="2" charset="2"/>
              <a:buChar char="§"/>
            </a:pPr>
            <a:r>
              <a:rPr lang="en-US" sz="2200" dirty="0" smtClean="0">
                <a:latin typeface="Arial" panose="020B0604020202020204" pitchFamily="34" charset="0"/>
                <a:cs typeface="Arial" panose="020B0604020202020204" pitchFamily="34" charset="0"/>
              </a:rPr>
              <a:t>By </a:t>
            </a:r>
            <a:r>
              <a:rPr lang="en-US" sz="2200" dirty="0">
                <a:latin typeface="Arial" panose="020B0604020202020204" pitchFamily="34" charset="0"/>
                <a:cs typeface="Arial" panose="020B0604020202020204" pitchFamily="34" charset="0"/>
              </a:rPr>
              <a:t>the end of the study, all participants will have received the intervention, although the order in which participants receive the intervention is determined at </a:t>
            </a:r>
            <a:r>
              <a:rPr lang="en-US" sz="2200" dirty="0" smtClean="0">
                <a:latin typeface="Arial" panose="020B0604020202020204" pitchFamily="34" charset="0"/>
                <a:cs typeface="Arial" panose="020B0604020202020204" pitchFamily="34" charset="0"/>
              </a:rPr>
              <a:t>random</a:t>
            </a:r>
          </a:p>
          <a:p>
            <a:pPr>
              <a:lnSpc>
                <a:spcPct val="100000"/>
              </a:lnSpc>
              <a:spcBef>
                <a:spcPts val="0"/>
              </a:spcBef>
              <a:spcAft>
                <a:spcPts val="1200"/>
              </a:spcAft>
              <a:buFont typeface="Wingdings" panose="05000000000000000000" pitchFamily="2" charset="2"/>
              <a:buChar char="§"/>
            </a:pPr>
            <a:r>
              <a:rPr lang="en-US" sz="2200" dirty="0" smtClean="0">
                <a:latin typeface="Arial" panose="020B0604020202020204" pitchFamily="34" charset="0"/>
                <a:cs typeface="Arial" panose="020B0604020202020204" pitchFamily="34" charset="0"/>
              </a:rPr>
              <a:t>Relevant </a:t>
            </a:r>
            <a:r>
              <a:rPr lang="en-US" sz="2200" dirty="0">
                <a:latin typeface="Arial" panose="020B0604020202020204" pitchFamily="34" charset="0"/>
                <a:cs typeface="Arial" panose="020B0604020202020204" pitchFamily="34" charset="0"/>
              </a:rPr>
              <a:t>where it is predicted that the intervention will do more good than harm (making a parallel design, in which certain participants do not receive the intervention unethical</a:t>
            </a:r>
            <a:r>
              <a:rPr lang="en-US" sz="2200" dirty="0" smtClean="0">
                <a:latin typeface="Arial" panose="020B0604020202020204" pitchFamily="34" charset="0"/>
                <a:cs typeface="Arial" panose="020B0604020202020204" pitchFamily="34" charset="0"/>
              </a:rPr>
              <a:t>)</a:t>
            </a:r>
          </a:p>
          <a:p>
            <a:pPr>
              <a:lnSpc>
                <a:spcPct val="100000"/>
              </a:lnSpc>
              <a:spcBef>
                <a:spcPts val="0"/>
              </a:spcBef>
              <a:spcAft>
                <a:spcPts val="1200"/>
              </a:spcAft>
              <a:buFont typeface="Wingdings" panose="05000000000000000000" pitchFamily="2" charset="2"/>
              <a:buChar char="§"/>
            </a:pPr>
            <a:r>
              <a:rPr lang="en-US" sz="2200" i="1" dirty="0" smtClean="0">
                <a:latin typeface="Arial" panose="020B0604020202020204" pitchFamily="34" charset="0"/>
                <a:cs typeface="Arial" panose="020B0604020202020204" pitchFamily="34" charset="0"/>
              </a:rPr>
              <a:t>It may be </a:t>
            </a:r>
            <a:r>
              <a:rPr lang="en-US" sz="2200" i="1" dirty="0">
                <a:latin typeface="Arial" panose="020B0604020202020204" pitchFamily="34" charset="0"/>
                <a:cs typeface="Arial" panose="020B0604020202020204" pitchFamily="34" charset="0"/>
              </a:rPr>
              <a:t>impossible to deliver the intervention simultaneously to all </a:t>
            </a:r>
            <a:r>
              <a:rPr lang="en-US" sz="2200" i="1" dirty="0" smtClean="0">
                <a:latin typeface="Arial" panose="020B0604020202020204" pitchFamily="34" charset="0"/>
                <a:cs typeface="Arial" panose="020B0604020202020204" pitchFamily="34" charset="0"/>
              </a:rPr>
              <a:t>participants</a:t>
            </a:r>
            <a:endParaRPr lang="en-US" sz="2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44254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4602"/>
            <a:ext cx="10515600" cy="772357"/>
          </a:xfrm>
          <a:solidFill>
            <a:schemeClr val="accent1">
              <a:lumMod val="50000"/>
            </a:schemeClr>
          </a:solidFill>
        </p:spPr>
        <p:txBody>
          <a:bodyPr>
            <a:normAutofit/>
          </a:bodyPr>
          <a:lstStyle/>
          <a:p>
            <a:pPr algn="ctr"/>
            <a:r>
              <a:rPr lang="en-US" sz="3200" b="1" dirty="0">
                <a:solidFill>
                  <a:srgbClr val="FFFF00"/>
                </a:solidFill>
                <a:effectLst>
                  <a:outerShdw blurRad="38100" dist="38100" dir="2700000" algn="tl">
                    <a:srgbClr val="000000">
                      <a:alpha val="43137"/>
                    </a:srgbClr>
                  </a:outerShdw>
                </a:effectLst>
                <a:latin typeface="Arial Rounded MT Bold" panose="020F0704030504030204" pitchFamily="34" charset="0"/>
              </a:rPr>
              <a:t>Stepped Wedge </a:t>
            </a:r>
            <a:r>
              <a:rPr lang="en-US" sz="32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rPr>
              <a:t>Design (2)</a:t>
            </a:r>
            <a:endParaRPr lang="en-US" sz="3200" dirty="0"/>
          </a:p>
        </p:txBody>
      </p:sp>
      <p:pic>
        <p:nvPicPr>
          <p:cNvPr id="6148" name="Picture 4" descr="Stepped-wedge cluster randomised controlled trial to assess the  effectiveness of an electronic medication management system to reduce  medication errors, adverse drug events and average length of stay at two  paediatric hospitals: 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465" y="2095434"/>
            <a:ext cx="10412324" cy="304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5966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7969"/>
            <a:ext cx="7178336" cy="772357"/>
          </a:xfrm>
          <a:solidFill>
            <a:schemeClr val="accent1">
              <a:lumMod val="50000"/>
            </a:schemeClr>
          </a:solidFill>
        </p:spPr>
        <p:txBody>
          <a:bodyPr>
            <a:normAutofit/>
          </a:bodyPr>
          <a:lstStyle/>
          <a:p>
            <a:r>
              <a:rPr lang="en-US" sz="3200" b="1" dirty="0">
                <a:solidFill>
                  <a:srgbClr val="FFFF00"/>
                </a:solidFill>
                <a:effectLst>
                  <a:outerShdw blurRad="38100" dist="38100" dir="2700000" algn="tl">
                    <a:srgbClr val="000000">
                      <a:alpha val="43137"/>
                    </a:srgbClr>
                  </a:outerShdw>
                </a:effectLst>
                <a:latin typeface="Arial Rounded MT Bold" panose="020F0704030504030204" pitchFamily="34" charset="0"/>
              </a:rPr>
              <a:t>Stepped Wedge Design </a:t>
            </a:r>
            <a:r>
              <a:rPr lang="en-US" sz="32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rPr>
              <a:t>– Example </a:t>
            </a:r>
            <a:endParaRPr lang="en-US" sz="3200" dirty="0"/>
          </a:p>
        </p:txBody>
      </p:sp>
      <p:sp>
        <p:nvSpPr>
          <p:cNvPr id="3" name="Content Placeholder 2"/>
          <p:cNvSpPr>
            <a:spLocks noGrp="1"/>
          </p:cNvSpPr>
          <p:nvPr>
            <p:ph idx="1"/>
          </p:nvPr>
        </p:nvSpPr>
        <p:spPr>
          <a:xfrm>
            <a:off x="838200" y="1621439"/>
            <a:ext cx="10515600" cy="4823750"/>
          </a:xfrm>
        </p:spPr>
        <p:txBody>
          <a:bodyPr>
            <a:normAutofit fontScale="62500" lnSpcReduction="20000"/>
          </a:bodyPr>
          <a:lstStyle/>
          <a:p>
            <a:pPr>
              <a:lnSpc>
                <a:spcPct val="120000"/>
              </a:lnSpc>
              <a:spcBef>
                <a:spcPts val="0"/>
              </a:spcBef>
              <a:spcAft>
                <a:spcPts val="1200"/>
              </a:spcAft>
              <a:buFont typeface="Wingdings" panose="05000000000000000000" pitchFamily="2" charset="2"/>
              <a:buChar char="§"/>
            </a:pPr>
            <a:r>
              <a:rPr lang="en-US" b="1" dirty="0">
                <a:latin typeface="Arial" panose="020B0604020202020204" pitchFamily="34" charset="0"/>
                <a:cs typeface="Arial" panose="020B0604020202020204" pitchFamily="34" charset="0"/>
              </a:rPr>
              <a:t>Protocol for a multi-centered, stepped wedge, cluster randomized controlled trial of the de-adoption of oral </a:t>
            </a:r>
            <a:r>
              <a:rPr lang="en-US" b="1" dirty="0" err="1">
                <a:latin typeface="Arial" panose="020B0604020202020204" pitchFamily="34" charset="0"/>
                <a:cs typeface="Arial" panose="020B0604020202020204" pitchFamily="34" charset="0"/>
              </a:rPr>
              <a:t>chlorhexidine</a:t>
            </a:r>
            <a:r>
              <a:rPr lang="en-US" b="1" dirty="0">
                <a:latin typeface="Arial" panose="020B0604020202020204" pitchFamily="34" charset="0"/>
                <a:cs typeface="Arial" panose="020B0604020202020204" pitchFamily="34" charset="0"/>
              </a:rPr>
              <a:t> prophylaxis and implementation of an oral care bundle for mechanically ventilated critically ill patients: the CHORAL </a:t>
            </a:r>
            <a:r>
              <a:rPr lang="en-US" b="1" dirty="0" smtClean="0">
                <a:latin typeface="Arial" panose="020B0604020202020204" pitchFamily="34" charset="0"/>
                <a:cs typeface="Arial" panose="020B0604020202020204" pitchFamily="34" charset="0"/>
              </a:rPr>
              <a:t>study</a:t>
            </a:r>
          </a:p>
          <a:p>
            <a:pPr>
              <a:lnSpc>
                <a:spcPct val="120000"/>
              </a:lnSpc>
              <a:spcBef>
                <a:spcPts val="0"/>
              </a:spcBef>
              <a:spcAft>
                <a:spcPts val="1200"/>
              </a:spcAft>
              <a:buFont typeface="Wingdings" panose="05000000000000000000" pitchFamily="2" charset="2"/>
              <a:buChar char="§"/>
            </a:pPr>
            <a:r>
              <a:rPr lang="en-US" b="1" dirty="0">
                <a:latin typeface="Arial" panose="020B0604020202020204" pitchFamily="34" charset="0"/>
                <a:cs typeface="Arial" panose="020B0604020202020204" pitchFamily="34" charset="0"/>
              </a:rPr>
              <a:t>Methods: </a:t>
            </a:r>
            <a:r>
              <a:rPr lang="en-US" dirty="0">
                <a:latin typeface="Arial" panose="020B0604020202020204" pitchFamily="34" charset="0"/>
                <a:cs typeface="Arial" panose="020B0604020202020204" pitchFamily="34" charset="0"/>
              </a:rPr>
              <a:t>The CHORAL study is a stepped wedge, cluster randomized controlled trial in six academic intensive care units (ICUs) in Toronto, Canada. Clusters (ICU) will be randomly allocated to six sequential steps over a 14-month period to de-adopt oral </a:t>
            </a:r>
            <a:r>
              <a:rPr lang="en-US" dirty="0" err="1">
                <a:latin typeface="Arial" panose="020B0604020202020204" pitchFamily="34" charset="0"/>
                <a:cs typeface="Arial" panose="020B0604020202020204" pitchFamily="34" charset="0"/>
              </a:rPr>
              <a:t>chlorhexidine</a:t>
            </a:r>
            <a:r>
              <a:rPr lang="en-US" dirty="0">
                <a:latin typeface="Arial" panose="020B0604020202020204" pitchFamily="34" charset="0"/>
                <a:cs typeface="Arial" panose="020B0604020202020204" pitchFamily="34" charset="0"/>
              </a:rPr>
              <a:t> and implement a standardized oral care bundle (oral assessment, tooth brushing, </a:t>
            </a:r>
            <a:r>
              <a:rPr lang="en-US" dirty="0" err="1">
                <a:latin typeface="Arial" panose="020B0604020202020204" pitchFamily="34" charset="0"/>
                <a:cs typeface="Arial" panose="020B0604020202020204" pitchFamily="34" charset="0"/>
              </a:rPr>
              <a:t>moisturization</a:t>
            </a:r>
            <a:r>
              <a:rPr lang="en-US" dirty="0">
                <a:latin typeface="Arial" panose="020B0604020202020204" pitchFamily="34" charset="0"/>
                <a:cs typeface="Arial" panose="020B0604020202020204" pitchFamily="34" charset="0"/>
              </a:rPr>
              <a:t>, and secretion removal). On study commencement, all clusters begin with a control period in which the standard of care is oral </a:t>
            </a:r>
            <a:r>
              <a:rPr lang="en-US" dirty="0" err="1">
                <a:latin typeface="Arial" panose="020B0604020202020204" pitchFamily="34" charset="0"/>
                <a:cs typeface="Arial" panose="020B0604020202020204" pitchFamily="34" charset="0"/>
              </a:rPr>
              <a:t>chlorhexidine</a:t>
            </a:r>
            <a:r>
              <a:rPr lang="en-US" dirty="0">
                <a:latin typeface="Arial" panose="020B0604020202020204" pitchFamily="34" charset="0"/>
                <a:cs typeface="Arial" panose="020B0604020202020204" pitchFamily="34" charset="0"/>
              </a:rPr>
              <a:t>. Clusters then begin crossover from control to intervention every 2 months according to the randomization schedule. Participants include all mechanically ventilated adults eligible to receive the standardized oral care bundle. The primary outcome is ICU mortality; secondary outcomes are IVACs and oral health </a:t>
            </a:r>
            <a:r>
              <a:rPr lang="en-US" dirty="0" smtClean="0">
                <a:latin typeface="Arial" panose="020B0604020202020204" pitchFamily="34" charset="0"/>
                <a:cs typeface="Arial" panose="020B0604020202020204" pitchFamily="34" charset="0"/>
              </a:rPr>
              <a:t>status</a:t>
            </a:r>
          </a:p>
          <a:p>
            <a:pPr>
              <a:lnSpc>
                <a:spcPct val="120000"/>
              </a:lnSpc>
              <a:spcBef>
                <a:spcPts val="0"/>
              </a:spcBef>
              <a:spcAft>
                <a:spcPts val="1200"/>
              </a:spcAft>
              <a:buFont typeface="Wingdings" panose="05000000000000000000" pitchFamily="2" charset="2"/>
              <a:buChar char="§"/>
            </a:pPr>
            <a:r>
              <a:rPr lang="en-US" i="1" dirty="0">
                <a:solidFill>
                  <a:srgbClr val="FF0000"/>
                </a:solidFill>
              </a:rPr>
              <a:t>Dale CM, Rose L, Carbone S, Smith OM, Burry L, Fan E, </a:t>
            </a:r>
            <a:r>
              <a:rPr lang="en-US" i="1" dirty="0" err="1">
                <a:solidFill>
                  <a:srgbClr val="FF0000"/>
                </a:solidFill>
              </a:rPr>
              <a:t>Amaral</a:t>
            </a:r>
            <a:r>
              <a:rPr lang="en-US" i="1" dirty="0">
                <a:solidFill>
                  <a:srgbClr val="FF0000"/>
                </a:solidFill>
              </a:rPr>
              <a:t> ACK, McCredie VA, Pinto R, </a:t>
            </a:r>
            <a:r>
              <a:rPr lang="en-US" i="1" dirty="0" err="1">
                <a:solidFill>
                  <a:srgbClr val="FF0000"/>
                </a:solidFill>
              </a:rPr>
              <a:t>Quiñonez</a:t>
            </a:r>
            <a:r>
              <a:rPr lang="en-US" i="1" dirty="0">
                <a:solidFill>
                  <a:srgbClr val="FF0000"/>
                </a:solidFill>
              </a:rPr>
              <a:t> CR, Sutherland S, Scales DC, </a:t>
            </a:r>
            <a:r>
              <a:rPr lang="en-US" i="1" dirty="0" err="1">
                <a:solidFill>
                  <a:srgbClr val="FF0000"/>
                </a:solidFill>
              </a:rPr>
              <a:t>Cuthbertson</a:t>
            </a:r>
            <a:r>
              <a:rPr lang="en-US" i="1" dirty="0">
                <a:solidFill>
                  <a:srgbClr val="FF0000"/>
                </a:solidFill>
              </a:rPr>
              <a:t> BH. Protocol for a multi-centered, stepped wedge, cluster randomized controlled trial of the de-adoption of oral </a:t>
            </a:r>
            <a:r>
              <a:rPr lang="en-US" i="1" dirty="0" err="1">
                <a:solidFill>
                  <a:srgbClr val="FF0000"/>
                </a:solidFill>
              </a:rPr>
              <a:t>chlorhexidine</a:t>
            </a:r>
            <a:r>
              <a:rPr lang="en-US" i="1" dirty="0">
                <a:solidFill>
                  <a:srgbClr val="FF0000"/>
                </a:solidFill>
              </a:rPr>
              <a:t> prophylaxis and implementation of an oral care bundle for mechanically ventilated critically ill patients: the CHORAL study. Trials. 2019 Oct 24;20(1):603</a:t>
            </a:r>
            <a:r>
              <a:rPr lang="en-US" i="1" dirty="0" smtClean="0">
                <a:solidFill>
                  <a:srgbClr val="FF0000"/>
                </a:solidFill>
                <a:latin typeface="Arial" panose="020B0604020202020204" pitchFamily="34" charset="0"/>
                <a:cs typeface="Arial" panose="020B0604020202020204" pitchFamily="34" charset="0"/>
              </a:rPr>
              <a:t> </a:t>
            </a:r>
            <a:endParaRPr lang="en-US" b="1"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39198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222" y="911957"/>
            <a:ext cx="6805474" cy="792558"/>
          </a:xfrm>
          <a:solidFill>
            <a:schemeClr val="accent1">
              <a:lumMod val="50000"/>
            </a:schemeClr>
          </a:solidFill>
        </p:spPr>
        <p:txBody>
          <a:bodyPr>
            <a:normAutofit/>
          </a:bodyPr>
          <a:lstStyle/>
          <a:p>
            <a:r>
              <a:rPr lang="en-US" sz="32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rPr>
              <a:t>Interruptible Time Series Design</a:t>
            </a:r>
            <a:endParaRPr lang="en-US" sz="3200" b="1"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838201" y="1961964"/>
            <a:ext cx="4639322" cy="4598634"/>
          </a:xfrm>
        </p:spPr>
        <p:txBody>
          <a:bodyPr>
            <a:normAutofit lnSpcReduction="10000"/>
          </a:bodyPr>
          <a:lstStyle/>
          <a:p>
            <a:pPr marL="266700" indent="-266700">
              <a:lnSpc>
                <a:spcPct val="100000"/>
              </a:lnSpc>
              <a:spcBef>
                <a:spcPts val="0"/>
              </a:spcBef>
              <a:spcAft>
                <a:spcPts val="1800"/>
              </a:spcAft>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This design </a:t>
            </a:r>
            <a:r>
              <a:rPr lang="en-US" sz="2400" dirty="0">
                <a:latin typeface="Arial" panose="020B0604020202020204" pitchFamily="34" charset="0"/>
                <a:cs typeface="Arial" panose="020B0604020202020204" pitchFamily="34" charset="0"/>
              </a:rPr>
              <a:t>involves collecting data consistently before and after an </a:t>
            </a:r>
            <a:r>
              <a:rPr lang="en-US" sz="2400" dirty="0" smtClean="0">
                <a:latin typeface="Arial" panose="020B0604020202020204" pitchFamily="34" charset="0"/>
                <a:cs typeface="Arial" panose="020B0604020202020204" pitchFamily="34" charset="0"/>
              </a:rPr>
              <a:t>interruption</a:t>
            </a:r>
          </a:p>
          <a:p>
            <a:pPr marL="266700" indent="-266700">
              <a:lnSpc>
                <a:spcPct val="100000"/>
              </a:lnSpc>
              <a:spcBef>
                <a:spcPts val="0"/>
              </a:spcBef>
              <a:spcAft>
                <a:spcPts val="1800"/>
              </a:spcAft>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This </a:t>
            </a:r>
            <a:r>
              <a:rPr lang="en-US" sz="2400" dirty="0">
                <a:latin typeface="Arial" panose="020B0604020202020204" pitchFamily="34" charset="0"/>
                <a:cs typeface="Arial" panose="020B0604020202020204" pitchFamily="34" charset="0"/>
              </a:rPr>
              <a:t>means introducing and withdrawing your </a:t>
            </a:r>
            <a:r>
              <a:rPr lang="en-US" sz="2400" dirty="0" smtClean="0">
                <a:latin typeface="Arial" panose="020B0604020202020204" pitchFamily="34" charset="0"/>
                <a:cs typeface="Arial" panose="020B0604020202020204" pitchFamily="34" charset="0"/>
              </a:rPr>
              <a:t>intervention </a:t>
            </a:r>
            <a:r>
              <a:rPr lang="en-US" sz="2400" dirty="0">
                <a:latin typeface="Arial" panose="020B0604020202020204" pitchFamily="34" charset="0"/>
                <a:cs typeface="Arial" panose="020B0604020202020204" pitchFamily="34" charset="0"/>
              </a:rPr>
              <a:t>or some part of it, and then </a:t>
            </a:r>
            <a:r>
              <a:rPr lang="en-US" sz="2400" dirty="0" smtClean="0">
                <a:latin typeface="Arial" panose="020B0604020202020204" pitchFamily="34" charset="0"/>
                <a:cs typeface="Arial" panose="020B0604020202020204" pitchFamily="34" charset="0"/>
              </a:rPr>
              <a:t>examine the changes in the outcome of interest</a:t>
            </a:r>
          </a:p>
          <a:p>
            <a:pPr marL="266700" indent="-266700">
              <a:lnSpc>
                <a:spcPct val="100000"/>
              </a:lnSpc>
              <a:spcBef>
                <a:spcPts val="0"/>
              </a:spcBef>
              <a:spcAft>
                <a:spcPts val="1800"/>
              </a:spcAft>
              <a:buFont typeface="Wingdings" panose="05000000000000000000" pitchFamily="2" charset="2"/>
              <a:buChar char="§"/>
            </a:pPr>
            <a:r>
              <a:rPr lang="en-US" sz="2400" dirty="0">
                <a:latin typeface="Arial" panose="020B0604020202020204" pitchFamily="34" charset="0"/>
                <a:cs typeface="Arial" panose="020B0604020202020204" pitchFamily="34" charset="0"/>
              </a:rPr>
              <a:t>Traditional time-series designs make use of a continuous predictor variable, while</a:t>
            </a:r>
          </a:p>
          <a:p>
            <a:pPr marL="266700" indent="-266700">
              <a:lnSpc>
                <a:spcPct val="100000"/>
              </a:lnSpc>
              <a:spcBef>
                <a:spcPts val="0"/>
              </a:spcBef>
              <a:spcAft>
                <a:spcPts val="1800"/>
              </a:spcAft>
              <a:buFont typeface="Wingdings" panose="05000000000000000000" pitchFamily="2" charset="2"/>
              <a:buChar char="§"/>
            </a:pPr>
            <a:endParaRPr lang="en-US" sz="2400" dirty="0" smtClean="0">
              <a:latin typeface="Arial" panose="020B0604020202020204" pitchFamily="34" charset="0"/>
              <a:cs typeface="Arial" panose="020B0604020202020204" pitchFamily="34" charset="0"/>
            </a:endParaRPr>
          </a:p>
        </p:txBody>
      </p:sp>
      <p:pic>
        <p:nvPicPr>
          <p:cNvPr id="4" name="Picture 3"/>
          <p:cNvPicPr/>
          <p:nvPr/>
        </p:nvPicPr>
        <p:blipFill rotWithShape="1">
          <a:blip r:embed="rId2"/>
          <a:srcRect l="44530" t="36619" r="21624" b="31776"/>
          <a:stretch/>
        </p:blipFill>
        <p:spPr bwMode="auto">
          <a:xfrm>
            <a:off x="5571480" y="3222594"/>
            <a:ext cx="6209188" cy="3266983"/>
          </a:xfrm>
          <a:prstGeom prst="rect">
            <a:avLst/>
          </a:prstGeom>
          <a:ln>
            <a:noFill/>
          </a:ln>
          <a:extLst>
            <a:ext uri="{53640926-AAD7-44D8-BBD7-CCE9431645EC}">
              <a14:shadowObscured xmlns:a14="http://schemas.microsoft.com/office/drawing/2010/main"/>
            </a:ext>
          </a:extLst>
        </p:spPr>
      </p:pic>
      <p:sp>
        <p:nvSpPr>
          <p:cNvPr id="6" name="Content Placeholder 2"/>
          <p:cNvSpPr txBox="1">
            <a:spLocks/>
          </p:cNvSpPr>
          <p:nvPr/>
        </p:nvSpPr>
        <p:spPr>
          <a:xfrm>
            <a:off x="5571479" y="1972321"/>
            <a:ext cx="6120413" cy="11526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1338" indent="-274638">
              <a:lnSpc>
                <a:spcPct val="100000"/>
              </a:lnSpc>
              <a:spcBef>
                <a:spcPts val="0"/>
              </a:spcBef>
              <a:spcAft>
                <a:spcPts val="1800"/>
              </a:spcAft>
            </a:pPr>
            <a:r>
              <a:rPr lang="en-US" sz="2200" i="1" dirty="0" smtClean="0">
                <a:solidFill>
                  <a:srgbClr val="FF0000"/>
                </a:solidFill>
                <a:latin typeface="Arial" panose="020B0604020202020204" pitchFamily="34" charset="0"/>
                <a:cs typeface="Arial" panose="020B0604020202020204" pitchFamily="34" charset="0"/>
              </a:rPr>
              <a:t>An interrupted time-series design uses a categorical predictor – </a:t>
            </a:r>
            <a:r>
              <a:rPr lang="en-US" sz="2200" b="1" i="1" dirty="0" smtClean="0">
                <a:solidFill>
                  <a:srgbClr val="FF0000"/>
                </a:solidFill>
                <a:latin typeface="Arial" panose="020B0604020202020204" pitchFamily="34" charset="0"/>
                <a:cs typeface="Arial" panose="020B0604020202020204" pitchFamily="34" charset="0"/>
              </a:rPr>
              <a:t>the absence or presence of an intervention</a:t>
            </a:r>
            <a:endParaRPr lang="en-US" sz="2200" b="1"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578156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1320"/>
            <a:ext cx="9388876" cy="733394"/>
          </a:xfrm>
          <a:solidFill>
            <a:schemeClr val="accent1">
              <a:lumMod val="50000"/>
            </a:schemeClr>
          </a:solidFill>
        </p:spPr>
        <p:txBody>
          <a:bodyPr>
            <a:normAutofit/>
          </a:bodyPr>
          <a:lstStyle/>
          <a:p>
            <a:r>
              <a:rPr lang="en-US" sz="32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rPr>
              <a:t>Mix-Method </a:t>
            </a:r>
            <a:r>
              <a:rPr lang="en-US" sz="3200" b="1" dirty="0">
                <a:solidFill>
                  <a:srgbClr val="FFFF00"/>
                </a:solidFill>
                <a:effectLst>
                  <a:outerShdw blurRad="38100" dist="38100" dir="2700000" algn="tl">
                    <a:srgbClr val="000000">
                      <a:alpha val="43137"/>
                    </a:srgbClr>
                  </a:outerShdw>
                </a:effectLst>
                <a:latin typeface="Arial Rounded MT Bold" panose="020F0704030504030204" pitchFamily="34" charset="0"/>
              </a:rPr>
              <a:t>– </a:t>
            </a:r>
            <a:r>
              <a:rPr lang="en-US" sz="32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rPr>
              <a:t>Emphasis </a:t>
            </a:r>
            <a:r>
              <a:rPr lang="en-US" sz="3200" b="1" dirty="0">
                <a:solidFill>
                  <a:srgbClr val="FFFF00"/>
                </a:solidFill>
                <a:effectLst>
                  <a:outerShdw blurRad="38100" dist="38100" dir="2700000" algn="tl">
                    <a:srgbClr val="000000">
                      <a:alpha val="43137"/>
                    </a:srgbClr>
                  </a:outerShdw>
                </a:effectLst>
                <a:latin typeface="Arial Rounded MT Bold" panose="020F0704030504030204" pitchFamily="34" charset="0"/>
              </a:rPr>
              <a:t>on </a:t>
            </a:r>
            <a:r>
              <a:rPr lang="en-US" sz="32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rPr>
              <a:t>Abortion Research</a:t>
            </a:r>
            <a:endParaRPr lang="en-US" sz="3200" b="1"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838200" y="1665826"/>
            <a:ext cx="10515600" cy="4894771"/>
          </a:xfrm>
        </p:spPr>
        <p:txBody>
          <a:bodyPr>
            <a:normAutofit fontScale="77500" lnSpcReduction="20000"/>
          </a:bodyPr>
          <a:lstStyle/>
          <a:p>
            <a:pPr>
              <a:lnSpc>
                <a:spcPct val="120000"/>
              </a:lnSpc>
              <a:spcBef>
                <a:spcPts val="0"/>
              </a:spcBef>
              <a:spcAft>
                <a:spcPts val="1200"/>
              </a:spcAft>
            </a:pPr>
            <a:r>
              <a:rPr lang="en-US" dirty="0" smtClean="0">
                <a:latin typeface="Arial" panose="020B0604020202020204" pitchFamily="34" charset="0"/>
                <a:cs typeface="Arial" panose="020B0604020202020204" pitchFamily="34" charset="0"/>
              </a:rPr>
              <a:t>Quantitative </a:t>
            </a:r>
            <a:r>
              <a:rPr lang="en-US" dirty="0">
                <a:latin typeface="Arial" panose="020B0604020202020204" pitchFamily="34" charset="0"/>
                <a:cs typeface="Arial" panose="020B0604020202020204" pitchFamily="34" charset="0"/>
              </a:rPr>
              <a:t>and qualitative data </a:t>
            </a:r>
            <a:r>
              <a:rPr lang="en-US" dirty="0" smtClean="0">
                <a:latin typeface="Arial" panose="020B0604020202020204" pitchFamily="34" charset="0"/>
                <a:cs typeface="Arial" panose="020B0604020202020204" pitchFamily="34" charset="0"/>
              </a:rPr>
              <a:t>are collected and </a:t>
            </a:r>
            <a:r>
              <a:rPr lang="en-US" dirty="0" err="1" smtClean="0">
                <a:latin typeface="Arial" panose="020B0604020202020204" pitchFamily="34" charset="0"/>
                <a:cs typeface="Arial" panose="020B0604020202020204" pitchFamily="34" charset="0"/>
              </a:rPr>
              <a:t>analysed</a:t>
            </a:r>
            <a:r>
              <a:rPr lang="en-US" dirty="0" smtClean="0">
                <a:latin typeface="Arial" panose="020B0604020202020204" pitchFamily="34" charset="0"/>
                <a:cs typeface="Arial" panose="020B0604020202020204" pitchFamily="34" charset="0"/>
              </a:rPr>
              <a:t> within </a:t>
            </a:r>
            <a:r>
              <a:rPr lang="en-US" dirty="0">
                <a:latin typeface="Arial" panose="020B0604020202020204" pitchFamily="34" charset="0"/>
                <a:cs typeface="Arial" panose="020B0604020202020204" pitchFamily="34" charset="0"/>
              </a:rPr>
              <a:t>a single study to answer their research </a:t>
            </a:r>
            <a:r>
              <a:rPr lang="en-US" dirty="0" smtClean="0">
                <a:latin typeface="Arial" panose="020B0604020202020204" pitchFamily="34" charset="0"/>
                <a:cs typeface="Arial" panose="020B0604020202020204" pitchFamily="34" charset="0"/>
              </a:rPr>
              <a:t>questions.</a:t>
            </a:r>
            <a:r>
              <a:rPr lang="en-US" dirty="0">
                <a:latin typeface="Arial" panose="020B0604020202020204" pitchFamily="34" charset="0"/>
                <a:cs typeface="Arial" panose="020B0604020202020204" pitchFamily="34" charset="0"/>
              </a:rPr>
              <a:t> </a:t>
            </a:r>
          </a:p>
          <a:p>
            <a:pPr>
              <a:lnSpc>
                <a:spcPct val="120000"/>
              </a:lnSpc>
              <a:spcBef>
                <a:spcPts val="0"/>
              </a:spcBef>
              <a:spcAft>
                <a:spcPts val="1200"/>
              </a:spcAft>
            </a:pPr>
            <a:r>
              <a:rPr lang="en-US" dirty="0" smtClean="0">
                <a:latin typeface="Arial" panose="020B0604020202020204" pitchFamily="34" charset="0"/>
                <a:cs typeface="Arial" panose="020B0604020202020204" pitchFamily="34" charset="0"/>
              </a:rPr>
              <a:t>It provides </a:t>
            </a:r>
            <a:r>
              <a:rPr lang="en-US" dirty="0">
                <a:latin typeface="Arial" panose="020B0604020202020204" pitchFamily="34" charset="0"/>
                <a:cs typeface="Arial" panose="020B0604020202020204" pitchFamily="34" charset="0"/>
              </a:rPr>
              <a:t>a more complete picture than a study that relies solely on quantitative or qualitative </a:t>
            </a:r>
            <a:r>
              <a:rPr lang="en-US" dirty="0" smtClean="0">
                <a:latin typeface="Arial" panose="020B0604020202020204" pitchFamily="34" charset="0"/>
                <a:cs typeface="Arial" panose="020B0604020202020204" pitchFamily="34" charset="0"/>
              </a:rPr>
              <a:t>research</a:t>
            </a:r>
          </a:p>
          <a:p>
            <a:pPr>
              <a:lnSpc>
                <a:spcPct val="120000"/>
              </a:lnSpc>
              <a:spcBef>
                <a:spcPts val="0"/>
              </a:spcBef>
              <a:spcAft>
                <a:spcPts val="1200"/>
              </a:spcAft>
            </a:pPr>
            <a:r>
              <a:rPr lang="en-US" dirty="0" smtClean="0">
                <a:latin typeface="Arial" panose="020B0604020202020204" pitchFamily="34" charset="0"/>
                <a:cs typeface="Arial" panose="020B0604020202020204" pitchFamily="34" charset="0"/>
              </a:rPr>
              <a:t>It </a:t>
            </a:r>
            <a:r>
              <a:rPr lang="en-US" dirty="0">
                <a:latin typeface="Arial" panose="020B0604020202020204" pitchFamily="34" charset="0"/>
                <a:cs typeface="Arial" panose="020B0604020202020204" pitchFamily="34" charset="0"/>
              </a:rPr>
              <a:t>allows the researcher to gain a depth and breadth of understanding on a specific concept while offsetting the weaknesses that are inherent when using either approach </a:t>
            </a:r>
            <a:r>
              <a:rPr lang="en-US" dirty="0" smtClean="0">
                <a:latin typeface="Arial" panose="020B0604020202020204" pitchFamily="34" charset="0"/>
                <a:cs typeface="Arial" panose="020B0604020202020204" pitchFamily="34" charset="0"/>
              </a:rPr>
              <a:t>alone</a:t>
            </a:r>
            <a:endParaRPr lang="en-US" dirty="0">
              <a:latin typeface="Arial" panose="020B0604020202020204" pitchFamily="34" charset="0"/>
              <a:cs typeface="Arial" panose="020B0604020202020204" pitchFamily="34" charset="0"/>
            </a:endParaRPr>
          </a:p>
          <a:p>
            <a:pPr>
              <a:lnSpc>
                <a:spcPct val="120000"/>
              </a:lnSpc>
              <a:spcBef>
                <a:spcPts val="0"/>
              </a:spcBef>
              <a:spcAft>
                <a:spcPts val="1200"/>
              </a:spcAft>
            </a:pPr>
            <a:r>
              <a:rPr lang="en-US" dirty="0" smtClean="0">
                <a:latin typeface="Arial" panose="020B0604020202020204" pitchFamily="34" charset="0"/>
                <a:cs typeface="Arial" panose="020B0604020202020204" pitchFamily="34" charset="0"/>
              </a:rPr>
              <a:t>Mixed </a:t>
            </a:r>
            <a:r>
              <a:rPr lang="en-US" dirty="0">
                <a:latin typeface="Arial" panose="020B0604020202020204" pitchFamily="34" charset="0"/>
                <a:cs typeface="Arial" panose="020B0604020202020204" pitchFamily="34" charset="0"/>
              </a:rPr>
              <a:t>methods research may be the right choice if your research process suggests that quantitative or qualitative data alone will not sufficiently answer your research </a:t>
            </a:r>
            <a:r>
              <a:rPr lang="en-US" dirty="0" smtClean="0">
                <a:latin typeface="Arial" panose="020B0604020202020204" pitchFamily="34" charset="0"/>
                <a:cs typeface="Arial" panose="020B0604020202020204" pitchFamily="34" charset="0"/>
              </a:rPr>
              <a:t>question</a:t>
            </a:r>
          </a:p>
          <a:p>
            <a:pPr>
              <a:lnSpc>
                <a:spcPct val="120000"/>
              </a:lnSpc>
              <a:spcBef>
                <a:spcPts val="0"/>
              </a:spcBef>
              <a:spcAft>
                <a:spcPts val="1200"/>
              </a:spcAft>
            </a:pPr>
            <a:r>
              <a:rPr lang="en-US" dirty="0" smtClean="0">
                <a:latin typeface="Arial" panose="020B0604020202020204" pitchFamily="34" charset="0"/>
                <a:cs typeface="Arial" panose="020B0604020202020204" pitchFamily="34" charset="0"/>
              </a:rPr>
              <a:t>It allows researchers </a:t>
            </a:r>
            <a:r>
              <a:rPr lang="en-US" dirty="0">
                <a:latin typeface="Arial" panose="020B0604020202020204" pitchFamily="34" charset="0"/>
                <a:cs typeface="Arial" panose="020B0604020202020204" pitchFamily="34" charset="0"/>
              </a:rPr>
              <a:t>to explore diverse perspectives and uncover relationships that exist between the intricate layers of our multifaceted research </a:t>
            </a:r>
            <a:r>
              <a:rPr lang="en-US" dirty="0" smtClean="0">
                <a:latin typeface="Arial" panose="020B0604020202020204" pitchFamily="34" charset="0"/>
                <a:cs typeface="Arial" panose="020B0604020202020204" pitchFamily="34" charset="0"/>
              </a:rPr>
              <a:t>questions </a:t>
            </a:r>
          </a:p>
          <a:p>
            <a:pPr>
              <a:lnSpc>
                <a:spcPct val="120000"/>
              </a:lnSpc>
              <a:spcBef>
                <a:spcPts val="0"/>
              </a:spcBef>
              <a:spcAft>
                <a:spcPts val="1200"/>
              </a:spcAft>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76453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5100"/>
            <a:ext cx="5118717" cy="869414"/>
          </a:xfrm>
          <a:solidFill>
            <a:schemeClr val="accent1">
              <a:lumMod val="50000"/>
            </a:schemeClr>
          </a:solidFill>
        </p:spPr>
        <p:txBody>
          <a:bodyPr>
            <a:normAutofit/>
          </a:bodyPr>
          <a:lstStyle/>
          <a:p>
            <a:r>
              <a:rPr lang="en-US" sz="3200" b="1" dirty="0">
                <a:solidFill>
                  <a:srgbClr val="FFFF00"/>
                </a:solidFill>
                <a:effectLst>
                  <a:outerShdw blurRad="38100" dist="38100" dir="2700000" algn="tl">
                    <a:srgbClr val="000000">
                      <a:alpha val="43137"/>
                    </a:srgbClr>
                  </a:outerShdw>
                </a:effectLst>
                <a:latin typeface="Arial Rounded MT Bold" panose="020F0704030504030204" pitchFamily="34" charset="0"/>
              </a:rPr>
              <a:t>Mix-Method </a:t>
            </a:r>
            <a:r>
              <a:rPr lang="en-US" sz="32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rPr>
              <a:t>– Example 1</a:t>
            </a:r>
            <a:endParaRPr lang="en-US" sz="3200" dirty="0"/>
          </a:p>
        </p:txBody>
      </p:sp>
      <p:sp>
        <p:nvSpPr>
          <p:cNvPr id="3" name="Content Placeholder 2"/>
          <p:cNvSpPr>
            <a:spLocks noGrp="1"/>
          </p:cNvSpPr>
          <p:nvPr>
            <p:ph idx="1"/>
          </p:nvPr>
        </p:nvSpPr>
        <p:spPr>
          <a:xfrm>
            <a:off x="840790" y="1985423"/>
            <a:ext cx="10232254" cy="4351338"/>
          </a:xfrm>
        </p:spPr>
        <p:txBody>
          <a:bodyPr>
            <a:normAutofit/>
          </a:bodyPr>
          <a:lstStyle/>
          <a:p>
            <a:pPr>
              <a:lnSpc>
                <a:spcPct val="100000"/>
              </a:lnSpc>
            </a:pPr>
            <a:r>
              <a:rPr lang="en-US" sz="2400" b="1" dirty="0">
                <a:latin typeface="Arial" panose="020B0604020202020204" pitchFamily="34" charset="0"/>
                <a:cs typeface="Arial" panose="020B0604020202020204" pitchFamily="34" charset="0"/>
              </a:rPr>
              <a:t>Reasons U.S. women have abortions: quantitative and qualitative perspectives</a:t>
            </a:r>
          </a:p>
          <a:p>
            <a:pPr>
              <a:lnSpc>
                <a:spcPct val="100000"/>
              </a:lnSpc>
            </a:pPr>
            <a:r>
              <a:rPr lang="en-US" sz="2400" b="1" dirty="0">
                <a:latin typeface="Arial" panose="020B0604020202020204" pitchFamily="34" charset="0"/>
                <a:cs typeface="Arial" panose="020B0604020202020204" pitchFamily="34" charset="0"/>
              </a:rPr>
              <a:t>Methods: </a:t>
            </a:r>
            <a:r>
              <a:rPr lang="en-US" sz="2400" dirty="0">
                <a:latin typeface="Arial" panose="020B0604020202020204" pitchFamily="34" charset="0"/>
                <a:cs typeface="Arial" panose="020B0604020202020204" pitchFamily="34" charset="0"/>
              </a:rPr>
              <a:t>In 2004, a structured survey was completed by 1,209 abortion patients at 11 large providers, and in-depth interviews were conducted with 38 women at four sites. Bivariate analyses examined differences in the reasons for abortion across subgroups, and multivariate logistic regression models assessed associations between respondent characteristics and reported reasons.</a:t>
            </a:r>
          </a:p>
        </p:txBody>
      </p:sp>
    </p:spTree>
    <p:extLst>
      <p:ext uri="{BB962C8B-B14F-4D97-AF65-F5344CB8AC3E}">
        <p14:creationId xmlns:p14="http://schemas.microsoft.com/office/powerpoint/2010/main" val="240067053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52257"/>
            <a:ext cx="5083206" cy="656947"/>
          </a:xfrm>
          <a:solidFill>
            <a:schemeClr val="accent1">
              <a:lumMod val="50000"/>
            </a:schemeClr>
          </a:solidFill>
        </p:spPr>
        <p:txBody>
          <a:bodyPr>
            <a:normAutofit/>
          </a:bodyPr>
          <a:lstStyle/>
          <a:p>
            <a:r>
              <a:rPr lang="en-US" sz="3200" b="1" dirty="0">
                <a:solidFill>
                  <a:srgbClr val="FFFF00"/>
                </a:solidFill>
                <a:effectLst>
                  <a:outerShdw blurRad="38100" dist="38100" dir="2700000" algn="tl">
                    <a:srgbClr val="000000">
                      <a:alpha val="43137"/>
                    </a:srgbClr>
                  </a:outerShdw>
                </a:effectLst>
                <a:latin typeface="Arial Rounded MT Bold" panose="020F0704030504030204" pitchFamily="34" charset="0"/>
              </a:rPr>
              <a:t>Mix-Method – Example </a:t>
            </a:r>
            <a:r>
              <a:rPr lang="en-US" sz="32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rPr>
              <a:t>2</a:t>
            </a:r>
            <a:endParaRPr lang="en-US" sz="3200" dirty="0"/>
          </a:p>
        </p:txBody>
      </p:sp>
      <p:sp>
        <p:nvSpPr>
          <p:cNvPr id="3" name="Content Placeholder 2"/>
          <p:cNvSpPr>
            <a:spLocks noGrp="1"/>
          </p:cNvSpPr>
          <p:nvPr>
            <p:ph idx="1"/>
          </p:nvPr>
        </p:nvSpPr>
        <p:spPr>
          <a:xfrm>
            <a:off x="838200" y="1594806"/>
            <a:ext cx="10515600" cy="4868138"/>
          </a:xfrm>
        </p:spPr>
        <p:txBody>
          <a:bodyPr>
            <a:normAutofit fontScale="70000" lnSpcReduction="20000"/>
          </a:bodyPr>
          <a:lstStyle/>
          <a:p>
            <a:pPr>
              <a:lnSpc>
                <a:spcPct val="120000"/>
              </a:lnSpc>
            </a:pPr>
            <a:r>
              <a:rPr lang="en-US" b="1" dirty="0">
                <a:latin typeface="Arial" panose="020B0604020202020204" pitchFamily="34" charset="0"/>
                <a:cs typeface="Arial" panose="020B0604020202020204" pitchFamily="34" charset="0"/>
              </a:rPr>
              <a:t>Quantitative and qualitative assessment of the bovine abortion surveillance system in France</a:t>
            </a:r>
          </a:p>
          <a:p>
            <a:pPr>
              <a:lnSpc>
                <a:spcPct val="120000"/>
              </a:lnSpc>
            </a:pPr>
            <a:r>
              <a:rPr lang="en-US" dirty="0">
                <a:latin typeface="Arial" panose="020B0604020202020204" pitchFamily="34" charset="0"/>
                <a:cs typeface="Arial" panose="020B0604020202020204" pitchFamily="34" charset="0"/>
              </a:rPr>
              <a:t>Our objectives were to assess the aptitude of the bovine abortion surveillance system to detect each and every bovine abortion and to identify factors influencing the system's effectiveness. We evaluated five attributes defined by the U.S. Centers for Disease Control with a method suited to each attribute: (1) data quality was studied quantitatively and qualitatively, as this factor considerably influences data analysis and results; (2) sensitivity and representativeness were estimated using a </a:t>
            </a:r>
            <a:r>
              <a:rPr lang="en-US" dirty="0" err="1">
                <a:latin typeface="Arial" panose="020B0604020202020204" pitchFamily="34" charset="0"/>
                <a:cs typeface="Arial" panose="020B0604020202020204" pitchFamily="34" charset="0"/>
              </a:rPr>
              <a:t>unilist</a:t>
            </a:r>
            <a:r>
              <a:rPr lang="en-US" dirty="0">
                <a:latin typeface="Arial" panose="020B0604020202020204" pitchFamily="34" charset="0"/>
                <a:cs typeface="Arial" panose="020B0604020202020204" pitchFamily="34" charset="0"/>
              </a:rPr>
              <a:t> capture-recapture approach to quantify the surveillance system's effectiveness; (3) acceptability and simplicity were studied through qualitative interviews of actors in the field, given that the surveillance system relies heavily on abortion notifications by farmers and </a:t>
            </a:r>
            <a:r>
              <a:rPr lang="en-US" dirty="0" smtClean="0">
                <a:latin typeface="Arial" panose="020B0604020202020204" pitchFamily="34" charset="0"/>
                <a:cs typeface="Arial" panose="020B0604020202020204" pitchFamily="34" charset="0"/>
              </a:rPr>
              <a:t>veterinarians</a:t>
            </a:r>
          </a:p>
          <a:p>
            <a:pPr>
              <a:lnSpc>
                <a:spcPct val="120000"/>
              </a:lnSpc>
            </a:pPr>
            <a:r>
              <a:rPr lang="en-US" i="1" dirty="0" err="1">
                <a:solidFill>
                  <a:srgbClr val="FF0000"/>
                </a:solidFill>
              </a:rPr>
              <a:t>Bronner</a:t>
            </a:r>
            <a:r>
              <a:rPr lang="en-US" i="1" dirty="0">
                <a:solidFill>
                  <a:srgbClr val="FF0000"/>
                </a:solidFill>
              </a:rPr>
              <a:t> A, Gay E, </a:t>
            </a:r>
            <a:r>
              <a:rPr lang="en-US" i="1" dirty="0" err="1">
                <a:solidFill>
                  <a:srgbClr val="FF0000"/>
                </a:solidFill>
              </a:rPr>
              <a:t>Fortané</a:t>
            </a:r>
            <a:r>
              <a:rPr lang="en-US" i="1" dirty="0">
                <a:solidFill>
                  <a:srgbClr val="FF0000"/>
                </a:solidFill>
              </a:rPr>
              <a:t> N, </a:t>
            </a:r>
            <a:r>
              <a:rPr lang="en-US" i="1" dirty="0" err="1">
                <a:solidFill>
                  <a:srgbClr val="FF0000"/>
                </a:solidFill>
              </a:rPr>
              <a:t>Palussière</a:t>
            </a:r>
            <a:r>
              <a:rPr lang="en-US" i="1" dirty="0">
                <a:solidFill>
                  <a:srgbClr val="FF0000"/>
                </a:solidFill>
              </a:rPr>
              <a:t> M, </a:t>
            </a:r>
            <a:r>
              <a:rPr lang="en-US" i="1" dirty="0" err="1">
                <a:solidFill>
                  <a:srgbClr val="FF0000"/>
                </a:solidFill>
              </a:rPr>
              <a:t>Hendrikx</a:t>
            </a:r>
            <a:r>
              <a:rPr lang="en-US" i="1" dirty="0">
                <a:solidFill>
                  <a:srgbClr val="FF0000"/>
                </a:solidFill>
              </a:rPr>
              <a:t> P, </a:t>
            </a:r>
            <a:r>
              <a:rPr lang="en-US" i="1" dirty="0" err="1">
                <a:solidFill>
                  <a:srgbClr val="FF0000"/>
                </a:solidFill>
              </a:rPr>
              <a:t>Hénaux</a:t>
            </a:r>
            <a:r>
              <a:rPr lang="en-US" i="1" dirty="0">
                <a:solidFill>
                  <a:srgbClr val="FF0000"/>
                </a:solidFill>
              </a:rPr>
              <a:t> V, </a:t>
            </a:r>
            <a:r>
              <a:rPr lang="en-US" i="1" dirty="0" err="1">
                <a:solidFill>
                  <a:srgbClr val="FF0000"/>
                </a:solidFill>
              </a:rPr>
              <a:t>Calavas</a:t>
            </a:r>
            <a:r>
              <a:rPr lang="en-US" i="1" dirty="0">
                <a:solidFill>
                  <a:srgbClr val="FF0000"/>
                </a:solidFill>
              </a:rPr>
              <a:t> D. Quantitative and qualitative assessment of the bovine abortion surveillance system in France. </a:t>
            </a:r>
            <a:r>
              <a:rPr lang="en-US" i="1" dirty="0" err="1">
                <a:solidFill>
                  <a:srgbClr val="FF0000"/>
                </a:solidFill>
              </a:rPr>
              <a:t>Prev</a:t>
            </a:r>
            <a:r>
              <a:rPr lang="en-US" i="1" dirty="0">
                <a:solidFill>
                  <a:srgbClr val="FF0000"/>
                </a:solidFill>
              </a:rPr>
              <a:t> Vet Med. 2015 Jun 1;120(1):62-9</a:t>
            </a:r>
            <a:r>
              <a:rPr lang="en-US" i="1" dirty="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91194995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545529">
            <a:off x="365564" y="1996506"/>
            <a:ext cx="8106591" cy="1616412"/>
          </a:xfrm>
          <a:solidFill>
            <a:schemeClr val="accent1">
              <a:lumMod val="50000"/>
            </a:schemeClr>
          </a:solidFill>
        </p:spPr>
        <p:txBody>
          <a:bodyPr>
            <a:normAutofit/>
          </a:bodyPr>
          <a:lstStyle/>
          <a:p>
            <a:pPr algn="ctr"/>
            <a:r>
              <a:rPr lang="en-US" sz="4000" b="1" dirty="0" smtClean="0">
                <a:solidFill>
                  <a:srgbClr val="FFFF00"/>
                </a:solidFill>
                <a:latin typeface="Arial Rounded MT Bold" panose="020F0704030504030204" pitchFamily="34" charset="0"/>
              </a:rPr>
              <a:t>Exploring Secondary Data for Abortion Research</a:t>
            </a:r>
            <a:endParaRPr lang="en-US" sz="4000" b="1" dirty="0">
              <a:solidFill>
                <a:srgbClr val="FFFF00"/>
              </a:solidFill>
              <a:latin typeface="Arial Rounded MT Bold" panose="020F0704030504030204" pitchFamily="34" charset="0"/>
            </a:endParaRPr>
          </a:p>
        </p:txBody>
      </p:sp>
      <p:sp>
        <p:nvSpPr>
          <p:cNvPr id="4" name="Content Placeholder 2"/>
          <p:cNvSpPr>
            <a:spLocks noGrp="1"/>
          </p:cNvSpPr>
          <p:nvPr>
            <p:ph idx="1"/>
          </p:nvPr>
        </p:nvSpPr>
        <p:spPr>
          <a:xfrm>
            <a:off x="6924584" y="2837679"/>
            <a:ext cx="4687410" cy="3749552"/>
          </a:xfrm>
        </p:spPr>
        <p:txBody>
          <a:bodyPr>
            <a:normAutofit/>
          </a:bodyPr>
          <a:lstStyle/>
          <a:p>
            <a:pPr marL="355600" indent="-355600">
              <a:lnSpc>
                <a:spcPct val="100000"/>
              </a:lnSpc>
              <a:spcBef>
                <a:spcPts val="0"/>
              </a:spcBef>
              <a:spcAft>
                <a:spcPts val="2400"/>
              </a:spcAft>
            </a:pPr>
            <a:r>
              <a:rPr lang="en-US" dirty="0" smtClean="0">
                <a:latin typeface="Arial" panose="020B0604020202020204" pitchFamily="34" charset="0"/>
                <a:cs typeface="Arial" panose="020B0604020202020204" pitchFamily="34" charset="0"/>
              </a:rPr>
              <a:t>Surveillance Data</a:t>
            </a:r>
          </a:p>
          <a:p>
            <a:pPr marL="355600" indent="-355600">
              <a:lnSpc>
                <a:spcPct val="100000"/>
              </a:lnSpc>
              <a:spcBef>
                <a:spcPts val="0"/>
              </a:spcBef>
              <a:spcAft>
                <a:spcPts val="2400"/>
              </a:spcAft>
            </a:pPr>
            <a:r>
              <a:rPr lang="en-US" dirty="0" smtClean="0">
                <a:latin typeface="Arial" panose="020B0604020202020204" pitchFamily="34" charset="0"/>
                <a:cs typeface="Arial" panose="020B0604020202020204" pitchFamily="34" charset="0"/>
              </a:rPr>
              <a:t>Hospital Records</a:t>
            </a:r>
          </a:p>
          <a:p>
            <a:pPr marL="355600" indent="-355600">
              <a:lnSpc>
                <a:spcPct val="100000"/>
              </a:lnSpc>
              <a:spcBef>
                <a:spcPts val="0"/>
              </a:spcBef>
              <a:spcAft>
                <a:spcPts val="2400"/>
              </a:spcAft>
            </a:pPr>
            <a:r>
              <a:rPr lang="en-US" dirty="0" smtClean="0">
                <a:latin typeface="Arial" panose="020B0604020202020204" pitchFamily="34" charset="0"/>
                <a:cs typeface="Arial" panose="020B0604020202020204" pitchFamily="34" charset="0"/>
              </a:rPr>
              <a:t>National Death Registers</a:t>
            </a:r>
          </a:p>
          <a:p>
            <a:pPr marL="355600" indent="-355600">
              <a:lnSpc>
                <a:spcPct val="100000"/>
              </a:lnSpc>
              <a:spcBef>
                <a:spcPts val="0"/>
              </a:spcBef>
              <a:spcAft>
                <a:spcPts val="2400"/>
              </a:spcAft>
            </a:pPr>
            <a:r>
              <a:rPr lang="en-US" dirty="0" smtClean="0">
                <a:latin typeface="Arial" panose="020B0604020202020204" pitchFamily="34" charset="0"/>
                <a:cs typeface="Arial" panose="020B0604020202020204" pitchFamily="34" charset="0"/>
              </a:rPr>
              <a:t>Existing Surveys’ Data</a:t>
            </a:r>
          </a:p>
          <a:p>
            <a:pPr marL="355600" indent="-355600">
              <a:lnSpc>
                <a:spcPct val="100000"/>
              </a:lnSpc>
              <a:spcBef>
                <a:spcPts val="0"/>
              </a:spcBef>
              <a:spcAft>
                <a:spcPts val="2400"/>
              </a:spcAft>
            </a:pPr>
            <a:r>
              <a:rPr lang="en-US" dirty="0" smtClean="0">
                <a:latin typeface="Arial" panose="020B0604020202020204" pitchFamily="34" charset="0"/>
                <a:cs typeface="Arial" panose="020B0604020202020204" pitchFamily="34" charset="0"/>
              </a:rPr>
              <a:t>Others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558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72618"/>
            <a:ext cx="10106025" cy="681714"/>
          </a:xfrm>
          <a:solidFill>
            <a:schemeClr val="accent1">
              <a:lumMod val="50000"/>
            </a:schemeClr>
          </a:solidFill>
        </p:spPr>
        <p:txBody>
          <a:bodyPr>
            <a:normAutofit/>
          </a:bodyPr>
          <a:lstStyle/>
          <a:p>
            <a:r>
              <a:rPr lang="en-US" sz="32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rPr>
              <a:t>Examples of Previous Abortion-Related studies</a:t>
            </a:r>
            <a:endParaRPr lang="en-US" sz="3200" b="1"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838200" y="1729451"/>
            <a:ext cx="10515600" cy="4351338"/>
          </a:xfrm>
        </p:spPr>
        <p:txBody>
          <a:bodyPr>
            <a:normAutofit/>
          </a:bodyPr>
          <a:lstStyle/>
          <a:p>
            <a:pPr>
              <a:lnSpc>
                <a:spcPct val="100000"/>
              </a:lnSpc>
            </a:pPr>
            <a:r>
              <a:rPr lang="en-US" sz="2400" b="1" dirty="0">
                <a:latin typeface="Arial" panose="020B0604020202020204" pitchFamily="34" charset="0"/>
                <a:cs typeface="Arial" panose="020B0604020202020204" pitchFamily="34" charset="0"/>
              </a:rPr>
              <a:t>Unsafe abortion: global and regional incidence, trends, consequences, and challenges</a:t>
            </a:r>
          </a:p>
          <a:p>
            <a:pPr>
              <a:lnSpc>
                <a:spcPct val="100000"/>
              </a:lnSpc>
            </a:pPr>
            <a:r>
              <a:rPr lang="en-US" sz="2400" dirty="0">
                <a:latin typeface="Arial" panose="020B0604020202020204" pitchFamily="34" charset="0"/>
                <a:cs typeface="Arial" panose="020B0604020202020204" pitchFamily="34" charset="0"/>
              </a:rPr>
              <a:t>METHODS AND DATA SOURCES: This review is based on estimates of unsafe abortion and maternal mortality ratios. These estimates are arrived at using the database on unsafe abortion maintained by the World Health Organization. Additional data from the Demographic and Health Surveys and the United Nations Population Division are used for further analysis of abortion and mortality estimates.</a:t>
            </a:r>
          </a:p>
        </p:txBody>
      </p:sp>
    </p:spTree>
    <p:extLst>
      <p:ext uri="{BB962C8B-B14F-4D97-AF65-F5344CB8AC3E}">
        <p14:creationId xmlns:p14="http://schemas.microsoft.com/office/powerpoint/2010/main" val="328588394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425" y="843379"/>
            <a:ext cx="9686925" cy="644895"/>
          </a:xfrm>
          <a:solidFill>
            <a:schemeClr val="accent1">
              <a:lumMod val="50000"/>
            </a:schemeClr>
          </a:solidFill>
        </p:spPr>
        <p:txBody>
          <a:bodyPr>
            <a:normAutofit/>
          </a:bodyPr>
          <a:lstStyle/>
          <a:p>
            <a:r>
              <a:rPr lang="en-US" sz="32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rPr>
              <a:t>Examples of Previous Abortion-Related studies</a:t>
            </a:r>
            <a:endParaRPr lang="en-US" sz="3200" b="1"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038225" y="1697824"/>
            <a:ext cx="10258425" cy="4351338"/>
          </a:xfrm>
        </p:spPr>
        <p:txBody>
          <a:bodyPr>
            <a:normAutofit/>
          </a:bodyPr>
          <a:lstStyle/>
          <a:p>
            <a:pPr>
              <a:lnSpc>
                <a:spcPct val="100000"/>
              </a:lnSpc>
            </a:pPr>
            <a:r>
              <a:rPr lang="en-US" sz="2400" b="1" dirty="0">
                <a:latin typeface="Arial" panose="020B0604020202020204" pitchFamily="34" charset="0"/>
                <a:cs typeface="Arial" panose="020B0604020202020204" pitchFamily="34" charset="0"/>
              </a:rPr>
              <a:t>Incidence of induced abortion in Malawi, 2015</a:t>
            </a:r>
          </a:p>
          <a:p>
            <a:pPr>
              <a:lnSpc>
                <a:spcPct val="100000"/>
              </a:lnSpc>
            </a:pPr>
            <a:r>
              <a:rPr lang="en-US" sz="2400" b="1" dirty="0">
                <a:latin typeface="Arial" panose="020B0604020202020204" pitchFamily="34" charset="0"/>
                <a:cs typeface="Arial" panose="020B0604020202020204" pitchFamily="34" charset="0"/>
              </a:rPr>
              <a:t>Methods: </a:t>
            </a:r>
            <a:r>
              <a:rPr lang="en-US" sz="2400" dirty="0">
                <a:latin typeface="Arial" panose="020B0604020202020204" pitchFamily="34" charset="0"/>
                <a:cs typeface="Arial" panose="020B0604020202020204" pitchFamily="34" charset="0"/>
              </a:rPr>
              <a:t>We conducted a nationally representative survey of health facilities to estimate the number of cases of post-abortion care, as well as a survey of knowledgeable informants to estimate the probability of needing and obtaining post-abortion care following induced abortion. These data were combined with national population and fertility data to determine current estimates of induced abortion and unintended pregnancy in Malawi using the Abortion Incidence Complications Methodology</a:t>
            </a:r>
          </a:p>
        </p:txBody>
      </p:sp>
    </p:spTree>
    <p:extLst>
      <p:ext uri="{BB962C8B-B14F-4D97-AF65-F5344CB8AC3E}">
        <p14:creationId xmlns:p14="http://schemas.microsoft.com/office/powerpoint/2010/main" val="136223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2039980-4F96-4632-AA25-5166E896616F}"/>
              </a:ext>
            </a:extLst>
          </p:cNvPr>
          <p:cNvSpPr>
            <a:spLocks noGrp="1"/>
          </p:cNvSpPr>
          <p:nvPr>
            <p:ph idx="1"/>
          </p:nvPr>
        </p:nvSpPr>
        <p:spPr>
          <a:xfrm>
            <a:off x="838200" y="1496717"/>
            <a:ext cx="10756036" cy="4836350"/>
          </a:xfrm>
        </p:spPr>
        <p:txBody>
          <a:bodyPr>
            <a:noAutofit/>
          </a:bodyPr>
          <a:lstStyle/>
          <a:p>
            <a:pPr marL="449263" indent="-449263">
              <a:lnSpc>
                <a:spcPct val="100000"/>
              </a:lnSpc>
              <a:spcBef>
                <a:spcPts val="0"/>
              </a:spcBef>
              <a:spcAft>
                <a:spcPts val="1200"/>
              </a:spcAft>
              <a:buFont typeface="Wingdings" panose="05000000000000000000" pitchFamily="2" charset="2"/>
              <a:buChar char="q"/>
            </a:pPr>
            <a:r>
              <a:rPr lang="en-US" sz="2400" b="1" dirty="0" smtClean="0">
                <a:latin typeface="Arial" panose="020B0604020202020204" pitchFamily="34" charset="0"/>
                <a:cs typeface="Arial" panose="020B0604020202020204" pitchFamily="34" charset="0"/>
              </a:rPr>
              <a:t>Essential Elements of Research Designs</a:t>
            </a:r>
          </a:p>
          <a:p>
            <a:pPr marL="1701800" indent="-449263" defTabSz="1524000">
              <a:spcBef>
                <a:spcPts val="0"/>
              </a:spcBef>
              <a:spcAft>
                <a:spcPts val="1800"/>
              </a:spcAft>
              <a:buFont typeface="+mj-lt"/>
              <a:buAutoNum type="arabicPeriod"/>
            </a:pPr>
            <a:r>
              <a:rPr lang="en-US" sz="2400" dirty="0">
                <a:latin typeface="Arial" panose="020B0604020202020204" pitchFamily="34" charset="0"/>
                <a:cs typeface="Arial" panose="020B0604020202020204" pitchFamily="34" charset="0"/>
              </a:rPr>
              <a:t>Purpose statement</a:t>
            </a:r>
          </a:p>
          <a:p>
            <a:pPr marL="1701800" indent="-449263" defTabSz="1524000">
              <a:spcBef>
                <a:spcPts val="0"/>
              </a:spcBef>
              <a:spcAft>
                <a:spcPts val="1800"/>
              </a:spcAft>
              <a:buFont typeface="+mj-lt"/>
              <a:buAutoNum type="arabicPeriod"/>
            </a:pPr>
            <a:r>
              <a:rPr lang="en-US" sz="2400" dirty="0">
                <a:latin typeface="Arial" panose="020B0604020202020204" pitchFamily="34" charset="0"/>
                <a:cs typeface="Arial" panose="020B0604020202020204" pitchFamily="34" charset="0"/>
              </a:rPr>
              <a:t>Data collection techniques</a:t>
            </a:r>
          </a:p>
          <a:p>
            <a:pPr marL="1701800" indent="-449263" defTabSz="1524000">
              <a:spcBef>
                <a:spcPts val="0"/>
              </a:spcBef>
              <a:spcAft>
                <a:spcPts val="1800"/>
              </a:spcAft>
              <a:buFont typeface="+mj-lt"/>
              <a:buAutoNum type="arabicPeriod"/>
            </a:pPr>
            <a:r>
              <a:rPr lang="en-US" sz="2400" dirty="0" smtClean="0">
                <a:latin typeface="Arial" panose="020B0604020202020204" pitchFamily="34" charset="0"/>
                <a:cs typeface="Arial" panose="020B0604020202020204" pitchFamily="34" charset="0"/>
              </a:rPr>
              <a:t>Data analysis method</a:t>
            </a:r>
            <a:endParaRPr lang="en-US" sz="2400" dirty="0">
              <a:latin typeface="Arial" panose="020B0604020202020204" pitchFamily="34" charset="0"/>
              <a:cs typeface="Arial" panose="020B0604020202020204" pitchFamily="34" charset="0"/>
            </a:endParaRPr>
          </a:p>
          <a:p>
            <a:pPr marL="1701800" indent="-449263" defTabSz="1524000">
              <a:spcBef>
                <a:spcPts val="0"/>
              </a:spcBef>
              <a:spcAft>
                <a:spcPts val="1800"/>
              </a:spcAft>
              <a:buFont typeface="+mj-lt"/>
              <a:buAutoNum type="arabicPeriod"/>
            </a:pPr>
            <a:r>
              <a:rPr lang="en-US" sz="2400" dirty="0">
                <a:latin typeface="Arial" panose="020B0604020202020204" pitchFamily="34" charset="0"/>
                <a:cs typeface="Arial" panose="020B0604020202020204" pitchFamily="34" charset="0"/>
              </a:rPr>
              <a:t>Type of research methodologies</a:t>
            </a:r>
          </a:p>
          <a:p>
            <a:pPr marL="1701800" indent="-449263" defTabSz="1524000">
              <a:spcBef>
                <a:spcPts val="0"/>
              </a:spcBef>
              <a:spcAft>
                <a:spcPts val="1800"/>
              </a:spcAft>
              <a:buFont typeface="+mj-lt"/>
              <a:buAutoNum type="arabicPeriod"/>
            </a:pPr>
            <a:r>
              <a:rPr lang="en-US" sz="2400" dirty="0">
                <a:latin typeface="Arial" panose="020B0604020202020204" pitchFamily="34" charset="0"/>
                <a:cs typeface="Arial" panose="020B0604020202020204" pitchFamily="34" charset="0"/>
              </a:rPr>
              <a:t>Possible obstacles to the research</a:t>
            </a:r>
          </a:p>
          <a:p>
            <a:pPr marL="1701800" indent="-449263" defTabSz="1524000">
              <a:spcBef>
                <a:spcPts val="0"/>
              </a:spcBef>
              <a:spcAft>
                <a:spcPts val="1800"/>
              </a:spcAft>
              <a:buFont typeface="+mj-lt"/>
              <a:buAutoNum type="arabicPeriod"/>
            </a:pPr>
            <a:r>
              <a:rPr lang="en-US" sz="2400" dirty="0">
                <a:latin typeface="Arial" panose="020B0604020202020204" pitchFamily="34" charset="0"/>
                <a:cs typeface="Arial" panose="020B0604020202020204" pitchFamily="34" charset="0"/>
              </a:rPr>
              <a:t>Settings for research study</a:t>
            </a:r>
          </a:p>
          <a:p>
            <a:pPr marL="1701800" indent="-449263" defTabSz="1524000">
              <a:spcBef>
                <a:spcPts val="0"/>
              </a:spcBef>
              <a:spcAft>
                <a:spcPts val="1800"/>
              </a:spcAft>
              <a:buFont typeface="+mj-lt"/>
              <a:buAutoNum type="arabicPeriod"/>
            </a:pPr>
            <a:r>
              <a:rPr lang="en-US" sz="2400" dirty="0">
                <a:latin typeface="Arial" panose="020B0604020202020204" pitchFamily="34" charset="0"/>
                <a:cs typeface="Arial" panose="020B0604020202020204" pitchFamily="34" charset="0"/>
              </a:rPr>
              <a:t>Time of the research study</a:t>
            </a:r>
          </a:p>
          <a:p>
            <a:pPr marL="1701800" indent="-449263" defTabSz="1524000">
              <a:spcBef>
                <a:spcPts val="0"/>
              </a:spcBef>
              <a:spcAft>
                <a:spcPts val="1800"/>
              </a:spcAft>
              <a:buFont typeface="+mj-lt"/>
              <a:buAutoNum type="arabicPeriod"/>
            </a:pPr>
            <a:r>
              <a:rPr lang="en-US" sz="2400" dirty="0">
                <a:latin typeface="Arial" panose="020B0604020202020204" pitchFamily="34" charset="0"/>
                <a:cs typeface="Arial" panose="020B0604020202020204" pitchFamily="34" charset="0"/>
              </a:rPr>
              <a:t>Analysis measurement</a:t>
            </a:r>
          </a:p>
          <a:p>
            <a:pPr marL="0" indent="0">
              <a:lnSpc>
                <a:spcPct val="100000"/>
              </a:lnSpc>
              <a:spcBef>
                <a:spcPts val="0"/>
              </a:spcBef>
              <a:spcAft>
                <a:spcPts val="1200"/>
              </a:spcAft>
              <a:buNone/>
            </a:pPr>
            <a:endParaRPr lang="en-US" sz="2400" dirty="0" smtClean="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xmlns="" id="{082A43ED-0801-4D41-A3F9-A77801E8537D}"/>
              </a:ext>
            </a:extLst>
          </p:cNvPr>
          <p:cNvSpPr txBox="1">
            <a:spLocks/>
          </p:cNvSpPr>
          <p:nvPr/>
        </p:nvSpPr>
        <p:spPr>
          <a:xfrm>
            <a:off x="838200" y="800746"/>
            <a:ext cx="6548021" cy="593047"/>
          </a:xfrm>
          <a:prstGeom prst="rect">
            <a:avLst/>
          </a:prstGeom>
          <a:solidFill>
            <a:schemeClr val="accent1">
              <a:lumMod val="5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Definition: Research Design (3)</a:t>
            </a:r>
            <a:endParaRPr lang="en-US" altLang="en-US" sz="3200" b="1" dirty="0">
              <a:solidFill>
                <a:srgbClr val="FFFF0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405881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228" y="914123"/>
            <a:ext cx="9872247" cy="831019"/>
          </a:xfrm>
          <a:solidFill>
            <a:schemeClr val="accent1">
              <a:lumMod val="50000"/>
            </a:schemeClr>
          </a:solidFill>
        </p:spPr>
        <p:txBody>
          <a:bodyPr>
            <a:normAutofit/>
          </a:bodyPr>
          <a:lstStyle/>
          <a:p>
            <a:r>
              <a:rPr lang="en-US" sz="32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rPr>
              <a:t>Examples of Previous Abortion-Related studies</a:t>
            </a:r>
            <a:endParaRPr lang="en-US" sz="3200" b="1"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786228" y="2002317"/>
            <a:ext cx="10515600" cy="4351338"/>
          </a:xfrm>
        </p:spPr>
        <p:txBody>
          <a:bodyPr>
            <a:normAutofit/>
          </a:bodyPr>
          <a:lstStyle/>
          <a:p>
            <a:pPr>
              <a:lnSpc>
                <a:spcPct val="100000"/>
              </a:lnSpc>
            </a:pPr>
            <a:r>
              <a:rPr lang="en-US" sz="2400" b="1" dirty="0">
                <a:latin typeface="Arial" panose="020B0604020202020204" pitchFamily="34" charset="0"/>
                <a:cs typeface="Arial" panose="020B0604020202020204" pitchFamily="34" charset="0"/>
              </a:rPr>
              <a:t>Induced abortion incidence and safety in Côte d'Ivoire</a:t>
            </a:r>
          </a:p>
          <a:p>
            <a:pPr>
              <a:lnSpc>
                <a:spcPct val="100000"/>
              </a:lnSpc>
            </a:pPr>
            <a:r>
              <a:rPr lang="en-US" sz="2400" b="1" dirty="0">
                <a:latin typeface="Arial" panose="020B0604020202020204" pitchFamily="34" charset="0"/>
                <a:cs typeface="Arial" panose="020B0604020202020204" pitchFamily="34" charset="0"/>
              </a:rPr>
              <a:t>Methods: </a:t>
            </a:r>
            <a:r>
              <a:rPr lang="en-US" sz="2400" dirty="0">
                <a:latin typeface="Arial" panose="020B0604020202020204" pitchFamily="34" charset="0"/>
                <a:cs typeface="Arial" panose="020B0604020202020204" pitchFamily="34" charset="0"/>
              </a:rPr>
              <a:t>In 2018, we conducted a nationally representative, population-based survey of women age 15 to 49 in Côte d'Ivoire. Women reported their own abortion experiences and those of their closest female confidante. We estimated the one-year incidence of induced abortion, and the safety of the abortions women experienced. Using bivariate and multivariate regression, we separately assessed </a:t>
            </a:r>
            <a:r>
              <a:rPr lang="en-US" sz="2400" dirty="0" err="1">
                <a:latin typeface="Arial" panose="020B0604020202020204" pitchFamily="34" charset="0"/>
                <a:cs typeface="Arial" panose="020B0604020202020204" pitchFamily="34" charset="0"/>
              </a:rPr>
              <a:t>sociodemographic</a:t>
            </a:r>
            <a:r>
              <a:rPr lang="en-US" sz="2400" dirty="0">
                <a:latin typeface="Arial" panose="020B0604020202020204" pitchFamily="34" charset="0"/>
                <a:cs typeface="Arial" panose="020B0604020202020204" pitchFamily="34" charset="0"/>
              </a:rPr>
              <a:t> characteristics associated with having had a recent abortion or an unsafe abortion.</a:t>
            </a:r>
          </a:p>
        </p:txBody>
      </p:sp>
    </p:spTree>
    <p:extLst>
      <p:ext uri="{BB962C8B-B14F-4D97-AF65-F5344CB8AC3E}">
        <p14:creationId xmlns:p14="http://schemas.microsoft.com/office/powerpoint/2010/main" val="40680021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3925"/>
            <a:ext cx="9944100" cy="928026"/>
          </a:xfrm>
          <a:solidFill>
            <a:schemeClr val="accent1">
              <a:lumMod val="50000"/>
            </a:schemeClr>
          </a:solidFill>
        </p:spPr>
        <p:txBody>
          <a:bodyPr>
            <a:normAutofit/>
          </a:bodyPr>
          <a:lstStyle/>
          <a:p>
            <a:r>
              <a:rPr lang="en-US" sz="32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rPr>
              <a:t>Examples of Previous Abortion-Related studies</a:t>
            </a:r>
            <a:endParaRPr lang="en-US" sz="3200" b="1"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838200" y="2082800"/>
            <a:ext cx="10515600" cy="4351338"/>
          </a:xfrm>
        </p:spPr>
        <p:txBody>
          <a:bodyPr>
            <a:normAutofit/>
          </a:bodyPr>
          <a:lstStyle/>
          <a:p>
            <a:pPr>
              <a:lnSpc>
                <a:spcPct val="100000"/>
              </a:lnSpc>
            </a:pPr>
            <a:r>
              <a:rPr lang="en-US" sz="2400" b="1" dirty="0">
                <a:latin typeface="Arial" panose="020B0604020202020204" pitchFamily="34" charset="0"/>
                <a:cs typeface="Arial" panose="020B0604020202020204" pitchFamily="34" charset="0"/>
              </a:rPr>
              <a:t>The Incidence of Abortion in Nigeria</a:t>
            </a:r>
          </a:p>
          <a:p>
            <a:pPr>
              <a:lnSpc>
                <a:spcPct val="100000"/>
              </a:lnSpc>
            </a:pPr>
            <a:r>
              <a:rPr lang="en-US" sz="2400" b="1" dirty="0">
                <a:latin typeface="Arial" panose="020B0604020202020204" pitchFamily="34" charset="0"/>
                <a:cs typeface="Arial" panose="020B0604020202020204" pitchFamily="34" charset="0"/>
              </a:rPr>
              <a:t>Methods: </a:t>
            </a:r>
            <a:r>
              <a:rPr lang="en-US" sz="2400" dirty="0">
                <a:latin typeface="Arial" panose="020B0604020202020204" pitchFamily="34" charset="0"/>
                <a:cs typeface="Arial" panose="020B0604020202020204" pitchFamily="34" charset="0"/>
              </a:rPr>
              <a:t>A widely used indirect methodology was used to estimate the incidence of abortion and unintended pregnancy in Nigeria in 2012. Data on provision of abortion and </a:t>
            </a:r>
            <a:r>
              <a:rPr lang="en-US" sz="2400" dirty="0" err="1">
                <a:latin typeface="Arial" panose="020B0604020202020204" pitchFamily="34" charset="0"/>
                <a:cs typeface="Arial" panose="020B0604020202020204" pitchFamily="34" charset="0"/>
              </a:rPr>
              <a:t>postabortion</a:t>
            </a:r>
            <a:r>
              <a:rPr lang="en-US" sz="2400" dirty="0">
                <a:latin typeface="Arial" panose="020B0604020202020204" pitchFamily="34" charset="0"/>
                <a:cs typeface="Arial" panose="020B0604020202020204" pitchFamily="34" charset="0"/>
              </a:rPr>
              <a:t> care were collected from a nationally representative sample of 772 health facilities, and estimates of the likelihood that women who have unsafe abortions experience complications and obtain treatment were collected from 194 health care professionals with a broad understanding of the abortion context in Nigeria.</a:t>
            </a:r>
          </a:p>
        </p:txBody>
      </p:sp>
    </p:spTree>
    <p:extLst>
      <p:ext uri="{BB962C8B-B14F-4D97-AF65-F5344CB8AC3E}">
        <p14:creationId xmlns:p14="http://schemas.microsoft.com/office/powerpoint/2010/main" val="327339618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4893"/>
            <a:ext cx="10439400" cy="896541"/>
          </a:xfrm>
          <a:solidFill>
            <a:schemeClr val="accent1">
              <a:lumMod val="50000"/>
            </a:schemeClr>
          </a:solidFill>
        </p:spPr>
        <p:txBody>
          <a:bodyPr>
            <a:normAutofit fontScale="90000"/>
          </a:bodyPr>
          <a:lstStyle/>
          <a:p>
            <a:r>
              <a:rPr lang="en-US" sz="32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rPr>
              <a:t>More Examples - Previous Abortion Related Research</a:t>
            </a:r>
            <a:endParaRPr lang="en-US" sz="3200" b="1"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838200" y="1968279"/>
            <a:ext cx="10515600" cy="4667416"/>
          </a:xfrm>
        </p:spPr>
        <p:txBody>
          <a:bodyPr>
            <a:normAutofit lnSpcReduction="10000"/>
          </a:bodyPr>
          <a:lstStyle/>
          <a:p>
            <a:pPr marL="457200" indent="-457200">
              <a:lnSpc>
                <a:spcPct val="100000"/>
              </a:lnSpc>
              <a:spcBef>
                <a:spcPts val="0"/>
              </a:spcBef>
              <a:spcAft>
                <a:spcPts val="1800"/>
              </a:spcAft>
              <a:buFont typeface="+mj-lt"/>
              <a:buAutoNum type="arabicPeriod"/>
            </a:pPr>
            <a:r>
              <a:rPr lang="en-US" sz="2400" b="1" dirty="0">
                <a:latin typeface="Arial" panose="020B0604020202020204" pitchFamily="34" charset="0"/>
                <a:cs typeface="Arial" panose="020B0604020202020204" pitchFamily="34" charset="0"/>
              </a:rPr>
              <a:t>Recent advances in improving the effectiveness and reducing the complications of abortion</a:t>
            </a:r>
          </a:p>
          <a:p>
            <a:pPr marL="457200" indent="-457200">
              <a:lnSpc>
                <a:spcPct val="100000"/>
              </a:lnSpc>
              <a:spcBef>
                <a:spcPts val="0"/>
              </a:spcBef>
              <a:spcAft>
                <a:spcPts val="1800"/>
              </a:spcAft>
              <a:buFont typeface="+mj-lt"/>
              <a:buAutoNum type="arabicPeriod"/>
            </a:pPr>
            <a:r>
              <a:rPr lang="en-US" sz="2400" dirty="0" smtClean="0">
                <a:latin typeface="Arial" panose="020B0604020202020204" pitchFamily="34" charset="0"/>
                <a:cs typeface="Arial" panose="020B0604020202020204" pitchFamily="34" charset="0"/>
              </a:rPr>
              <a:t>Eliminating </a:t>
            </a:r>
            <a:r>
              <a:rPr lang="en-US" sz="2400" dirty="0">
                <a:latin typeface="Arial" panose="020B0604020202020204" pitchFamily="34" charset="0"/>
                <a:cs typeface="Arial" panose="020B0604020202020204" pitchFamily="34" charset="0"/>
              </a:rPr>
              <a:t>the high abortion related complications and deaths in Cameroon: the restrictive legal atmosphere on abortions is no acceptable excuse</a:t>
            </a:r>
          </a:p>
          <a:p>
            <a:pPr marL="457200" indent="-457200">
              <a:lnSpc>
                <a:spcPct val="100000"/>
              </a:lnSpc>
              <a:spcBef>
                <a:spcPts val="0"/>
              </a:spcBef>
              <a:spcAft>
                <a:spcPts val="1800"/>
              </a:spcAft>
              <a:buFont typeface="+mj-lt"/>
              <a:buAutoNum type="arabicPeriod"/>
            </a:pPr>
            <a:r>
              <a:rPr lang="en-US" sz="2400" b="1" dirty="0" smtClean="0">
                <a:latin typeface="Arial" panose="020B0604020202020204" pitchFamily="34" charset="0"/>
                <a:cs typeface="Arial" panose="020B0604020202020204" pitchFamily="34" charset="0"/>
              </a:rPr>
              <a:t>Modern </a:t>
            </a:r>
            <a:r>
              <a:rPr lang="en-US" sz="2400" b="1" dirty="0">
                <a:latin typeface="Arial" panose="020B0604020202020204" pitchFamily="34" charset="0"/>
                <a:cs typeface="Arial" panose="020B0604020202020204" pitchFamily="34" charset="0"/>
              </a:rPr>
              <a:t>methods to induce abortion: Safety, efficacy and </a:t>
            </a:r>
            <a:r>
              <a:rPr lang="en-US" sz="2400" b="1" dirty="0" smtClean="0">
                <a:latin typeface="Arial" panose="020B0604020202020204" pitchFamily="34" charset="0"/>
                <a:cs typeface="Arial" panose="020B0604020202020204" pitchFamily="34" charset="0"/>
              </a:rPr>
              <a:t>choice</a:t>
            </a:r>
          </a:p>
          <a:p>
            <a:pPr marL="457200" indent="-457200">
              <a:lnSpc>
                <a:spcPct val="100000"/>
              </a:lnSpc>
              <a:spcBef>
                <a:spcPts val="0"/>
              </a:spcBef>
              <a:spcAft>
                <a:spcPts val="1800"/>
              </a:spcAft>
              <a:buFont typeface="+mj-lt"/>
              <a:buAutoNum type="arabicPeriod"/>
            </a:pPr>
            <a:r>
              <a:rPr lang="en-US" sz="2400" dirty="0">
                <a:latin typeface="Arial" panose="020B0604020202020204" pitchFamily="34" charset="0"/>
                <a:cs typeface="Arial" panose="020B0604020202020204" pitchFamily="34" charset="0"/>
              </a:rPr>
              <a:t>Induced abortion and adolescent mental health</a:t>
            </a:r>
          </a:p>
          <a:p>
            <a:pPr marL="457200" indent="-457200">
              <a:lnSpc>
                <a:spcPct val="100000"/>
              </a:lnSpc>
              <a:spcBef>
                <a:spcPts val="0"/>
              </a:spcBef>
              <a:spcAft>
                <a:spcPts val="1800"/>
              </a:spcAft>
              <a:buFont typeface="+mj-lt"/>
              <a:buAutoNum type="arabicPeriod"/>
            </a:pPr>
            <a:r>
              <a:rPr lang="en-US" sz="2400" b="1" dirty="0" smtClean="0">
                <a:latin typeface="Arial" panose="020B0604020202020204" pitchFamily="34" charset="0"/>
                <a:cs typeface="Arial" panose="020B0604020202020204" pitchFamily="34" charset="0"/>
              </a:rPr>
              <a:t>Abortion </a:t>
            </a:r>
            <a:r>
              <a:rPr lang="en-US" sz="2400" b="1" dirty="0">
                <a:latin typeface="Arial" panose="020B0604020202020204" pitchFamily="34" charset="0"/>
                <a:cs typeface="Arial" panose="020B0604020202020204" pitchFamily="34" charset="0"/>
              </a:rPr>
              <a:t>in adolescents: epidemiology, confidentiality, and methods</a:t>
            </a:r>
          </a:p>
          <a:p>
            <a:pPr marL="457200" indent="-457200">
              <a:lnSpc>
                <a:spcPct val="100000"/>
              </a:lnSpc>
              <a:spcBef>
                <a:spcPts val="0"/>
              </a:spcBef>
              <a:spcAft>
                <a:spcPts val="1800"/>
              </a:spcAft>
              <a:buFont typeface="+mj-lt"/>
              <a:buAutoNum type="arabicPeriod"/>
            </a:pPr>
            <a:r>
              <a:rPr lang="en-US" sz="2400" dirty="0">
                <a:latin typeface="Arial" panose="020B0604020202020204" pitchFamily="34" charset="0"/>
                <a:cs typeface="Arial" panose="020B0604020202020204" pitchFamily="34" charset="0"/>
              </a:rPr>
              <a:t>Factors hindering access to abortion services</a:t>
            </a:r>
          </a:p>
          <a:p>
            <a:pPr>
              <a:lnSpc>
                <a:spcPct val="100000"/>
              </a:lnSpc>
            </a:pPr>
            <a:endParaRPr lang="en-US" dirty="0"/>
          </a:p>
        </p:txBody>
      </p:sp>
    </p:spTree>
    <p:extLst>
      <p:ext uri="{BB962C8B-B14F-4D97-AF65-F5344CB8AC3E}">
        <p14:creationId xmlns:p14="http://schemas.microsoft.com/office/powerpoint/2010/main" val="330724493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075" y="958848"/>
            <a:ext cx="6572250" cy="809625"/>
          </a:xfrm>
          <a:solidFill>
            <a:schemeClr val="accent1">
              <a:lumMod val="50000"/>
            </a:schemeClr>
          </a:solidFill>
        </p:spPr>
        <p:txBody>
          <a:bodyPr>
            <a:normAutofit/>
          </a:bodyPr>
          <a:lstStyle/>
          <a:p>
            <a:r>
              <a:rPr lang="en-US" sz="36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rPr>
              <a:t>Planning Research Design</a:t>
            </a:r>
            <a:endParaRPr lang="en-US" sz="3600" b="1"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857250" y="2059517"/>
            <a:ext cx="7179733" cy="4351338"/>
          </a:xfrm>
        </p:spPr>
        <p:txBody>
          <a:bodyPr>
            <a:normAutofit/>
          </a:bodyPr>
          <a:lstStyle/>
          <a:p>
            <a:pPr marL="541338" indent="-447675">
              <a:spcBef>
                <a:spcPts val="0"/>
              </a:spcBef>
              <a:spcAft>
                <a:spcPts val="3000"/>
              </a:spcAft>
              <a:buFont typeface="+mj-lt"/>
              <a:buAutoNum type="arabicPeriod"/>
            </a:pPr>
            <a:r>
              <a:rPr lang="en-US" dirty="0" smtClean="0">
                <a:latin typeface="Arial" panose="020B0604020202020204" pitchFamily="34" charset="0"/>
                <a:cs typeface="Arial" panose="020B0604020202020204" pitchFamily="34" charset="0"/>
              </a:rPr>
              <a:t>Practicality</a:t>
            </a:r>
            <a:endParaRPr lang="en-US" dirty="0">
              <a:latin typeface="Arial" panose="020B0604020202020204" pitchFamily="34" charset="0"/>
              <a:cs typeface="Arial" panose="020B0604020202020204" pitchFamily="34" charset="0"/>
            </a:endParaRPr>
          </a:p>
          <a:p>
            <a:pPr marL="541338" indent="-447675">
              <a:spcBef>
                <a:spcPts val="0"/>
              </a:spcBef>
              <a:spcAft>
                <a:spcPts val="3000"/>
              </a:spcAft>
              <a:buFont typeface="+mj-lt"/>
              <a:buAutoNum type="arabicPeriod"/>
            </a:pPr>
            <a:r>
              <a:rPr lang="en-US" dirty="0">
                <a:latin typeface="Arial" panose="020B0604020202020204" pitchFamily="34" charset="0"/>
                <a:cs typeface="Arial" panose="020B0604020202020204" pitchFamily="34" charset="0"/>
              </a:rPr>
              <a:t>Ethical </a:t>
            </a:r>
            <a:r>
              <a:rPr lang="en-US" dirty="0" smtClean="0">
                <a:latin typeface="Arial" panose="020B0604020202020204" pitchFamily="34" charset="0"/>
                <a:cs typeface="Arial" panose="020B0604020202020204" pitchFamily="34" charset="0"/>
              </a:rPr>
              <a:t>considerations  </a:t>
            </a:r>
            <a:endParaRPr lang="en-US" dirty="0">
              <a:latin typeface="Arial" panose="020B0604020202020204" pitchFamily="34" charset="0"/>
              <a:cs typeface="Arial" panose="020B0604020202020204" pitchFamily="34" charset="0"/>
            </a:endParaRPr>
          </a:p>
          <a:p>
            <a:pPr marL="541338" indent="-447675">
              <a:lnSpc>
                <a:spcPct val="110000"/>
              </a:lnSpc>
              <a:spcBef>
                <a:spcPts val="0"/>
              </a:spcBef>
              <a:spcAft>
                <a:spcPts val="3000"/>
              </a:spcAft>
              <a:buFont typeface="+mj-lt"/>
              <a:buAutoNum type="arabicPeriod"/>
            </a:pPr>
            <a:r>
              <a:rPr lang="en-US" dirty="0">
                <a:latin typeface="Arial" panose="020B0604020202020204" pitchFamily="34" charset="0"/>
                <a:cs typeface="Arial" panose="020B0604020202020204" pitchFamily="34" charset="0"/>
              </a:rPr>
              <a:t>Access to the study’s </a:t>
            </a:r>
            <a:r>
              <a:rPr lang="en-US" dirty="0" smtClean="0">
                <a:latin typeface="Arial" panose="020B0604020202020204" pitchFamily="34" charset="0"/>
                <a:cs typeface="Arial" panose="020B0604020202020204" pitchFamily="34" charset="0"/>
              </a:rPr>
              <a:t>participants</a:t>
            </a:r>
            <a:endParaRPr lang="en-US" dirty="0">
              <a:latin typeface="Arial" panose="020B0604020202020204" pitchFamily="34" charset="0"/>
              <a:cs typeface="Arial" panose="020B0604020202020204" pitchFamily="34" charset="0"/>
            </a:endParaRPr>
          </a:p>
          <a:p>
            <a:pPr marL="541338" indent="-447675">
              <a:spcBef>
                <a:spcPts val="0"/>
              </a:spcBef>
              <a:spcAft>
                <a:spcPts val="3000"/>
              </a:spcAft>
              <a:buFont typeface="+mj-lt"/>
              <a:buAutoNum type="arabicPeriod"/>
            </a:pPr>
            <a:r>
              <a:rPr lang="en-US" dirty="0">
                <a:latin typeface="Arial" panose="020B0604020202020204" pitchFamily="34" charset="0"/>
                <a:cs typeface="Arial" panose="020B0604020202020204" pitchFamily="34" charset="0"/>
              </a:rPr>
              <a:t>Necessary research </a:t>
            </a:r>
            <a:r>
              <a:rPr lang="en-US" dirty="0" smtClean="0">
                <a:latin typeface="Arial" panose="020B0604020202020204" pitchFamily="34" charset="0"/>
                <a:cs typeface="Arial" panose="020B0604020202020204" pitchFamily="34" charset="0"/>
              </a:rPr>
              <a:t>skills </a:t>
            </a:r>
            <a:endParaRPr lang="en-US" dirty="0">
              <a:latin typeface="Arial" panose="020B0604020202020204" pitchFamily="34" charset="0"/>
              <a:cs typeface="Arial" panose="020B0604020202020204" pitchFamily="34" charset="0"/>
            </a:endParaRPr>
          </a:p>
          <a:p>
            <a:pPr marL="541338" indent="-447675">
              <a:spcBef>
                <a:spcPts val="0"/>
              </a:spcBef>
              <a:spcAft>
                <a:spcPts val="3000"/>
              </a:spcAft>
              <a:buFont typeface="+mj-lt"/>
              <a:buAutoNum type="arabicPeriod"/>
            </a:pPr>
            <a:r>
              <a:rPr lang="en-US" dirty="0">
                <a:latin typeface="Arial" panose="020B0604020202020204" pitchFamily="34" charset="0"/>
                <a:cs typeface="Arial" panose="020B0604020202020204" pitchFamily="34" charset="0"/>
              </a:rPr>
              <a:t>Funds availability</a:t>
            </a:r>
          </a:p>
          <a:p>
            <a:pPr>
              <a:spcAft>
                <a:spcPts val="3000"/>
              </a:spcAft>
            </a:pPr>
            <a:endParaRPr lang="en-US" dirty="0"/>
          </a:p>
        </p:txBody>
      </p:sp>
      <p:pic>
        <p:nvPicPr>
          <p:cNvPr id="6" name="Picture 5" descr="7 Ways to Use a Day Planner to Be a Better Entrepreneur (and Better Version  of You)"/>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3095624"/>
            <a:ext cx="4155017" cy="2619375"/>
          </a:xfrm>
          <a:prstGeom prst="rect">
            <a:avLst/>
          </a:prstGeom>
          <a:noFill/>
          <a:ln>
            <a:noFill/>
          </a:ln>
        </p:spPr>
      </p:pic>
    </p:spTree>
    <p:extLst>
      <p:ext uri="{BB962C8B-B14F-4D97-AF65-F5344CB8AC3E}">
        <p14:creationId xmlns:p14="http://schemas.microsoft.com/office/powerpoint/2010/main" val="408597661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467" y="805789"/>
            <a:ext cx="7983008" cy="870612"/>
          </a:xfrm>
          <a:solidFill>
            <a:schemeClr val="accent1">
              <a:lumMod val="50000"/>
            </a:schemeClr>
          </a:solidFill>
        </p:spPr>
        <p:txBody>
          <a:bodyPr>
            <a:normAutofit/>
          </a:bodyPr>
          <a:lstStyle/>
          <a:p>
            <a:r>
              <a:rPr lang="en-US" sz="36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rPr>
              <a:t>Interaction and Group Discussions</a:t>
            </a:r>
            <a:endParaRPr lang="en-US" sz="3600" b="1"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858597" y="1925438"/>
            <a:ext cx="5753551" cy="4786080"/>
          </a:xfrm>
        </p:spPr>
        <p:txBody>
          <a:bodyPr>
            <a:normAutofit lnSpcReduction="10000"/>
          </a:bodyPr>
          <a:lstStyle/>
          <a:p>
            <a:pPr marL="398463" indent="-398463">
              <a:lnSpc>
                <a:spcPct val="110000"/>
              </a:lnSpc>
              <a:spcBef>
                <a:spcPts val="0"/>
              </a:spcBef>
              <a:spcAft>
                <a:spcPts val="1800"/>
              </a:spcAft>
              <a:buFont typeface="Wingdings" panose="05000000000000000000" pitchFamily="2" charset="2"/>
              <a:buChar char="§"/>
            </a:pPr>
            <a:r>
              <a:rPr lang="en-US" sz="2600" dirty="0" smtClean="0">
                <a:latin typeface="Arial" panose="020B0604020202020204" pitchFamily="34" charset="0"/>
                <a:cs typeface="Arial" panose="020B0604020202020204" pitchFamily="34" charset="0"/>
              </a:rPr>
              <a:t>Identify research questions that are related to your proposed study</a:t>
            </a:r>
          </a:p>
          <a:p>
            <a:pPr marL="398463" indent="-398463">
              <a:lnSpc>
                <a:spcPct val="110000"/>
              </a:lnSpc>
              <a:spcBef>
                <a:spcPts val="0"/>
              </a:spcBef>
              <a:spcAft>
                <a:spcPts val="1800"/>
              </a:spcAft>
              <a:buFont typeface="Wingdings" panose="05000000000000000000" pitchFamily="2" charset="2"/>
              <a:buChar char="§"/>
            </a:pPr>
            <a:r>
              <a:rPr lang="en-US" sz="2600" dirty="0" smtClean="0">
                <a:latin typeface="Arial" panose="020B0604020202020204" pitchFamily="34" charset="0"/>
                <a:cs typeface="Arial" panose="020B0604020202020204" pitchFamily="34" charset="0"/>
              </a:rPr>
              <a:t>Identify </a:t>
            </a:r>
            <a:r>
              <a:rPr lang="en-US" sz="2600" dirty="0">
                <a:latin typeface="Arial" panose="020B0604020202020204" pitchFamily="34" charset="0"/>
                <a:cs typeface="Arial" panose="020B0604020202020204" pitchFamily="34" charset="0"/>
              </a:rPr>
              <a:t>abortion related issue in </a:t>
            </a:r>
            <a:r>
              <a:rPr lang="en-US" sz="2600" dirty="0" smtClean="0">
                <a:latin typeface="Arial" panose="020B0604020202020204" pitchFamily="34" charset="0"/>
                <a:cs typeface="Arial" panose="020B0604020202020204" pitchFamily="34" charset="0"/>
              </a:rPr>
              <a:t>your </a:t>
            </a:r>
            <a:r>
              <a:rPr lang="en-US" sz="2600" dirty="0">
                <a:latin typeface="Arial" panose="020B0604020202020204" pitchFamily="34" charset="0"/>
                <a:cs typeface="Arial" panose="020B0604020202020204" pitchFamily="34" charset="0"/>
              </a:rPr>
              <a:t>immediate environment that can be investigated</a:t>
            </a:r>
          </a:p>
          <a:p>
            <a:pPr marL="398463" indent="-398463">
              <a:lnSpc>
                <a:spcPct val="110000"/>
              </a:lnSpc>
              <a:spcBef>
                <a:spcPts val="0"/>
              </a:spcBef>
              <a:spcAft>
                <a:spcPts val="1800"/>
              </a:spcAft>
              <a:buFont typeface="Wingdings" panose="05000000000000000000" pitchFamily="2" charset="2"/>
              <a:buChar char="§"/>
            </a:pPr>
            <a:r>
              <a:rPr lang="en-US" sz="2600" dirty="0" smtClean="0">
                <a:latin typeface="Arial" panose="020B0604020202020204" pitchFamily="34" charset="0"/>
                <a:cs typeface="Arial" panose="020B0604020202020204" pitchFamily="34" charset="0"/>
              </a:rPr>
              <a:t>Raise </a:t>
            </a:r>
            <a:r>
              <a:rPr lang="en-US" sz="2600" dirty="0">
                <a:latin typeface="Arial" panose="020B0604020202020204" pitchFamily="34" charset="0"/>
                <a:cs typeface="Arial" panose="020B0604020202020204" pitchFamily="34" charset="0"/>
              </a:rPr>
              <a:t>an appropriate research question </a:t>
            </a:r>
            <a:endParaRPr lang="en-US" sz="2600" dirty="0" smtClean="0">
              <a:latin typeface="Arial" panose="020B0604020202020204" pitchFamily="34" charset="0"/>
              <a:cs typeface="Arial" panose="020B0604020202020204" pitchFamily="34" charset="0"/>
            </a:endParaRPr>
          </a:p>
          <a:p>
            <a:pPr marL="398463" indent="-398463">
              <a:lnSpc>
                <a:spcPct val="110000"/>
              </a:lnSpc>
              <a:spcBef>
                <a:spcPts val="0"/>
              </a:spcBef>
              <a:spcAft>
                <a:spcPts val="1800"/>
              </a:spcAft>
              <a:buFont typeface="Wingdings" panose="05000000000000000000" pitchFamily="2" charset="2"/>
              <a:buChar char="§"/>
            </a:pPr>
            <a:r>
              <a:rPr lang="en-US" sz="2600" dirty="0">
                <a:latin typeface="Arial" panose="020B0604020202020204" pitchFamily="34" charset="0"/>
                <a:cs typeface="Arial" panose="020B0604020202020204" pitchFamily="34" charset="0"/>
              </a:rPr>
              <a:t>P</a:t>
            </a:r>
            <a:r>
              <a:rPr lang="en-US" sz="2600" dirty="0" smtClean="0">
                <a:latin typeface="Arial" panose="020B0604020202020204" pitchFamily="34" charset="0"/>
                <a:cs typeface="Arial" panose="020B0604020202020204" pitchFamily="34" charset="0"/>
              </a:rPr>
              <a:t>rovide </a:t>
            </a:r>
            <a:r>
              <a:rPr lang="en-US" sz="2600" dirty="0">
                <a:latin typeface="Arial" panose="020B0604020202020204" pitchFamily="34" charset="0"/>
                <a:cs typeface="Arial" panose="020B0604020202020204" pitchFamily="34" charset="0"/>
              </a:rPr>
              <a:t>detailed description of design for the study </a:t>
            </a:r>
            <a:endParaRPr lang="en-US" sz="2600" dirty="0" smtClean="0">
              <a:latin typeface="Arial" panose="020B0604020202020204" pitchFamily="34" charset="0"/>
              <a:cs typeface="Arial" panose="020B0604020202020204" pitchFamily="34" charset="0"/>
            </a:endParaRPr>
          </a:p>
          <a:p>
            <a:pPr marL="0" indent="0">
              <a:lnSpc>
                <a:spcPct val="110000"/>
              </a:lnSpc>
              <a:spcAft>
                <a:spcPts val="1800"/>
              </a:spcAft>
              <a:buNone/>
            </a:pPr>
            <a:endParaRPr lang="en-US" sz="2600" dirty="0">
              <a:latin typeface="Arial" panose="020B0604020202020204" pitchFamily="34" charset="0"/>
              <a:cs typeface="Arial" panose="020B0604020202020204" pitchFamily="34" charset="0"/>
            </a:endParaRPr>
          </a:p>
        </p:txBody>
      </p:sp>
      <p:pic>
        <p:nvPicPr>
          <p:cNvPr id="3074" name="Picture 2" descr="5,963 Interactive Whiteboard Stock Photos, Pictures &amp; Royalty-Free Images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7382" y="3186399"/>
            <a:ext cx="4401238" cy="2934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71096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678260"/>
            <a:ext cx="3009900" cy="727208"/>
          </a:xfrm>
          <a:solidFill>
            <a:schemeClr val="accent1">
              <a:lumMod val="50000"/>
            </a:schemeClr>
          </a:solidFill>
        </p:spPr>
        <p:txBody>
          <a:bodyPr>
            <a:normAutofit fontScale="90000"/>
          </a:bodyPr>
          <a:lstStyle/>
          <a:p>
            <a:r>
              <a:rPr lang="en-US" sz="40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rPr>
              <a:t>Group Work</a:t>
            </a:r>
            <a:endParaRPr lang="en-US" sz="4000" b="1"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838200" y="1529292"/>
            <a:ext cx="4343399" cy="4998508"/>
          </a:xfrm>
        </p:spPr>
        <p:txBody>
          <a:bodyPr>
            <a:normAutofit/>
          </a:bodyPr>
          <a:lstStyle/>
          <a:p>
            <a:pPr marL="398463" indent="-398463">
              <a:lnSpc>
                <a:spcPct val="110000"/>
              </a:lnSpc>
              <a:spcBef>
                <a:spcPts val="0"/>
              </a:spcBef>
              <a:spcAft>
                <a:spcPts val="3000"/>
              </a:spcAft>
              <a:buFont typeface="Wingdings" panose="05000000000000000000" pitchFamily="2" charset="2"/>
              <a:buChar char="§"/>
            </a:pPr>
            <a:r>
              <a:rPr lang="en-US" sz="2600" dirty="0">
                <a:latin typeface="Arial" panose="020B0604020202020204" pitchFamily="34" charset="0"/>
                <a:cs typeface="Arial" panose="020B0604020202020204" pitchFamily="34" charset="0"/>
              </a:rPr>
              <a:t>Each group should conduct a systematic review of research designs for abortion related research </a:t>
            </a:r>
          </a:p>
          <a:p>
            <a:pPr marL="398463" indent="-398463">
              <a:lnSpc>
                <a:spcPct val="110000"/>
              </a:lnSpc>
              <a:spcBef>
                <a:spcPts val="0"/>
              </a:spcBef>
              <a:spcAft>
                <a:spcPts val="3000"/>
              </a:spcAft>
              <a:buFont typeface="Wingdings" panose="05000000000000000000" pitchFamily="2" charset="2"/>
              <a:buChar char="§"/>
            </a:pPr>
            <a:r>
              <a:rPr lang="en-US" sz="2600" dirty="0">
                <a:latin typeface="Arial" panose="020B0604020202020204" pitchFamily="34" charset="0"/>
                <a:cs typeface="Arial" panose="020B0604020202020204" pitchFamily="34" charset="0"/>
              </a:rPr>
              <a:t>Each group to work on Abortion Related Problem and present their report</a:t>
            </a:r>
          </a:p>
          <a:p>
            <a:pPr>
              <a:spcAft>
                <a:spcPts val="3000"/>
              </a:spcAft>
            </a:pPr>
            <a:endParaRPr lang="en-US" sz="2600" dirty="0"/>
          </a:p>
        </p:txBody>
      </p:sp>
      <p:pic>
        <p:nvPicPr>
          <p:cNvPr id="4" name="Picture 2" descr="sittin people beside table inside ro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0733" y="1595801"/>
            <a:ext cx="6138334" cy="4026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63580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6737AD2-FE0A-43B4-A30F-8614E7643A8A}"/>
              </a:ext>
            </a:extLst>
          </p:cNvPr>
          <p:cNvSpPr>
            <a:spLocks noGrp="1"/>
          </p:cNvSpPr>
          <p:nvPr>
            <p:ph idx="1"/>
          </p:nvPr>
        </p:nvSpPr>
        <p:spPr>
          <a:xfrm>
            <a:off x="749423" y="1956345"/>
            <a:ext cx="10507462" cy="3628496"/>
          </a:xfrm>
        </p:spPr>
        <p:txBody>
          <a:bodyPr>
            <a:normAutofit/>
          </a:bodyPr>
          <a:lstStyle/>
          <a:p>
            <a:pPr marL="398463" indent="-398463">
              <a:lnSpc>
                <a:spcPct val="100000"/>
              </a:lnSpc>
              <a:spcBef>
                <a:spcPts val="600"/>
              </a:spcBef>
              <a:spcAft>
                <a:spcPts val="1800"/>
              </a:spcAft>
              <a:buFont typeface="Wingdings" panose="05000000000000000000" pitchFamily="2" charset="2"/>
              <a:buChar char="§"/>
              <a:tabLst>
                <a:tab pos="347663" algn="l"/>
              </a:tabLst>
            </a:pPr>
            <a:r>
              <a:rPr lang="en-US" sz="2400" dirty="0">
                <a:latin typeface="Arial" panose="020B0604020202020204" pitchFamily="34" charset="0"/>
                <a:cs typeface="Arial" panose="020B0604020202020204" pitchFamily="34" charset="0"/>
              </a:rPr>
              <a:t>Principles of Epidemiology in Public Health Practice Third Edition. U.S. </a:t>
            </a:r>
            <a:r>
              <a:rPr lang="en-US" sz="2400" dirty="0" smtClean="0">
                <a:latin typeface="Arial" panose="020B0604020202020204" pitchFamily="34" charset="0"/>
                <a:cs typeface="Arial" panose="020B0604020202020204" pitchFamily="34" charset="0"/>
              </a:rPr>
              <a:t>Department of Health And Human Services Centers </a:t>
            </a:r>
            <a:r>
              <a:rPr lang="en-US" sz="2400" dirty="0">
                <a:latin typeface="Arial" panose="020B0604020202020204" pitchFamily="34" charset="0"/>
                <a:cs typeface="Arial" panose="020B0604020202020204" pitchFamily="34" charset="0"/>
              </a:rPr>
              <a:t>for Disease Control and Prevention (CDC) Office of Workforce and Career Development Atlanta, GA 30333, file:///C:/</a:t>
            </a:r>
            <a:r>
              <a:rPr lang="en-US" sz="2400" dirty="0" smtClean="0">
                <a:latin typeface="Arial" panose="020B0604020202020204" pitchFamily="34" charset="0"/>
                <a:cs typeface="Arial" panose="020B0604020202020204" pitchFamily="34" charset="0"/>
              </a:rPr>
              <a:t>Users/user/Downloads/cdc_6914_DS1.pdf</a:t>
            </a:r>
          </a:p>
          <a:p>
            <a:pPr marL="398463" indent="-398463">
              <a:lnSpc>
                <a:spcPct val="100000"/>
              </a:lnSpc>
              <a:spcBef>
                <a:spcPts val="600"/>
              </a:spcBef>
              <a:spcAft>
                <a:spcPts val="1800"/>
              </a:spcAft>
              <a:buFont typeface="Wingdings" panose="05000000000000000000" pitchFamily="2" charset="2"/>
              <a:buChar char="§"/>
              <a:tabLst>
                <a:tab pos="347663" algn="l"/>
              </a:tabLst>
            </a:pPr>
            <a:r>
              <a:rPr lang="en-US" sz="2400" dirty="0" err="1" smtClean="0">
                <a:latin typeface="Arial" panose="020B0604020202020204" pitchFamily="34" charset="0"/>
                <a:cs typeface="Arial" panose="020B0604020202020204" pitchFamily="34" charset="0"/>
              </a:rPr>
              <a:t>Yogesh</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S.K. 2006. Fundamentals of Research Methodology and Statistics. </a:t>
            </a:r>
            <a:r>
              <a:rPr lang="en-US" sz="2400" dirty="0" smtClean="0">
                <a:latin typeface="Arial" panose="020B0604020202020204" pitchFamily="34" charset="0"/>
                <a:cs typeface="Arial" panose="020B0604020202020204" pitchFamily="34" charset="0"/>
              </a:rPr>
              <a:t>New Age International (P) Limited, Publishers 4835/24</a:t>
            </a:r>
            <a:r>
              <a:rPr lang="en-US" sz="2400" dirty="0">
                <a:latin typeface="Arial" panose="020B0604020202020204" pitchFamily="34" charset="0"/>
                <a:cs typeface="Arial" panose="020B0604020202020204" pitchFamily="34" charset="0"/>
              </a:rPr>
              <a:t>, New Delhi – 110002. ISBN : 978-81-224-2418-8  Visit us </a:t>
            </a:r>
            <a:r>
              <a:rPr lang="en-US" sz="2400" dirty="0" smtClean="0">
                <a:latin typeface="Arial" panose="020B0604020202020204" pitchFamily="34" charset="0"/>
                <a:cs typeface="Arial" panose="020B0604020202020204" pitchFamily="34" charset="0"/>
              </a:rPr>
              <a:t>at </a:t>
            </a:r>
            <a:r>
              <a:rPr lang="en-US" sz="2400" u="sng" dirty="0" smtClean="0">
                <a:latin typeface="Arial" panose="020B0604020202020204" pitchFamily="34" charset="0"/>
                <a:cs typeface="Arial" panose="020B0604020202020204" pitchFamily="34" charset="0"/>
                <a:hlinkClick r:id="rId2"/>
              </a:rPr>
              <a:t>www.newagepublishers.comhttps</a:t>
            </a:r>
            <a:r>
              <a:rPr lang="en-US" sz="2400" u="sng" dirty="0">
                <a:latin typeface="Arial" panose="020B0604020202020204" pitchFamily="34" charset="0"/>
                <a:cs typeface="Arial" panose="020B0604020202020204" pitchFamily="34" charset="0"/>
                <a:hlinkClick r:id="rId2"/>
              </a:rPr>
              <a:t>://mfs.mkcl.org</a:t>
            </a:r>
            <a:endParaRPr lang="x-none" sz="24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xmlns="" id="{BBE98E6B-F88F-46B2-A6CA-AA4ACAC818AB}"/>
              </a:ext>
            </a:extLst>
          </p:cNvPr>
          <p:cNvSpPr txBox="1">
            <a:spLocks/>
          </p:cNvSpPr>
          <p:nvPr/>
        </p:nvSpPr>
        <p:spPr>
          <a:xfrm>
            <a:off x="838199" y="992203"/>
            <a:ext cx="9016015" cy="704850"/>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b="1" dirty="0">
                <a:solidFill>
                  <a:srgbClr val="FFFF00"/>
                </a:solidFill>
                <a:effectLst>
                  <a:outerShdw blurRad="38100" dist="38100" dir="2700000" algn="tl">
                    <a:srgbClr val="000000">
                      <a:alpha val="43137"/>
                    </a:srgbClr>
                  </a:outerShdw>
                </a:effectLst>
                <a:latin typeface="Arial Rounded MT Bold" panose="020F0704030504030204" pitchFamily="34" charset="0"/>
              </a:rPr>
              <a:t>Study Materials/References/Further Reading</a:t>
            </a:r>
          </a:p>
        </p:txBody>
      </p:sp>
    </p:spTree>
    <p:extLst>
      <p:ext uri="{BB962C8B-B14F-4D97-AF65-F5344CB8AC3E}">
        <p14:creationId xmlns:p14="http://schemas.microsoft.com/office/powerpoint/2010/main" val="48282930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2457"/>
            <a:ext cx="8003959" cy="754603"/>
          </a:xfrm>
          <a:solidFill>
            <a:schemeClr val="accent1">
              <a:lumMod val="50000"/>
            </a:schemeClr>
          </a:solidFill>
        </p:spPr>
        <p:txBody>
          <a:bodyPr>
            <a:normAutofit/>
          </a:bodyPr>
          <a:lstStyle/>
          <a:p>
            <a:r>
              <a:rPr lang="en-US" sz="3600" b="1" dirty="0" smtClean="0">
                <a:solidFill>
                  <a:schemeClr val="accent4"/>
                </a:solidFill>
                <a:latin typeface="Arial Rounded MT Bold" panose="020F0704030504030204" pitchFamily="34" charset="0"/>
              </a:rPr>
              <a:t>More Research Papers on Abortion</a:t>
            </a:r>
            <a:endParaRPr lang="en-US" sz="3600" b="1" dirty="0">
              <a:solidFill>
                <a:schemeClr val="accent4"/>
              </a:solidFill>
              <a:latin typeface="Arial Rounded MT Bold" panose="020F0704030504030204" pitchFamily="34" charset="0"/>
            </a:endParaRPr>
          </a:p>
        </p:txBody>
      </p:sp>
      <p:sp>
        <p:nvSpPr>
          <p:cNvPr id="3" name="Content Placeholder 2"/>
          <p:cNvSpPr>
            <a:spLocks noGrp="1"/>
          </p:cNvSpPr>
          <p:nvPr>
            <p:ph idx="1"/>
          </p:nvPr>
        </p:nvSpPr>
        <p:spPr>
          <a:xfrm>
            <a:off x="838200" y="1535837"/>
            <a:ext cx="10515600" cy="4962617"/>
          </a:xfrm>
        </p:spPr>
        <p:txBody>
          <a:bodyPr>
            <a:normAutofit fontScale="70000" lnSpcReduction="20000"/>
          </a:bodyPr>
          <a:lstStyle/>
          <a:p>
            <a:pPr>
              <a:lnSpc>
                <a:spcPct val="120000"/>
              </a:lnSpc>
            </a:pPr>
            <a:r>
              <a:rPr lang="en-US" dirty="0" err="1">
                <a:latin typeface="Arial" panose="020B0604020202020204" pitchFamily="34" charset="0"/>
                <a:cs typeface="Arial" panose="020B0604020202020204" pitchFamily="34" charset="0"/>
              </a:rPr>
              <a:t>Kapp</a:t>
            </a:r>
            <a:r>
              <a:rPr lang="en-US" dirty="0">
                <a:latin typeface="Arial" panose="020B0604020202020204" pitchFamily="34" charset="0"/>
                <a:cs typeface="Arial" panose="020B0604020202020204" pitchFamily="34" charset="0"/>
              </a:rPr>
              <a:t> N, </a:t>
            </a:r>
            <a:r>
              <a:rPr lang="en-US" dirty="0" err="1">
                <a:latin typeface="Arial" panose="020B0604020202020204" pitchFamily="34" charset="0"/>
                <a:cs typeface="Arial" panose="020B0604020202020204" pitchFamily="34" charset="0"/>
              </a:rPr>
              <a:t>Lohr</a:t>
            </a:r>
            <a:r>
              <a:rPr lang="en-US" dirty="0">
                <a:latin typeface="Arial" panose="020B0604020202020204" pitchFamily="34" charset="0"/>
                <a:cs typeface="Arial" panose="020B0604020202020204" pitchFamily="34" charset="0"/>
              </a:rPr>
              <a:t> PA. </a:t>
            </a:r>
            <a:r>
              <a:rPr lang="en-US" b="1" dirty="0">
                <a:solidFill>
                  <a:schemeClr val="accent1">
                    <a:lumMod val="50000"/>
                  </a:schemeClr>
                </a:solidFill>
                <a:latin typeface="Arial" panose="020B0604020202020204" pitchFamily="34" charset="0"/>
                <a:cs typeface="Arial" panose="020B0604020202020204" pitchFamily="34" charset="0"/>
              </a:rPr>
              <a:t>Modern methods to induce abortion: Safety, efficacy and choice</a:t>
            </a:r>
            <a:r>
              <a:rPr lang="en-US" dirty="0">
                <a:latin typeface="Arial" panose="020B0604020202020204" pitchFamily="34" charset="0"/>
                <a:cs typeface="Arial" panose="020B0604020202020204" pitchFamily="34" charset="0"/>
              </a:rPr>
              <a:t>. Best </a:t>
            </a:r>
            <a:r>
              <a:rPr lang="en-US" dirty="0" err="1">
                <a:latin typeface="Arial" panose="020B0604020202020204" pitchFamily="34" charset="0"/>
                <a:cs typeface="Arial" panose="020B0604020202020204" pitchFamily="34" charset="0"/>
              </a:rPr>
              <a:t>Pract</a:t>
            </a:r>
            <a:r>
              <a:rPr lang="en-US" dirty="0">
                <a:latin typeface="Arial" panose="020B0604020202020204" pitchFamily="34" charset="0"/>
                <a:cs typeface="Arial" panose="020B0604020202020204" pitchFamily="34" charset="0"/>
              </a:rPr>
              <a:t> Res </a:t>
            </a:r>
            <a:r>
              <a:rPr lang="en-US" dirty="0" err="1">
                <a:latin typeface="Arial" panose="020B0604020202020204" pitchFamily="34" charset="0"/>
                <a:cs typeface="Arial" panose="020B0604020202020204" pitchFamily="34" charset="0"/>
              </a:rPr>
              <a:t>Clin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Obstet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Gynaecol</a:t>
            </a:r>
            <a:r>
              <a:rPr lang="en-US" dirty="0">
                <a:latin typeface="Arial" panose="020B0604020202020204" pitchFamily="34" charset="0"/>
                <a:cs typeface="Arial" panose="020B0604020202020204" pitchFamily="34" charset="0"/>
              </a:rPr>
              <a:t>. 2020 Feb;63:37-44. </a:t>
            </a:r>
            <a:r>
              <a:rPr lang="en-US" dirty="0" err="1">
                <a:latin typeface="Arial" panose="020B0604020202020204" pitchFamily="34" charset="0"/>
                <a:cs typeface="Arial" panose="020B0604020202020204" pitchFamily="34" charset="0"/>
              </a:rPr>
              <a:t>doi</a:t>
            </a:r>
            <a:r>
              <a:rPr lang="en-US" dirty="0">
                <a:latin typeface="Arial" panose="020B0604020202020204" pitchFamily="34" charset="0"/>
                <a:cs typeface="Arial" panose="020B0604020202020204" pitchFamily="34" charset="0"/>
              </a:rPr>
              <a:t>: 10.1016/j.bpobgyn.2019.11.008. </a:t>
            </a:r>
            <a:r>
              <a:rPr lang="en-US" dirty="0" err="1">
                <a:latin typeface="Arial" panose="020B0604020202020204" pitchFamily="34" charset="0"/>
                <a:cs typeface="Arial" panose="020B0604020202020204" pitchFamily="34" charset="0"/>
              </a:rPr>
              <a:t>Epub</a:t>
            </a:r>
            <a:r>
              <a:rPr lang="en-US" dirty="0">
                <a:latin typeface="Arial" panose="020B0604020202020204" pitchFamily="34" charset="0"/>
                <a:cs typeface="Arial" panose="020B0604020202020204" pitchFamily="34" charset="0"/>
              </a:rPr>
              <a:t> 2020 Jan 9. PMID: 32029379</a:t>
            </a:r>
            <a:r>
              <a:rPr lang="en-US" dirty="0" smtClean="0">
                <a:latin typeface="Arial" panose="020B0604020202020204" pitchFamily="34" charset="0"/>
                <a:cs typeface="Arial" panose="020B0604020202020204" pitchFamily="34" charset="0"/>
              </a:rPr>
              <a:t>.</a:t>
            </a:r>
          </a:p>
          <a:p>
            <a:pPr>
              <a:lnSpc>
                <a:spcPct val="120000"/>
              </a:lnSpc>
            </a:pPr>
            <a:r>
              <a:rPr lang="en-US" dirty="0">
                <a:latin typeface="Arial" panose="020B0604020202020204" pitchFamily="34" charset="0"/>
                <a:cs typeface="Arial" panose="020B0604020202020204" pitchFamily="34" charset="0"/>
              </a:rPr>
              <a:t>Cameron S. </a:t>
            </a:r>
            <a:r>
              <a:rPr lang="en-US" b="1" dirty="0">
                <a:solidFill>
                  <a:schemeClr val="accent1">
                    <a:lumMod val="50000"/>
                  </a:schemeClr>
                </a:solidFill>
                <a:latin typeface="Arial" panose="020B0604020202020204" pitchFamily="34" charset="0"/>
                <a:cs typeface="Arial" panose="020B0604020202020204" pitchFamily="34" charset="0"/>
              </a:rPr>
              <a:t>Recent advances in improving the effectiveness and reducing the complications of abortion</a:t>
            </a:r>
            <a:r>
              <a:rPr lang="en-US" dirty="0">
                <a:latin typeface="Arial" panose="020B0604020202020204" pitchFamily="34" charset="0"/>
                <a:cs typeface="Arial" panose="020B0604020202020204" pitchFamily="34" charset="0"/>
              </a:rPr>
              <a:t>. F1000Res. 2018 Dec 2;7:F1000 Faculty Rev-1881. </a:t>
            </a:r>
            <a:r>
              <a:rPr lang="en-US" dirty="0" err="1">
                <a:latin typeface="Arial" panose="020B0604020202020204" pitchFamily="34" charset="0"/>
                <a:cs typeface="Arial" panose="020B0604020202020204" pitchFamily="34" charset="0"/>
              </a:rPr>
              <a:t>doi</a:t>
            </a:r>
            <a:r>
              <a:rPr lang="en-US" dirty="0">
                <a:latin typeface="Arial" panose="020B0604020202020204" pitchFamily="34" charset="0"/>
                <a:cs typeface="Arial" panose="020B0604020202020204" pitchFamily="34" charset="0"/>
              </a:rPr>
              <a:t>: 10.12688/f1000research.15441.1. PMID: 30631424; PMCID: PMC6281004</a:t>
            </a:r>
            <a:r>
              <a:rPr lang="en-US" dirty="0" smtClean="0">
                <a:latin typeface="Arial" panose="020B0604020202020204" pitchFamily="34" charset="0"/>
                <a:cs typeface="Arial" panose="020B0604020202020204" pitchFamily="34" charset="0"/>
              </a:rPr>
              <a:t>.</a:t>
            </a:r>
          </a:p>
          <a:p>
            <a:pPr>
              <a:lnSpc>
                <a:spcPct val="120000"/>
              </a:lnSpc>
            </a:pPr>
            <a:r>
              <a:rPr lang="en-US" dirty="0" err="1">
                <a:latin typeface="Arial" panose="020B0604020202020204" pitchFamily="34" charset="0"/>
                <a:cs typeface="Arial" panose="020B0604020202020204" pitchFamily="34" charset="0"/>
              </a:rPr>
              <a:t>Kottow</a:t>
            </a:r>
            <a:r>
              <a:rPr lang="en-US" dirty="0">
                <a:latin typeface="Arial" panose="020B0604020202020204" pitchFamily="34" charset="0"/>
                <a:cs typeface="Arial" panose="020B0604020202020204" pitchFamily="34" charset="0"/>
              </a:rPr>
              <a:t> Lang MH. </a:t>
            </a:r>
            <a:r>
              <a:rPr lang="en-US" b="1" dirty="0">
                <a:solidFill>
                  <a:schemeClr val="accent1">
                    <a:lumMod val="50000"/>
                  </a:schemeClr>
                </a:solidFill>
                <a:latin typeface="Arial" panose="020B0604020202020204" pitchFamily="34" charset="0"/>
                <a:cs typeface="Arial" panose="020B0604020202020204" pitchFamily="34" charset="0"/>
              </a:rPr>
              <a:t>Abortion: taking the debate seriously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Medwave</a:t>
            </a:r>
            <a:r>
              <a:rPr lang="en-US" dirty="0">
                <a:latin typeface="Arial" panose="020B0604020202020204" pitchFamily="34" charset="0"/>
                <a:cs typeface="Arial" panose="020B0604020202020204" pitchFamily="34" charset="0"/>
              </a:rPr>
              <a:t>. 2015 May 19;15(4):e6139. English, Spanish. </a:t>
            </a:r>
            <a:r>
              <a:rPr lang="en-US" dirty="0" err="1">
                <a:latin typeface="Arial" panose="020B0604020202020204" pitchFamily="34" charset="0"/>
                <a:cs typeface="Arial" panose="020B0604020202020204" pitchFamily="34" charset="0"/>
              </a:rPr>
              <a:t>doi</a:t>
            </a:r>
            <a:r>
              <a:rPr lang="en-US" dirty="0">
                <a:latin typeface="Arial" panose="020B0604020202020204" pitchFamily="34" charset="0"/>
                <a:cs typeface="Arial" panose="020B0604020202020204" pitchFamily="34" charset="0"/>
              </a:rPr>
              <a:t>: 10.5867/medwave.2015.04.6139. PMID: </a:t>
            </a:r>
            <a:r>
              <a:rPr lang="en-US" dirty="0" smtClean="0">
                <a:latin typeface="Arial" panose="020B0604020202020204" pitchFamily="34" charset="0"/>
                <a:cs typeface="Arial" panose="020B0604020202020204" pitchFamily="34" charset="0"/>
              </a:rPr>
              <a:t>26057783</a:t>
            </a:r>
          </a:p>
          <a:p>
            <a:pPr>
              <a:lnSpc>
                <a:spcPct val="120000"/>
              </a:lnSpc>
            </a:pPr>
            <a:r>
              <a:rPr lang="en-US" dirty="0" err="1">
                <a:latin typeface="Arial" panose="020B0604020202020204" pitchFamily="34" charset="0"/>
                <a:cs typeface="Arial" panose="020B0604020202020204" pitchFamily="34" charset="0"/>
              </a:rPr>
              <a:t>Stotland</a:t>
            </a:r>
            <a:r>
              <a:rPr lang="en-US" dirty="0">
                <a:latin typeface="Arial" panose="020B0604020202020204" pitchFamily="34" charset="0"/>
                <a:cs typeface="Arial" panose="020B0604020202020204" pitchFamily="34" charset="0"/>
              </a:rPr>
              <a:t> NL. </a:t>
            </a:r>
            <a:r>
              <a:rPr lang="en-US" b="1" dirty="0">
                <a:solidFill>
                  <a:schemeClr val="accent1">
                    <a:lumMod val="50000"/>
                  </a:schemeClr>
                </a:solidFill>
                <a:latin typeface="Arial" panose="020B0604020202020204" pitchFamily="34" charset="0"/>
                <a:cs typeface="Arial" panose="020B0604020202020204" pitchFamily="34" charset="0"/>
              </a:rPr>
              <a:t>Induced abortion and adolescent mental health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Curr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Opin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Obstet</a:t>
            </a:r>
            <a:r>
              <a:rPr lang="en-US" dirty="0">
                <a:latin typeface="Arial" panose="020B0604020202020204" pitchFamily="34" charset="0"/>
                <a:cs typeface="Arial" panose="020B0604020202020204" pitchFamily="34" charset="0"/>
              </a:rPr>
              <a:t> Gynecol. 2011 Oct;23(5):340-3. </a:t>
            </a:r>
            <a:r>
              <a:rPr lang="en-US" dirty="0" err="1">
                <a:latin typeface="Arial" panose="020B0604020202020204" pitchFamily="34" charset="0"/>
                <a:cs typeface="Arial" panose="020B0604020202020204" pitchFamily="34" charset="0"/>
              </a:rPr>
              <a:t>doi</a:t>
            </a:r>
            <a:r>
              <a:rPr lang="en-US" dirty="0">
                <a:latin typeface="Arial" panose="020B0604020202020204" pitchFamily="34" charset="0"/>
                <a:cs typeface="Arial" panose="020B0604020202020204" pitchFamily="34" charset="0"/>
              </a:rPr>
              <a:t>: 10.1097/GCO.0b013e32834a93ac. PMID: </a:t>
            </a:r>
            <a:r>
              <a:rPr lang="en-US" dirty="0" smtClean="0">
                <a:latin typeface="Arial" panose="020B0604020202020204" pitchFamily="34" charset="0"/>
                <a:cs typeface="Arial" panose="020B0604020202020204" pitchFamily="34" charset="0"/>
              </a:rPr>
              <a:t>21836505</a:t>
            </a:r>
          </a:p>
          <a:p>
            <a:pPr>
              <a:lnSpc>
                <a:spcPct val="120000"/>
              </a:lnSpc>
            </a:pPr>
            <a:r>
              <a:rPr lang="en-US" dirty="0">
                <a:latin typeface="Arial" panose="020B0604020202020204" pitchFamily="34" charset="0"/>
                <a:cs typeface="Arial" panose="020B0604020202020204" pitchFamily="34" charset="0"/>
              </a:rPr>
              <a:t>Polis CB, </a:t>
            </a:r>
            <a:r>
              <a:rPr lang="en-US" dirty="0" err="1">
                <a:latin typeface="Arial" panose="020B0604020202020204" pitchFamily="34" charset="0"/>
                <a:cs typeface="Arial" panose="020B0604020202020204" pitchFamily="34" charset="0"/>
              </a:rPr>
              <a:t>Mhango</a:t>
            </a:r>
            <a:r>
              <a:rPr lang="en-US" dirty="0">
                <a:latin typeface="Arial" panose="020B0604020202020204" pitchFamily="34" charset="0"/>
                <a:cs typeface="Arial" panose="020B0604020202020204" pitchFamily="34" charset="0"/>
              </a:rPr>
              <a:t> C, </a:t>
            </a:r>
            <a:r>
              <a:rPr lang="en-US" dirty="0" err="1">
                <a:latin typeface="Arial" panose="020B0604020202020204" pitchFamily="34" charset="0"/>
                <a:cs typeface="Arial" panose="020B0604020202020204" pitchFamily="34" charset="0"/>
              </a:rPr>
              <a:t>Philbin</a:t>
            </a:r>
            <a:r>
              <a:rPr lang="en-US" dirty="0">
                <a:latin typeface="Arial" panose="020B0604020202020204" pitchFamily="34" charset="0"/>
                <a:cs typeface="Arial" panose="020B0604020202020204" pitchFamily="34" charset="0"/>
              </a:rPr>
              <a:t> J, </a:t>
            </a:r>
            <a:r>
              <a:rPr lang="en-US" dirty="0" err="1">
                <a:latin typeface="Arial" panose="020B0604020202020204" pitchFamily="34" charset="0"/>
                <a:cs typeface="Arial" panose="020B0604020202020204" pitchFamily="34" charset="0"/>
              </a:rPr>
              <a:t>Chimwaza</a:t>
            </a:r>
            <a:r>
              <a:rPr lang="en-US" dirty="0">
                <a:latin typeface="Arial" panose="020B0604020202020204" pitchFamily="34" charset="0"/>
                <a:cs typeface="Arial" panose="020B0604020202020204" pitchFamily="34" charset="0"/>
              </a:rPr>
              <a:t> W, </a:t>
            </a:r>
            <a:r>
              <a:rPr lang="en-US" dirty="0" err="1">
                <a:latin typeface="Arial" panose="020B0604020202020204" pitchFamily="34" charset="0"/>
                <a:cs typeface="Arial" panose="020B0604020202020204" pitchFamily="34" charset="0"/>
              </a:rPr>
              <a:t>Chipeta</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Msusa</a:t>
            </a:r>
            <a:r>
              <a:rPr lang="en-US" dirty="0">
                <a:latin typeface="Arial" panose="020B0604020202020204" pitchFamily="34" charset="0"/>
                <a:cs typeface="Arial" panose="020B0604020202020204" pitchFamily="34" charset="0"/>
              </a:rPr>
              <a:t> A. </a:t>
            </a:r>
            <a:r>
              <a:rPr lang="en-US" b="1" dirty="0">
                <a:solidFill>
                  <a:schemeClr val="accent1">
                    <a:lumMod val="50000"/>
                  </a:schemeClr>
                </a:solidFill>
                <a:latin typeface="Arial" panose="020B0604020202020204" pitchFamily="34" charset="0"/>
                <a:cs typeface="Arial" panose="020B0604020202020204" pitchFamily="34" charset="0"/>
              </a:rPr>
              <a:t>Incidence of induced abortion in Malawi</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2015. </a:t>
            </a:r>
            <a:r>
              <a:rPr lang="en-US" dirty="0" err="1">
                <a:latin typeface="Arial" panose="020B0604020202020204" pitchFamily="34" charset="0"/>
                <a:cs typeface="Arial" panose="020B0604020202020204" pitchFamily="34" charset="0"/>
              </a:rPr>
              <a:t>PLoS</a:t>
            </a:r>
            <a:r>
              <a:rPr lang="en-US" dirty="0">
                <a:latin typeface="Arial" panose="020B0604020202020204" pitchFamily="34" charset="0"/>
                <a:cs typeface="Arial" panose="020B0604020202020204" pitchFamily="34" charset="0"/>
              </a:rPr>
              <a:t> One. 2017 Apr 3;12(4):e0173639. </a:t>
            </a:r>
            <a:r>
              <a:rPr lang="en-US" dirty="0" err="1">
                <a:latin typeface="Arial" panose="020B0604020202020204" pitchFamily="34" charset="0"/>
                <a:cs typeface="Arial" panose="020B0604020202020204" pitchFamily="34" charset="0"/>
              </a:rPr>
              <a:t>doi</a:t>
            </a:r>
            <a:r>
              <a:rPr lang="en-US" dirty="0">
                <a:latin typeface="Arial" panose="020B0604020202020204" pitchFamily="34" charset="0"/>
                <a:cs typeface="Arial" panose="020B0604020202020204" pitchFamily="34" charset="0"/>
              </a:rPr>
              <a:t>: 10.1371/journal.pone.0173639. PMID</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60085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4DBC501B-3EC3-4334-8442-853CC512325E}"/>
              </a:ext>
            </a:extLst>
          </p:cNvPr>
          <p:cNvSpPr txBox="1">
            <a:spLocks/>
          </p:cNvSpPr>
          <p:nvPr/>
        </p:nvSpPr>
        <p:spPr>
          <a:xfrm>
            <a:off x="838200" y="1046671"/>
            <a:ext cx="3574002" cy="853150"/>
          </a:xfrm>
          <a:prstGeom prst="rect">
            <a:avLst/>
          </a:prstGeom>
          <a:solidFill>
            <a:schemeClr val="tx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solidFill>
                  <a:srgbClr val="FFFF00"/>
                </a:solidFill>
                <a:latin typeface="Garamond" panose="02020404030301010803" pitchFamily="18" charset="0"/>
              </a:rPr>
              <a:t>Questions Time</a:t>
            </a:r>
          </a:p>
        </p:txBody>
      </p:sp>
      <p:pic>
        <p:nvPicPr>
          <p:cNvPr id="10" name="Content Placeholder 9" descr="3D black question marks with one yellow question mark">
            <a:extLst>
              <a:ext uri="{FF2B5EF4-FFF2-40B4-BE49-F238E27FC236}">
                <a16:creationId xmlns:a16="http://schemas.microsoft.com/office/drawing/2014/main" xmlns="" id="{382060CF-16EA-4DD4-96B5-BEBBF5D2C8E9}"/>
              </a:ext>
            </a:extLst>
          </p:cNvPr>
          <p:cNvPicPr>
            <a:picLocks noGrp="1" noChangeAspect="1"/>
          </p:cNvPicPr>
          <p:nvPr>
            <p:ph idx="1"/>
          </p:nvPr>
        </p:nvPicPr>
        <p:blipFill rotWithShape="1">
          <a:blip r:embed="rId2"/>
          <a:srcRect t="3466" r="1" b="7952"/>
          <a:stretch/>
        </p:blipFill>
        <p:spPr>
          <a:xfrm>
            <a:off x="838200" y="2071117"/>
            <a:ext cx="10815263" cy="3499117"/>
          </a:xfrm>
          <a:prstGeom prst="rect">
            <a:avLst/>
          </a:prstGeom>
        </p:spPr>
      </p:pic>
    </p:spTree>
    <p:extLst>
      <p:ext uri="{BB962C8B-B14F-4D97-AF65-F5344CB8AC3E}">
        <p14:creationId xmlns:p14="http://schemas.microsoft.com/office/powerpoint/2010/main" val="545612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74472"/>
            <a:ext cx="8315325" cy="600208"/>
          </a:xfrm>
          <a:solidFill>
            <a:schemeClr val="accent1">
              <a:lumMod val="50000"/>
            </a:schemeClr>
          </a:solidFill>
        </p:spPr>
        <p:txBody>
          <a:bodyPr>
            <a:normAutofit fontScale="90000"/>
          </a:bodyPr>
          <a:lstStyle/>
          <a:p>
            <a:r>
              <a:rPr lang="en-US" sz="3600" b="1" dirty="0">
                <a:solidFill>
                  <a:srgbClr val="FFFF00"/>
                </a:solidFill>
                <a:effectLst>
                  <a:outerShdw blurRad="38100" dist="38100" dir="2700000" algn="tl">
                    <a:srgbClr val="000000">
                      <a:alpha val="43137"/>
                    </a:srgbClr>
                  </a:outerShdw>
                </a:effectLst>
                <a:latin typeface="Arial Rounded MT Bold" panose="020F0704030504030204" pitchFamily="34" charset="0"/>
              </a:rPr>
              <a:t>Characteristics of a good </a:t>
            </a:r>
            <a:r>
              <a:rPr lang="en-US" sz="36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rPr>
              <a:t>Study Design</a:t>
            </a:r>
            <a:endParaRPr lang="en-US" sz="3600" b="1"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685800" y="1776520"/>
            <a:ext cx="8449733" cy="4161896"/>
          </a:xfrm>
        </p:spPr>
        <p:txBody>
          <a:bodyPr>
            <a:normAutofit lnSpcReduction="10000"/>
          </a:bodyPr>
          <a:lstStyle/>
          <a:p>
            <a:pPr marL="449263" indent="-449263">
              <a:lnSpc>
                <a:spcPct val="100000"/>
              </a:lnSpc>
              <a:spcBef>
                <a:spcPts val="0"/>
              </a:spcBef>
              <a:spcAft>
                <a:spcPts val="2400"/>
              </a:spcAft>
              <a:buFont typeface="Wingdings" panose="05000000000000000000" pitchFamily="2" charset="2"/>
              <a:buChar char="§"/>
            </a:pPr>
            <a:r>
              <a:rPr lang="en-US" sz="2400" b="1" dirty="0" smtClean="0">
                <a:latin typeface="Arial" panose="020B0604020202020204" pitchFamily="34" charset="0"/>
                <a:cs typeface="Arial" panose="020B0604020202020204" pitchFamily="34" charset="0"/>
              </a:rPr>
              <a:t>Neutrality:</a:t>
            </a:r>
            <a:r>
              <a:rPr lang="en-US" sz="2400" dirty="0" smtClean="0">
                <a:latin typeface="Arial" panose="020B0604020202020204" pitchFamily="34" charset="0"/>
                <a:cs typeface="Arial" panose="020B0604020202020204" pitchFamily="34" charset="0"/>
              </a:rPr>
              <a:t> Assumptions </a:t>
            </a:r>
            <a:r>
              <a:rPr lang="en-US" sz="2400" dirty="0">
                <a:latin typeface="Arial" panose="020B0604020202020204" pitchFamily="34" charset="0"/>
                <a:cs typeface="Arial" panose="020B0604020202020204" pitchFamily="34" charset="0"/>
              </a:rPr>
              <a:t>about the data </a:t>
            </a:r>
            <a:r>
              <a:rPr lang="en-US" sz="2400" dirty="0" smtClean="0">
                <a:latin typeface="Arial" panose="020B0604020202020204" pitchFamily="34" charset="0"/>
                <a:cs typeface="Arial" panose="020B0604020202020204" pitchFamily="34" charset="0"/>
              </a:rPr>
              <a:t>collected &amp;       the results must be free </a:t>
            </a:r>
            <a:r>
              <a:rPr lang="en-US" sz="2400" dirty="0">
                <a:latin typeface="Arial" panose="020B0604020202020204" pitchFamily="34" charset="0"/>
                <a:cs typeface="Arial" panose="020B0604020202020204" pitchFamily="34" charset="0"/>
              </a:rPr>
              <a:t>of any bias</a:t>
            </a:r>
            <a:r>
              <a:rPr lang="en-US" sz="2400" dirty="0" smtClean="0">
                <a:latin typeface="Arial" panose="020B0604020202020204" pitchFamily="34" charset="0"/>
                <a:cs typeface="Arial" panose="020B0604020202020204" pitchFamily="34" charset="0"/>
              </a:rPr>
              <a:t> </a:t>
            </a:r>
          </a:p>
          <a:p>
            <a:pPr marL="449263" indent="-449263">
              <a:lnSpc>
                <a:spcPct val="100000"/>
              </a:lnSpc>
              <a:spcBef>
                <a:spcPts val="0"/>
              </a:spcBef>
              <a:spcAft>
                <a:spcPts val="2400"/>
              </a:spcAft>
              <a:buFont typeface="Wingdings" panose="05000000000000000000" pitchFamily="2" charset="2"/>
              <a:buChar char="§"/>
            </a:pPr>
            <a:r>
              <a:rPr lang="en-US" sz="2400" b="1" dirty="0" smtClean="0">
                <a:latin typeface="Arial" panose="020B0604020202020204" pitchFamily="34" charset="0"/>
                <a:cs typeface="Arial" panose="020B0604020202020204" pitchFamily="34" charset="0"/>
              </a:rPr>
              <a:t>Reliability: </a:t>
            </a:r>
            <a:r>
              <a:rPr lang="en-US" sz="2400" dirty="0">
                <a:latin typeface="Arial" panose="020B0604020202020204" pitchFamily="34" charset="0"/>
                <a:cs typeface="Arial" panose="020B0604020202020204" pitchFamily="34" charset="0"/>
              </a:rPr>
              <a:t>Similar results are expected all the </a:t>
            </a:r>
            <a:r>
              <a:rPr lang="en-US" sz="2400" dirty="0" smtClean="0">
                <a:latin typeface="Arial" panose="020B0604020202020204" pitchFamily="34" charset="0"/>
                <a:cs typeface="Arial" panose="020B0604020202020204" pitchFamily="34" charset="0"/>
              </a:rPr>
              <a:t>time                             Research </a:t>
            </a:r>
            <a:r>
              <a:rPr lang="en-US" sz="2400" dirty="0">
                <a:latin typeface="Arial" panose="020B0604020202020204" pitchFamily="34" charset="0"/>
                <a:cs typeface="Arial" panose="020B0604020202020204" pitchFamily="34" charset="0"/>
              </a:rPr>
              <a:t>questions help maintain the standard </a:t>
            </a:r>
            <a:r>
              <a:rPr lang="en-US" sz="2400" dirty="0" smtClean="0">
                <a:latin typeface="Arial" panose="020B0604020202020204" pitchFamily="34" charset="0"/>
                <a:cs typeface="Arial" panose="020B0604020202020204" pitchFamily="34" charset="0"/>
              </a:rPr>
              <a:t>               of results</a:t>
            </a:r>
          </a:p>
          <a:p>
            <a:pPr marL="449263" indent="-449263">
              <a:lnSpc>
                <a:spcPct val="100000"/>
              </a:lnSpc>
              <a:spcBef>
                <a:spcPts val="0"/>
              </a:spcBef>
              <a:spcAft>
                <a:spcPts val="2400"/>
              </a:spcAft>
              <a:buFont typeface="Wingdings" panose="05000000000000000000" pitchFamily="2" charset="2"/>
              <a:buChar char="§"/>
            </a:pPr>
            <a:r>
              <a:rPr lang="en-US" sz="2400" b="1" dirty="0" smtClean="0">
                <a:latin typeface="Arial" panose="020B0604020202020204" pitchFamily="34" charset="0"/>
                <a:cs typeface="Arial" panose="020B0604020202020204" pitchFamily="34" charset="0"/>
              </a:rPr>
              <a:t>Validity:</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Leverage the right measuring tools </a:t>
            </a:r>
            <a:r>
              <a:rPr lang="en-US" sz="2400" dirty="0" smtClean="0">
                <a:latin typeface="Arial" panose="020B0604020202020204" pitchFamily="34" charset="0"/>
                <a:cs typeface="Arial" panose="020B0604020202020204" pitchFamily="34" charset="0"/>
              </a:rPr>
              <a:t>                                           to </a:t>
            </a:r>
            <a:r>
              <a:rPr lang="en-US" sz="2400" dirty="0">
                <a:latin typeface="Arial" panose="020B0604020202020204" pitchFamily="34" charset="0"/>
                <a:cs typeface="Arial" panose="020B0604020202020204" pitchFamily="34" charset="0"/>
              </a:rPr>
              <a:t>gauge the accuracy of the research </a:t>
            </a:r>
            <a:r>
              <a:rPr lang="en-US" sz="2400" dirty="0" smtClean="0">
                <a:latin typeface="Arial" panose="020B0604020202020204" pitchFamily="34" charset="0"/>
                <a:cs typeface="Arial" panose="020B0604020202020204" pitchFamily="34" charset="0"/>
              </a:rPr>
              <a:t>results</a:t>
            </a:r>
          </a:p>
          <a:p>
            <a:pPr marL="449263" indent="-449263">
              <a:lnSpc>
                <a:spcPct val="100000"/>
              </a:lnSpc>
              <a:spcBef>
                <a:spcPts val="0"/>
              </a:spcBef>
              <a:spcAft>
                <a:spcPts val="2400"/>
              </a:spcAft>
              <a:buFont typeface="Wingdings" panose="05000000000000000000" pitchFamily="2" charset="2"/>
              <a:buChar char="§"/>
            </a:pPr>
            <a:r>
              <a:rPr lang="en-US" sz="2400" b="1" dirty="0" smtClean="0">
                <a:latin typeface="Arial" panose="020B0604020202020204" pitchFamily="34" charset="0"/>
                <a:cs typeface="Arial" panose="020B0604020202020204" pitchFamily="34" charset="0"/>
              </a:rPr>
              <a:t>Generalizability: </a:t>
            </a:r>
            <a:r>
              <a:rPr lang="en-US" sz="2400" dirty="0">
                <a:latin typeface="Arial" panose="020B0604020202020204" pitchFamily="34" charset="0"/>
                <a:cs typeface="Arial" panose="020B0604020202020204" pitchFamily="34" charset="0"/>
              </a:rPr>
              <a:t>The research outcome must apply </a:t>
            </a:r>
            <a:r>
              <a:rPr lang="en-US" sz="2400" dirty="0" smtClean="0">
                <a:latin typeface="Arial" panose="020B0604020202020204" pitchFamily="34" charset="0"/>
                <a:cs typeface="Arial" panose="020B0604020202020204" pitchFamily="34" charset="0"/>
              </a:rPr>
              <a:t>                              to </a:t>
            </a:r>
            <a:r>
              <a:rPr lang="en-US" sz="2400" dirty="0">
                <a:latin typeface="Arial" panose="020B0604020202020204" pitchFamily="34" charset="0"/>
                <a:cs typeface="Arial" panose="020B0604020202020204" pitchFamily="34" charset="0"/>
              </a:rPr>
              <a:t>an entire population </a:t>
            </a:r>
            <a:r>
              <a:rPr lang="en-US" sz="2400" dirty="0" smtClean="0">
                <a:latin typeface="Arial" panose="020B0604020202020204" pitchFamily="34" charset="0"/>
                <a:cs typeface="Arial" panose="020B0604020202020204" pitchFamily="34" charset="0"/>
              </a:rPr>
              <a:t>&amp; </a:t>
            </a:r>
            <a:r>
              <a:rPr lang="en-US" sz="2400" dirty="0">
                <a:latin typeface="Arial" panose="020B0604020202020204" pitchFamily="34" charset="0"/>
                <a:cs typeface="Arial" panose="020B0604020202020204" pitchFamily="34" charset="0"/>
              </a:rPr>
              <a:t>not just a confined sample</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6951" y="1995033"/>
            <a:ext cx="3229577" cy="3423030"/>
          </a:xfrm>
          <a:prstGeom prst="rect">
            <a:avLst/>
          </a:prstGeom>
        </p:spPr>
      </p:pic>
    </p:spTree>
    <p:extLst>
      <p:ext uri="{BB962C8B-B14F-4D97-AF65-F5344CB8AC3E}">
        <p14:creationId xmlns:p14="http://schemas.microsoft.com/office/powerpoint/2010/main" val="239804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9164"/>
            <a:ext cx="5078275" cy="801556"/>
          </a:xfrm>
          <a:solidFill>
            <a:schemeClr val="accent1">
              <a:lumMod val="50000"/>
            </a:schemeClr>
          </a:solidFill>
        </p:spPr>
        <p:txBody>
          <a:bodyPr>
            <a:normAutofit fontScale="90000"/>
          </a:bodyPr>
          <a:lstStyle/>
          <a:p>
            <a:r>
              <a:rPr lang="en-US" sz="3600" b="1" dirty="0">
                <a:solidFill>
                  <a:srgbClr val="FFFF00"/>
                </a:solidFill>
                <a:effectLst>
                  <a:outerShdw blurRad="38100" dist="38100" dir="2700000" algn="tl">
                    <a:srgbClr val="000000">
                      <a:alpha val="43137"/>
                    </a:srgbClr>
                  </a:outerShdw>
                </a:effectLst>
                <a:latin typeface="Arial Rounded MT Bold" panose="020F0704030504030204" pitchFamily="34" charset="0"/>
              </a:rPr>
              <a:t>Classes of </a:t>
            </a:r>
            <a:r>
              <a:rPr lang="en-US" sz="36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rPr>
              <a:t>Study Design</a:t>
            </a:r>
            <a:endParaRPr lang="en-US" sz="3600" b="1"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838200" y="1976545"/>
            <a:ext cx="10515600" cy="4351338"/>
          </a:xfrm>
        </p:spPr>
        <p:txBody>
          <a:bodyPr>
            <a:normAutofit/>
          </a:bodyPr>
          <a:lstStyle/>
          <a:p>
            <a:pPr marL="449263" indent="-449263">
              <a:spcBef>
                <a:spcPts val="0"/>
              </a:spcBef>
              <a:spcAft>
                <a:spcPts val="1800"/>
              </a:spcAft>
              <a:buFont typeface="Wingdings" panose="05000000000000000000" pitchFamily="2" charset="2"/>
              <a:buChar char="§"/>
              <a:tabLst>
                <a:tab pos="355600" algn="l"/>
              </a:tabLst>
            </a:pPr>
            <a:r>
              <a:rPr lang="en-US" sz="2600" dirty="0" smtClean="0">
                <a:latin typeface="Arial" panose="020B0604020202020204" pitchFamily="34" charset="0"/>
                <a:cs typeface="Arial" panose="020B0604020202020204" pitchFamily="34" charset="0"/>
              </a:rPr>
              <a:t>Qualitative Research – </a:t>
            </a:r>
            <a:r>
              <a:rPr lang="en-US" sz="2600" dirty="0" smtClean="0">
                <a:solidFill>
                  <a:srgbClr val="FF0000"/>
                </a:solidFill>
                <a:latin typeface="Arial" panose="020B0604020202020204" pitchFamily="34" charset="0"/>
                <a:cs typeface="Arial" panose="020B0604020202020204" pitchFamily="34" charset="0"/>
              </a:rPr>
              <a:t>Study Designs</a:t>
            </a:r>
          </a:p>
          <a:p>
            <a:pPr marL="449263" indent="-449263">
              <a:spcBef>
                <a:spcPts val="0"/>
              </a:spcBef>
              <a:spcAft>
                <a:spcPts val="1800"/>
              </a:spcAft>
              <a:buFont typeface="Wingdings" panose="05000000000000000000" pitchFamily="2" charset="2"/>
              <a:buChar char="§"/>
              <a:tabLst>
                <a:tab pos="355600" algn="l"/>
              </a:tabLst>
            </a:pPr>
            <a:endParaRPr lang="en-US" sz="2600" dirty="0" smtClean="0">
              <a:latin typeface="Arial" panose="020B0604020202020204" pitchFamily="34" charset="0"/>
              <a:cs typeface="Arial" panose="020B0604020202020204" pitchFamily="34" charset="0"/>
            </a:endParaRPr>
          </a:p>
          <a:p>
            <a:pPr marL="449263" indent="-449263">
              <a:spcBef>
                <a:spcPts val="0"/>
              </a:spcBef>
              <a:spcAft>
                <a:spcPts val="1800"/>
              </a:spcAft>
              <a:buFont typeface="Wingdings" panose="05000000000000000000" pitchFamily="2" charset="2"/>
              <a:buChar char="§"/>
              <a:tabLst>
                <a:tab pos="355600" algn="l"/>
              </a:tabLst>
            </a:pPr>
            <a:r>
              <a:rPr lang="en-US" sz="2600" dirty="0" smtClean="0">
                <a:latin typeface="Arial" panose="020B0604020202020204" pitchFamily="34" charset="0"/>
                <a:cs typeface="Arial" panose="020B0604020202020204" pitchFamily="34" charset="0"/>
              </a:rPr>
              <a:t>Quantitative Research – </a:t>
            </a:r>
            <a:r>
              <a:rPr lang="en-US" sz="2600" dirty="0" smtClean="0">
                <a:solidFill>
                  <a:srgbClr val="FF0000"/>
                </a:solidFill>
                <a:latin typeface="Arial" panose="020B0604020202020204" pitchFamily="34" charset="0"/>
                <a:cs typeface="Arial" panose="020B0604020202020204" pitchFamily="34" charset="0"/>
              </a:rPr>
              <a:t>Study Designs</a:t>
            </a:r>
          </a:p>
          <a:p>
            <a:pPr marL="449263" indent="-449263">
              <a:spcBef>
                <a:spcPts val="0"/>
              </a:spcBef>
              <a:spcAft>
                <a:spcPts val="1800"/>
              </a:spcAft>
              <a:buFont typeface="Wingdings" panose="05000000000000000000" pitchFamily="2" charset="2"/>
              <a:buChar char="§"/>
              <a:tabLst>
                <a:tab pos="355600" algn="l"/>
              </a:tabLst>
            </a:pPr>
            <a:endParaRPr lang="en-US" sz="2600" dirty="0" smtClean="0">
              <a:latin typeface="Arial" panose="020B0604020202020204" pitchFamily="34" charset="0"/>
              <a:cs typeface="Arial" panose="020B0604020202020204" pitchFamily="34" charset="0"/>
            </a:endParaRPr>
          </a:p>
          <a:p>
            <a:pPr marL="449263" indent="-449263">
              <a:spcBef>
                <a:spcPts val="0"/>
              </a:spcBef>
              <a:spcAft>
                <a:spcPts val="1800"/>
              </a:spcAft>
              <a:buFont typeface="Wingdings" panose="05000000000000000000" pitchFamily="2" charset="2"/>
              <a:buChar char="§"/>
              <a:tabLst>
                <a:tab pos="355600" algn="l"/>
              </a:tabLst>
            </a:pPr>
            <a:r>
              <a:rPr lang="en-US" sz="2600" dirty="0" smtClean="0">
                <a:latin typeface="Arial" panose="020B0604020202020204" pitchFamily="34" charset="0"/>
                <a:cs typeface="Arial" panose="020B0604020202020204" pitchFamily="34" charset="0"/>
              </a:rPr>
              <a:t>Classification based </a:t>
            </a:r>
            <a:r>
              <a:rPr lang="en-US" sz="2600" dirty="0">
                <a:latin typeface="Arial" panose="020B0604020202020204" pitchFamily="34" charset="0"/>
                <a:cs typeface="Arial" panose="020B0604020202020204" pitchFamily="34" charset="0"/>
              </a:rPr>
              <a:t>on how subjects are grouped</a:t>
            </a:r>
          </a:p>
          <a:p>
            <a:pPr marL="449263" indent="-449263">
              <a:spcBef>
                <a:spcPts val="0"/>
              </a:spcBef>
              <a:spcAft>
                <a:spcPts val="1800"/>
              </a:spcAft>
              <a:buFont typeface="Wingdings" panose="05000000000000000000" pitchFamily="2" charset="2"/>
              <a:buChar char="§"/>
              <a:tabLst>
                <a:tab pos="355600" algn="l"/>
              </a:tabLst>
            </a:pPr>
            <a:endParaRPr lang="en-US" sz="2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002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352AE41F046D4A8E0608EB23BC4D64" ma:contentTypeVersion="15" ma:contentTypeDescription="Create a new document." ma:contentTypeScope="" ma:versionID="dd35762a52b9f2005888206e03dbaf8a">
  <xsd:schema xmlns:xsd="http://www.w3.org/2001/XMLSchema" xmlns:xs="http://www.w3.org/2001/XMLSchema" xmlns:p="http://schemas.microsoft.com/office/2006/metadata/properties" xmlns:ns2="2dc4deee-c169-47ee-91cb-dde26aaa9517" xmlns:ns3="850062d4-b4e2-48b4-b9a5-eeb77fe17e48" targetNamespace="http://schemas.microsoft.com/office/2006/metadata/properties" ma:root="true" ma:fieldsID="f83d0442858aed55e1dfbd0c0fa73808" ns2:_="" ns3:_="">
    <xsd:import namespace="2dc4deee-c169-47ee-91cb-dde26aaa9517"/>
    <xsd:import namespace="850062d4-b4e2-48b4-b9a5-eeb77fe17e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c4deee-c169-47ee-91cb-dde26aaa95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6015023-d4a6-40cb-a4f1-860f8618f78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50062d4-b4e2-48b4-b9a5-eeb77fe17e4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2ce1d1f-276d-4a70-8374-2b8b38874954}" ma:internalName="TaxCatchAll" ma:showField="CatchAllData" ma:web="850062d4-b4e2-48b4-b9a5-eeb77fe17e4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50062d4-b4e2-48b4-b9a5-eeb77fe17e48" xsi:nil="true"/>
    <lcf76f155ced4ddcb4097134ff3c332f xmlns="2dc4deee-c169-47ee-91cb-dde26aaa951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7E1A7BE-E16D-4E60-8CAC-81F924446D49}"/>
</file>

<file path=customXml/itemProps2.xml><?xml version="1.0" encoding="utf-8"?>
<ds:datastoreItem xmlns:ds="http://schemas.openxmlformats.org/officeDocument/2006/customXml" ds:itemID="{41D0251F-0896-445A-9ABB-CDF99A399F81}"/>
</file>

<file path=customXml/itemProps3.xml><?xml version="1.0" encoding="utf-8"?>
<ds:datastoreItem xmlns:ds="http://schemas.openxmlformats.org/officeDocument/2006/customXml" ds:itemID="{0DB6F472-1776-410D-A685-76D866EF0972}"/>
</file>

<file path=docProps/app.xml><?xml version="1.0" encoding="utf-8"?>
<Properties xmlns="http://schemas.openxmlformats.org/officeDocument/2006/extended-properties" xmlns:vt="http://schemas.openxmlformats.org/officeDocument/2006/docPropsVTypes">
  <TotalTime>1201</TotalTime>
  <Words>4503</Words>
  <Application>Microsoft Office PowerPoint</Application>
  <PresentationFormat>Widescreen</PresentationFormat>
  <Paragraphs>431</Paragraphs>
  <Slides>78</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78</vt:i4>
      </vt:variant>
    </vt:vector>
  </HeadingPairs>
  <TitlesOfParts>
    <vt:vector size="89" baseType="lpstr">
      <vt:lpstr>MS PGothic</vt:lpstr>
      <vt:lpstr>Arial</vt:lpstr>
      <vt:lpstr>Arial Rounded MT Bold</vt:lpstr>
      <vt:lpstr>Calibri</vt:lpstr>
      <vt:lpstr>Calibri Light</vt:lpstr>
      <vt:lpstr>Cambria</vt:lpstr>
      <vt:lpstr>Garamond</vt:lpstr>
      <vt:lpstr>Times New Roman</vt:lpstr>
      <vt:lpstr>Wingdings</vt:lpstr>
      <vt:lpstr>Wingdings 2</vt:lpstr>
      <vt:lpstr>Office Theme</vt:lpstr>
      <vt:lpstr>PowerPoint Presentation</vt:lpstr>
      <vt:lpstr>PowerPoint Presentation</vt:lpstr>
      <vt:lpstr>PowerPoint Presentation</vt:lpstr>
      <vt:lpstr>What is a Research?</vt:lpstr>
      <vt:lpstr>PowerPoint Presentation</vt:lpstr>
      <vt:lpstr>PowerPoint Presentation</vt:lpstr>
      <vt:lpstr>PowerPoint Presentation</vt:lpstr>
      <vt:lpstr>Characteristics of a good Study Design</vt:lpstr>
      <vt:lpstr>Classes of Study Design</vt:lpstr>
      <vt:lpstr>Qualitative Research (QR)</vt:lpstr>
      <vt:lpstr>Categories of Qualitative Research Design</vt:lpstr>
      <vt:lpstr>Case-Study – Example 1</vt:lpstr>
      <vt:lpstr>Case-Study – Example 2</vt:lpstr>
      <vt:lpstr>Case-Study – Example 3</vt:lpstr>
      <vt:lpstr>Grounded theory – Example 1</vt:lpstr>
      <vt:lpstr>Grounded theory – Example 2</vt:lpstr>
      <vt:lpstr>Ethnographic – Example 1</vt:lpstr>
      <vt:lpstr>Phenomenology – Example 1</vt:lpstr>
      <vt:lpstr>Other Qualitative Studies – Example 1</vt:lpstr>
      <vt:lpstr>Other Qualitative Studies – Example 2</vt:lpstr>
      <vt:lpstr>Other Qualitative Studies – Example 3</vt:lpstr>
      <vt:lpstr>Other Qualitative Studies – Example 4</vt:lpstr>
      <vt:lpstr>Quantitative Research (QR)</vt:lpstr>
      <vt:lpstr>Categories of Quantitative Research Design</vt:lpstr>
      <vt:lpstr>Demonstration of How Randomization is Generated</vt:lpstr>
      <vt:lpstr>Classification Based on Group of Subjects</vt:lpstr>
      <vt:lpstr>Cohort Study</vt:lpstr>
      <vt:lpstr>Cohort Studies – Timing</vt:lpstr>
      <vt:lpstr>Cohort study – Steps</vt:lpstr>
      <vt:lpstr>Cohort Studies, Steps 1 and 2</vt:lpstr>
      <vt:lpstr>Cohort Studies, Step 3</vt:lpstr>
      <vt:lpstr>Cohort Studies, Step 4</vt:lpstr>
      <vt:lpstr>Cohort Studies — Advantages</vt:lpstr>
      <vt:lpstr>Cohort Studies — Disadvantages</vt:lpstr>
      <vt:lpstr>Cohort study – Example 1</vt:lpstr>
      <vt:lpstr>Cohort study – Example 2</vt:lpstr>
      <vt:lpstr>Cohort study – Example 3</vt:lpstr>
      <vt:lpstr>Cohort study – Example 4</vt:lpstr>
      <vt:lpstr>Cohort study – Example 5</vt:lpstr>
      <vt:lpstr>Cross-sectional study</vt:lpstr>
      <vt:lpstr>Cross-sectional study – Example 1</vt:lpstr>
      <vt:lpstr>Cross-sectional study – Example 2</vt:lpstr>
      <vt:lpstr>Cross-sectional study – Example 3</vt:lpstr>
      <vt:lpstr>Longitudinal study</vt:lpstr>
      <vt:lpstr>Longitudinal study – Example 1</vt:lpstr>
      <vt:lpstr>Case-Control Design</vt:lpstr>
      <vt:lpstr>Case-Control Design (2)</vt:lpstr>
      <vt:lpstr>Case-Control Studies — Timing</vt:lpstr>
      <vt:lpstr>Case-Control Studies — Steps</vt:lpstr>
      <vt:lpstr>Case-Control Studies</vt:lpstr>
      <vt:lpstr>Case-Control Design – Example 1 </vt:lpstr>
      <vt:lpstr>Case-Control Design – Example 2</vt:lpstr>
      <vt:lpstr>Case-Control Design – Example 3</vt:lpstr>
      <vt:lpstr>Case-Control Design – Example 4</vt:lpstr>
      <vt:lpstr>Case-Control Design – Example 5</vt:lpstr>
      <vt:lpstr>Cross-Sequential study</vt:lpstr>
      <vt:lpstr>Cross-Over Design</vt:lpstr>
      <vt:lpstr>Cross-Over Design (2)</vt:lpstr>
      <vt:lpstr>Cross-Over Design - Example</vt:lpstr>
      <vt:lpstr>Stepped Wedge Design</vt:lpstr>
      <vt:lpstr>Stepped Wedge Design (2)</vt:lpstr>
      <vt:lpstr>Stepped Wedge Design – Example </vt:lpstr>
      <vt:lpstr>Interruptible Time Series Design</vt:lpstr>
      <vt:lpstr>Mix-Method – Emphasis on Abortion Research</vt:lpstr>
      <vt:lpstr>Mix-Method – Example 1</vt:lpstr>
      <vt:lpstr>Mix-Method – Example 2</vt:lpstr>
      <vt:lpstr>Exploring Secondary Data for Abortion Research</vt:lpstr>
      <vt:lpstr>Examples of Previous Abortion-Related studies</vt:lpstr>
      <vt:lpstr>Examples of Previous Abortion-Related studies</vt:lpstr>
      <vt:lpstr>Examples of Previous Abortion-Related studies</vt:lpstr>
      <vt:lpstr>Examples of Previous Abortion-Related studies</vt:lpstr>
      <vt:lpstr>More Examples - Previous Abortion Related Research</vt:lpstr>
      <vt:lpstr>Planning Research Design</vt:lpstr>
      <vt:lpstr>Interaction and Group Discussions</vt:lpstr>
      <vt:lpstr>Group Work</vt:lpstr>
      <vt:lpstr>PowerPoint Presentation</vt:lpstr>
      <vt:lpstr>More Research Papers on Abortion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Oladimeji Ogunoye</dc:creator>
  <cp:lastModifiedBy>user</cp:lastModifiedBy>
  <cp:revision>250</cp:revision>
  <dcterms:created xsi:type="dcterms:W3CDTF">2022-04-20T14:14:54Z</dcterms:created>
  <dcterms:modified xsi:type="dcterms:W3CDTF">2022-08-22T11:02:36Z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0x01010098352AE41F046D4A8E0608EB23BC4D64</vt:lpwstr>
  </property>
</Properties>
</file>