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4" r:id="rId2"/>
    <p:sldMasterId id="2147483687" r:id="rId3"/>
  </p:sldMasterIdLst>
  <p:notesMasterIdLst>
    <p:notesMasterId r:id="rId33"/>
  </p:notesMasterIdLst>
  <p:handoutMasterIdLst>
    <p:handoutMasterId r:id="rId34"/>
  </p:handoutMasterIdLst>
  <p:sldIdLst>
    <p:sldId id="399" r:id="rId4"/>
    <p:sldId id="451" r:id="rId5"/>
    <p:sldId id="474" r:id="rId6"/>
    <p:sldId id="453" r:id="rId7"/>
    <p:sldId id="452" r:id="rId8"/>
    <p:sldId id="454" r:id="rId9"/>
    <p:sldId id="455" r:id="rId10"/>
    <p:sldId id="475" r:id="rId11"/>
    <p:sldId id="463" r:id="rId12"/>
    <p:sldId id="464" r:id="rId13"/>
    <p:sldId id="478" r:id="rId14"/>
    <p:sldId id="456" r:id="rId15"/>
    <p:sldId id="457" r:id="rId16"/>
    <p:sldId id="465" r:id="rId17"/>
    <p:sldId id="458" r:id="rId18"/>
    <p:sldId id="459" r:id="rId19"/>
    <p:sldId id="460" r:id="rId20"/>
    <p:sldId id="461" r:id="rId21"/>
    <p:sldId id="471" r:id="rId22"/>
    <p:sldId id="466" r:id="rId23"/>
    <p:sldId id="462" r:id="rId24"/>
    <p:sldId id="467" r:id="rId25"/>
    <p:sldId id="468" r:id="rId26"/>
    <p:sldId id="469" r:id="rId27"/>
    <p:sldId id="470" r:id="rId28"/>
    <p:sldId id="472" r:id="rId29"/>
    <p:sldId id="473" r:id="rId30"/>
    <p:sldId id="476" r:id="rId31"/>
    <p:sldId id="477" r:id="rId32"/>
  </p:sldIdLst>
  <p:sldSz cx="9144000" cy="6858000" type="screen4x3"/>
  <p:notesSz cx="7004050" cy="9290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3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Jones" initials="RJ" lastIdx="1" clrIdx="0">
    <p:extLst>
      <p:ext uri="{19B8F6BF-5375-455C-9EA6-DF929625EA0E}">
        <p15:presenceInfo xmlns:p15="http://schemas.microsoft.com/office/powerpoint/2012/main" userId="S-1-5-21-912671713-1147432229-2076119496-12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DEDC"/>
    <a:srgbClr val="C5C6C8"/>
    <a:srgbClr val="F0EFEE"/>
    <a:srgbClr val="DEDFDE"/>
    <a:srgbClr val="DFEDEE"/>
    <a:srgbClr val="E1E9F0"/>
    <a:srgbClr val="E1E7E3"/>
    <a:srgbClr val="F4BF17"/>
    <a:srgbClr val="FFFFFF"/>
    <a:srgbClr val="CECD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4" autoAdjust="0"/>
    <p:restoredTop sz="67413" autoAdjust="0"/>
  </p:normalViewPr>
  <p:slideViewPr>
    <p:cSldViewPr snapToGrid="0" snapToObjects="1">
      <p:cViewPr varScale="1">
        <p:scale>
          <a:sx n="69" d="100"/>
          <a:sy n="69" d="100"/>
        </p:scale>
        <p:origin x="1014" y="60"/>
      </p:cViewPr>
      <p:guideLst>
        <p:guide pos="2880"/>
        <p:guide orient="horz" pos="3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98"/>
    </p:cViewPr>
  </p:sorterViewPr>
  <p:notesViewPr>
    <p:cSldViewPr snapToGrid="0" snapToObjects="1">
      <p:cViewPr varScale="1">
        <p:scale>
          <a:sx n="78" d="100"/>
          <a:sy n="78" d="100"/>
        </p:scale>
        <p:origin x="20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handoutMaster" Target="handoutMasters/handoutMaster1.xml"/><Relationship Id="rId42" Type="http://schemas.openxmlformats.org/officeDocument/2006/relationships/customXml" Target="../customXml/item3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commentAuthors" Target="commentAuthor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AEE6B7D8-EDA8-3A4F-B92C-80AD36A23628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7B744228-671C-2F48-87B1-11FCFB265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4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7341" y="0"/>
            <a:ext cx="3035088" cy="466116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/>
            </a:lvl1pPr>
          </a:lstStyle>
          <a:p>
            <a:fld id="{B72C7CCF-8A7B-EE46-92A5-557BDC9EF3BA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03410" y="638795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04" tIns="46552" rIns="93104" bIns="4655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5" y="3775695"/>
            <a:ext cx="5603240" cy="5048241"/>
          </a:xfrm>
          <a:prstGeom prst="rect">
            <a:avLst/>
          </a:prstGeom>
        </p:spPr>
        <p:txBody>
          <a:bodyPr vert="horz" lIns="93104" tIns="46552" rIns="93104" bIns="46552" rtlCol="0"/>
          <a:lstStyle/>
          <a:p>
            <a:pPr lvl="0"/>
            <a:r>
              <a:rPr lang="en-US" dirty="0" smtClean="0"/>
              <a:t>Other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7341" y="8823936"/>
            <a:ext cx="3035088" cy="466115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/>
            </a:lvl1pPr>
          </a:lstStyle>
          <a:p>
            <a:fld id="{B873B0CE-6166-714D-9DE8-697B07EB0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48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762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85CC9-E411-456A-B371-01FCA46F7BA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872816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63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138644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5844910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293813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281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26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52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HFS interviewees</a:t>
            </a:r>
            <a:r>
              <a:rPr lang="en-US" baseline="0" dirty="0" smtClean="0"/>
              <a:t> are facility staff knowledgeable about the facility’s provision of abortion services, such as the head of the OB/GYN department, director of the facility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emphasis to them that the identify of the respondent and facility will be kept confidential and the findings will not be presented at individual facility level.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EA800-2413-4888-B80C-924ED883E9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2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3EA800-2413-4888-B80C-924ED883E9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46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964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b="1" dirty="0" smtClean="0"/>
              <a:t>In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interst</a:t>
            </a:r>
            <a:r>
              <a:rPr lang="es-ES" b="1" baseline="0" dirty="0" smtClean="0"/>
              <a:t> of time, I </a:t>
            </a:r>
            <a:r>
              <a:rPr lang="es-ES" b="1" baseline="0" dirty="0" err="1" smtClean="0"/>
              <a:t>will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only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talk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about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the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questions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we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ask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to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obtain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the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counts</a:t>
            </a:r>
            <a:r>
              <a:rPr lang="es-ES" b="1" baseline="0" dirty="0" smtClean="0"/>
              <a:t> of post </a:t>
            </a:r>
            <a:r>
              <a:rPr lang="es-ES" b="1" baseline="0" dirty="0" err="1" smtClean="0"/>
              <a:t>abortion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complications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treated</a:t>
            </a:r>
            <a:r>
              <a:rPr lang="es-ES" b="1" baseline="0" dirty="0" smtClean="0"/>
              <a:t>. </a:t>
            </a:r>
            <a:r>
              <a:rPr lang="es-ES" b="1" baseline="0" dirty="0" err="1" smtClean="0"/>
              <a:t>We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have</a:t>
            </a:r>
            <a:r>
              <a:rPr lang="es-ES" b="1" baseline="0" dirty="0" smtClean="0"/>
              <a:t> a </a:t>
            </a:r>
            <a:r>
              <a:rPr lang="es-ES" b="1" baseline="0" dirty="0" err="1" smtClean="0"/>
              <a:t>separate</a:t>
            </a:r>
            <a:r>
              <a:rPr lang="es-ES" b="1" baseline="0" dirty="0" smtClean="0"/>
              <a:t> set of </a:t>
            </a:r>
            <a:r>
              <a:rPr lang="es-ES" b="1" baseline="0" dirty="0" err="1" smtClean="0"/>
              <a:t>questions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for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the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counts</a:t>
            </a:r>
            <a:r>
              <a:rPr lang="es-ES" b="1" baseline="0" dirty="0" smtClean="0"/>
              <a:t> of legal </a:t>
            </a:r>
            <a:r>
              <a:rPr lang="es-ES" b="1" baseline="0" dirty="0" err="1" smtClean="0"/>
              <a:t>abortions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where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we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collect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that</a:t>
            </a:r>
            <a:r>
              <a:rPr lang="es-ES" b="1" baseline="0" dirty="0" smtClean="0"/>
              <a:t> </a:t>
            </a:r>
            <a:r>
              <a:rPr lang="es-ES" b="1" baseline="0" dirty="0" err="1" smtClean="0"/>
              <a:t>information</a:t>
            </a:r>
            <a:r>
              <a:rPr lang="es-ES" b="1" baseline="0" dirty="0" smtClean="0"/>
              <a:t>.</a:t>
            </a:r>
            <a:endParaRPr lang="es-ES" b="1" dirty="0" smtClean="0"/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first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whether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treat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complications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from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spontaneous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induced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abortions</a:t>
            </a:r>
            <a:r>
              <a:rPr lang="es-ES" baseline="0" dirty="0" smtClean="0"/>
              <a:t>.</a:t>
            </a:r>
          </a:p>
          <a:p>
            <a:pPr eaLnBrk="1" hangingPunct="1"/>
            <a:endParaRPr lang="es-ES" baseline="0" dirty="0" smtClean="0"/>
          </a:p>
          <a:p>
            <a:pPr eaLnBrk="1" hangingPunct="1"/>
            <a:r>
              <a:rPr lang="es-ES" baseline="0" dirty="0" err="1" smtClean="0"/>
              <a:t>If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answer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“YES”,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ask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whether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posl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abortion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patients</a:t>
            </a:r>
            <a:r>
              <a:rPr lang="es-ES" baseline="0" dirty="0" smtClean="0"/>
              <a:t> are </a:t>
            </a:r>
            <a:r>
              <a:rPr lang="es-ES" baseline="0" dirty="0" err="1" smtClean="0"/>
              <a:t>treated</a:t>
            </a:r>
            <a:r>
              <a:rPr lang="es-ES" baseline="0" dirty="0" smtClean="0"/>
              <a:t> as </a:t>
            </a:r>
            <a:r>
              <a:rPr lang="es-ES" baseline="0" dirty="0" err="1" smtClean="0"/>
              <a:t>outpatients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inpatients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both</a:t>
            </a:r>
            <a:r>
              <a:rPr lang="es-ES" baseline="0" dirty="0" smtClean="0"/>
              <a:t> in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facility</a:t>
            </a:r>
            <a:r>
              <a:rPr lang="es-ES" baseline="0" dirty="0" smtClean="0"/>
              <a:t> </a:t>
            </a: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err="1" smtClean="0"/>
              <a:t>Some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will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outpatient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care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only</a:t>
            </a:r>
            <a:r>
              <a:rPr lang="es-ES" baseline="0" dirty="0" smtClean="0"/>
              <a:t>. 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8806306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err="1" smtClean="0"/>
              <a:t>Our</a:t>
            </a:r>
            <a:r>
              <a:rPr lang="es-ES" baseline="0" dirty="0" smtClean="0"/>
              <a:t> default time </a:t>
            </a:r>
            <a:r>
              <a:rPr lang="es-ES" baseline="0" dirty="0" err="1" smtClean="0"/>
              <a:t>unit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month—most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respondents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should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able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</a:t>
            </a:r>
            <a:r>
              <a:rPr lang="es-ES" baseline="0" dirty="0" smtClean="0"/>
              <a:t> PAC cases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typical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past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</a:t>
            </a:r>
            <a:r>
              <a:rPr lang="es-ES" baseline="0" dirty="0" smtClean="0"/>
              <a:t>.  </a:t>
            </a:r>
            <a:r>
              <a:rPr lang="es-ES" baseline="0" dirty="0" err="1" smtClean="0"/>
              <a:t>However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some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small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those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that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perform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very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little</a:t>
            </a:r>
            <a:r>
              <a:rPr lang="es-ES" baseline="0" dirty="0" smtClean="0"/>
              <a:t> PAC, </a:t>
            </a:r>
            <a:r>
              <a:rPr lang="es-ES" baseline="0" dirty="0" err="1" smtClean="0"/>
              <a:t>may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find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it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difficult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but</a:t>
            </a:r>
            <a:r>
              <a:rPr lang="es-ES" baseline="0" dirty="0" smtClean="0"/>
              <a:t> are </a:t>
            </a:r>
            <a:r>
              <a:rPr lang="es-ES" baseline="0" dirty="0" err="1" smtClean="0"/>
              <a:t>able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do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year</a:t>
            </a:r>
            <a:r>
              <a:rPr lang="es-ES" baseline="0" dirty="0" smtClean="0"/>
              <a:t>.  </a:t>
            </a:r>
          </a:p>
          <a:p>
            <a:pPr eaLnBrk="1" hangingPunct="1"/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allow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cases </a:t>
            </a:r>
            <a:r>
              <a:rPr lang="es-ES" baseline="0" dirty="0" err="1" smtClean="0"/>
              <a:t>like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this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we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provide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alternative</a:t>
            </a:r>
            <a:r>
              <a:rPr lang="es-ES" baseline="0" dirty="0" smtClean="0"/>
              <a:t> of </a:t>
            </a:r>
            <a:r>
              <a:rPr lang="es-ES" baseline="0" dirty="0" err="1" smtClean="0"/>
              <a:t>estimating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number</a:t>
            </a:r>
            <a:r>
              <a:rPr lang="es-ES" baseline="0" dirty="0" smtClean="0"/>
              <a:t> in a </a:t>
            </a:r>
            <a:r>
              <a:rPr lang="es-ES" baseline="0" dirty="0" err="1" smtClean="0"/>
              <a:t>typical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year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past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year</a:t>
            </a:r>
            <a:r>
              <a:rPr lang="es-ES" baseline="0" dirty="0" smtClean="0"/>
              <a:t>.  </a:t>
            </a:r>
          </a:p>
          <a:p>
            <a:pPr eaLnBrk="1" hangingPunct="1"/>
            <a:endParaRPr lang="es-E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075727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3338" y="638175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3B0CE-6166-714D-9DE8-697B07EB01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221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5853E5-272E-4B3C-BE42-BE715DD961A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8175"/>
            <a:ext cx="4181475" cy="3136900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" dirty="0" smtClean="0"/>
              <a:t>CALCULATION:</a:t>
            </a:r>
          </a:p>
          <a:p>
            <a:pPr eaLnBrk="1" hangingPunct="1"/>
            <a:endParaRPr lang="es-ES" dirty="0" smtClean="0"/>
          </a:p>
          <a:p>
            <a:pPr eaLnBrk="1" hangingPunct="1"/>
            <a:r>
              <a:rPr lang="es-ES" dirty="0" err="1" smtClean="0"/>
              <a:t>Step</a:t>
            </a:r>
            <a:r>
              <a:rPr lang="es-ES" dirty="0" smtClean="0"/>
              <a:t> 1: </a:t>
            </a:r>
            <a:r>
              <a:rPr lang="es-ES" dirty="0" err="1" smtClean="0"/>
              <a:t>Calculate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each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yearly</a:t>
            </a:r>
            <a:r>
              <a:rPr lang="es-ES" baseline="0" dirty="0" smtClean="0"/>
              <a:t> total of PAC </a:t>
            </a:r>
            <a:r>
              <a:rPr lang="es-ES" baseline="0" dirty="0" err="1" smtClean="0"/>
              <a:t>counts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both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estimates</a:t>
            </a:r>
            <a:r>
              <a:rPr lang="es-ES" baseline="0" dirty="0" smtClean="0"/>
              <a:t>: </a:t>
            </a:r>
            <a:r>
              <a:rPr lang="es-ES" baseline="0" dirty="0" err="1" smtClean="0"/>
              <a:t>typcial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past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months</a:t>
            </a:r>
            <a:r>
              <a:rPr lang="es-ES" baseline="0" dirty="0" smtClean="0"/>
              <a:t>, </a:t>
            </a:r>
            <a:r>
              <a:rPr lang="es-ES" baseline="0" dirty="0" err="1" smtClean="0"/>
              <a:t>separately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outpatients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inpatients</a:t>
            </a:r>
            <a:endParaRPr lang="es-ES" baseline="0" dirty="0" smtClean="0"/>
          </a:p>
          <a:p>
            <a:pPr eaLnBrk="1" hangingPunct="1"/>
            <a:endParaRPr lang="es-ES" baseline="0" dirty="0" smtClean="0"/>
          </a:p>
          <a:p>
            <a:pPr eaLnBrk="1" hangingPunct="1"/>
            <a:r>
              <a:rPr lang="es-ES" baseline="0" dirty="0" err="1" smtClean="0"/>
              <a:t>Step</a:t>
            </a:r>
            <a:r>
              <a:rPr lang="es-ES" baseline="0" dirty="0" smtClean="0"/>
              <a:t> 2: </a:t>
            </a:r>
            <a:r>
              <a:rPr lang="es-ES" baseline="0" dirty="0" err="1" smtClean="0"/>
              <a:t>Calcuate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average</a:t>
            </a:r>
            <a:r>
              <a:rPr lang="es-ES" baseline="0" dirty="0" smtClean="0"/>
              <a:t> of </a:t>
            </a:r>
            <a:r>
              <a:rPr lang="es-ES" dirty="0" smtClean="0"/>
              <a:t> </a:t>
            </a:r>
            <a:r>
              <a:rPr lang="es-ES" dirty="0" err="1" smtClean="0"/>
              <a:t>typical</a:t>
            </a:r>
            <a:r>
              <a:rPr lang="es-ES" dirty="0" smtClean="0"/>
              <a:t> and </a:t>
            </a:r>
            <a:r>
              <a:rPr lang="es-ES" dirty="0" err="1" smtClean="0"/>
              <a:t>past</a:t>
            </a:r>
            <a:r>
              <a:rPr lang="es-ES" dirty="0" smtClean="0"/>
              <a:t> </a:t>
            </a:r>
            <a:r>
              <a:rPr lang="es-ES" dirty="0" err="1" smtClean="0"/>
              <a:t>year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separately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outpatients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inpatients</a:t>
            </a:r>
            <a:endParaRPr lang="es-ES" baseline="0" dirty="0" smtClean="0"/>
          </a:p>
          <a:p>
            <a:pPr eaLnBrk="1" hangingPunct="1"/>
            <a:endParaRPr lang="es-ES" baseline="0" dirty="0" smtClean="0"/>
          </a:p>
          <a:p>
            <a:pPr eaLnBrk="1" hangingPunct="1"/>
            <a:r>
              <a:rPr lang="es-ES" baseline="0" dirty="0" err="1" smtClean="0"/>
              <a:t>Step</a:t>
            </a:r>
            <a:r>
              <a:rPr lang="es-ES" baseline="0" dirty="0" smtClean="0"/>
              <a:t> 3: </a:t>
            </a:r>
            <a:r>
              <a:rPr lang="es-ES" baseline="0" dirty="0" err="1" smtClean="0"/>
              <a:t>Sum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outpatients</a:t>
            </a:r>
            <a:r>
              <a:rPr lang="es-ES" baseline="0" dirty="0" smtClean="0"/>
              <a:t> and </a:t>
            </a:r>
            <a:r>
              <a:rPr lang="es-ES" baseline="0" dirty="0" err="1" smtClean="0"/>
              <a:t>inpatents</a:t>
            </a:r>
            <a:endParaRPr lang="es-ES" baseline="0" dirty="0" smtClean="0"/>
          </a:p>
          <a:p>
            <a:pPr eaLnBrk="1" hangingPunct="1"/>
            <a:endParaRPr lang="es-ES" baseline="0" dirty="0" smtClean="0"/>
          </a:p>
          <a:p>
            <a:pPr eaLnBrk="1" hangingPunct="1"/>
            <a:r>
              <a:rPr lang="es-ES" baseline="0" dirty="0" err="1" smtClean="0"/>
              <a:t>Step</a:t>
            </a:r>
            <a:r>
              <a:rPr lang="es-ES" baseline="0" dirty="0" smtClean="0"/>
              <a:t> 4: </a:t>
            </a:r>
            <a:r>
              <a:rPr lang="es-ES" baseline="0" dirty="0" err="1" smtClean="0"/>
              <a:t>Add</a:t>
            </a:r>
            <a:r>
              <a:rPr lang="es-ES" baseline="0" dirty="0" smtClean="0"/>
              <a:t> up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estimates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for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all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facilities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to</a:t>
            </a:r>
            <a:r>
              <a:rPr lang="es-ES" baseline="0" dirty="0" smtClean="0"/>
              <a:t> </a:t>
            </a:r>
            <a:r>
              <a:rPr lang="es-ES" baseline="0" dirty="0" err="1" smtClean="0"/>
              <a:t>get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tital</a:t>
            </a:r>
            <a:r>
              <a:rPr lang="es-ES" baseline="0" dirty="0" smtClean="0"/>
              <a:t> </a:t>
            </a:r>
            <a:r>
              <a:rPr lang="es-ES" baseline="0" dirty="0" err="1" smtClean="0"/>
              <a:t>number</a:t>
            </a:r>
            <a:r>
              <a:rPr lang="es-ES" baseline="0" dirty="0" smtClean="0"/>
              <a:t> of PAC in </a:t>
            </a:r>
            <a:r>
              <a:rPr lang="es-ES" baseline="0" dirty="0" err="1" smtClean="0"/>
              <a:t>the</a:t>
            </a:r>
            <a:r>
              <a:rPr lang="es-ES" baseline="0" dirty="0" smtClean="0"/>
              <a:t> </a:t>
            </a:r>
            <a:r>
              <a:rPr lang="es-ES" baseline="0" dirty="0" err="1" smtClean="0"/>
              <a:t>sampled</a:t>
            </a:r>
            <a:r>
              <a:rPr lang="es-ES" baseline="0" dirty="0" smtClean="0"/>
              <a:t> </a:t>
            </a:r>
            <a:r>
              <a:rPr lang="es-ES" baseline="0" dirty="0" err="1" smtClean="0"/>
              <a:t>facilities</a:t>
            </a:r>
            <a:r>
              <a:rPr lang="es-ES" baseline="0" dirty="0" smtClean="0"/>
              <a:t>.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70907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3539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>
              <a:defRPr sz="2000" b="1" i="0" baseline="0"/>
            </a:lvl1pPr>
            <a:lvl2pPr marL="457200" indent="-228600">
              <a:defRPr sz="2000"/>
            </a:lvl2pPr>
            <a:lvl3pPr marL="685800">
              <a:spcBef>
                <a:spcPts val="12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444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 userDrawn="1">
          <p15:clr>
            <a:srgbClr val="FBAE40"/>
          </p15:clr>
        </p15:guide>
        <p15:guide id="2" orient="horz" pos="1584" userDrawn="1">
          <p15:clr>
            <a:srgbClr val="FBAE40"/>
          </p15:clr>
        </p15:guide>
        <p15:guide id="3" pos="5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1 Partner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97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096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2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144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loser Slid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 with 3 Partners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0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text here</a:t>
            </a:r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2715742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5402"/>
            <a:ext cx="1301578" cy="1426076"/>
          </a:xfrm>
          <a:prstGeom prst="rect">
            <a:avLst/>
          </a:prstGeom>
        </p:spPr>
      </p:pic>
      <p:sp>
        <p:nvSpPr>
          <p:cNvPr id="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4248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369223" y="4744403"/>
            <a:ext cx="1326977" cy="1108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9326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7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46506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 userDrawn="1">
          <p15:clr>
            <a:srgbClr val="FBAE40"/>
          </p15:clr>
        </p15:guide>
        <p15:guide id="2" orient="horz" pos="26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572000" y="4744403"/>
            <a:ext cx="2773680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167" y="467906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617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dirty="0" smtClean="0"/>
              <a:t>with 2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760179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150" y="4585402"/>
            <a:ext cx="1301578" cy="1426076"/>
          </a:xfrm>
          <a:prstGeom prst="rect">
            <a:avLst/>
          </a:prstGeom>
        </p:spPr>
      </p:pic>
      <p:sp>
        <p:nvSpPr>
          <p:cNvPr id="12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60829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1242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ation Title with 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812517"/>
            <a:ext cx="73152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defRPr baseline="0"/>
            </a:lvl1pPr>
          </a:lstStyle>
          <a:p>
            <a:r>
              <a:rPr lang="en-US" dirty="0" smtClean="0"/>
              <a:t>Presentation Title </a:t>
            </a:r>
            <a:br>
              <a:rPr lang="en-US" dirty="0" smtClean="0"/>
            </a:br>
            <a:r>
              <a:rPr lang="en-US" smtClean="0"/>
              <a:t>with 3 </a:t>
            </a:r>
            <a:r>
              <a:rPr lang="en-US" dirty="0" smtClean="0"/>
              <a:t>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14400" y="3076479"/>
            <a:ext cx="7315200" cy="357601"/>
          </a:xfrm>
          <a:prstGeom prst="rect">
            <a:avLst/>
          </a:prstGeom>
        </p:spPr>
        <p:txBody>
          <a:bodyPr/>
          <a:lstStyle>
            <a:lvl1pPr algn="ctr">
              <a:defRPr baseline="0"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 smtClean="0"/>
              <a:t>Presentation Subtitle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-6858000" y="297688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3783057"/>
            <a:ext cx="7315200" cy="34434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 lvl="0"/>
            <a:r>
              <a:rPr lang="en-US" dirty="0" smtClean="0"/>
              <a:t>Author name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914400" y="2788416"/>
            <a:ext cx="73152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3108547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205" y="4585402"/>
            <a:ext cx="1301578" cy="1426076"/>
          </a:xfrm>
          <a:prstGeom prst="rect">
            <a:avLst/>
          </a:prstGeom>
        </p:spPr>
      </p:pic>
      <p:sp>
        <p:nvSpPr>
          <p:cNvPr id="14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93528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6762028" y="4744403"/>
            <a:ext cx="1326977" cy="11080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331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232">
          <p15:clr>
            <a:srgbClr val="FBAE40"/>
          </p15:clr>
        </p15:guide>
        <p15:guide id="2" orient="horz" pos="26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2 column slide, one line header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7133968" cy="3539430"/>
          </a:xfrm>
          <a:prstGeom prst="rect">
            <a:avLst/>
          </a:prstGeom>
        </p:spPr>
        <p:txBody>
          <a:bodyPr vert="horz" wrap="square" lIns="0" tIns="0" rIns="0" bIns="0" numCol="2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  <a:p>
            <a:endParaRPr lang="en-US" dirty="0" smtClean="0"/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  <a:p>
            <a:pPr lvl="4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4101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orient="horz" pos="960" userDrawn="1">
          <p15:clr>
            <a:srgbClr val="FBAE40"/>
          </p15:clr>
        </p15:guide>
        <p15:guide id="3" orient="horz" pos="15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Text,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348488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1 column + picture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31720"/>
            <a:ext cx="3484880" cy="3539430"/>
          </a:xfrm>
          <a:prstGeom prst="rect">
            <a:avLst/>
          </a:prstGeom>
        </p:spPr>
        <p:txBody>
          <a:bodyPr vert="horz" wrap="square" lIns="0" tIns="0" rIns="0" bIns="0" numCol="1" rtlCol="0">
            <a:noAutofit/>
          </a:bodyPr>
          <a:lstStyle>
            <a:lvl1pPr>
              <a:defRPr sz="2000" b="1" i="0" baseline="0"/>
            </a:lvl1pPr>
            <a:lvl2pPr marL="457200" indent="-228600">
              <a:spcBef>
                <a:spcPts val="600"/>
              </a:spcBef>
              <a:defRPr sz="2000"/>
            </a:lvl2pPr>
            <a:lvl3pPr marL="685800">
              <a:spcBef>
                <a:spcPts val="600"/>
              </a:spcBef>
              <a:defRPr baseline="0">
                <a:latin typeface="arial" charset="0"/>
              </a:defRPr>
            </a:lvl3pPr>
            <a:lvl5pPr>
              <a:defRPr sz="2000"/>
            </a:lvl5pPr>
          </a:lstStyle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(if you have a lot more, consider a second slide)</a:t>
            </a:r>
          </a:p>
          <a:p>
            <a:pPr lvl="2"/>
            <a:r>
              <a:rPr lang="en-US" dirty="0" smtClean="0"/>
              <a:t>Level 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186488"/>
            <a:ext cx="5602288" cy="198437"/>
          </a:xfrm>
        </p:spPr>
        <p:txBody>
          <a:bodyPr/>
          <a:lstStyle>
            <a:lvl1pPr marL="0" indent="0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724400" y="1417320"/>
            <a:ext cx="2951480" cy="4530725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23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  <p15:guide id="2" pos="2976" userDrawn="1">
          <p15:clr>
            <a:srgbClr val="FBAE40"/>
          </p15:clr>
        </p15:guide>
        <p15:guide id="3" orient="horz" pos="960" userDrawn="1">
          <p15:clr>
            <a:srgbClr val="FBAE40"/>
          </p15:clr>
        </p15:guide>
        <p15:guide id="4" orient="horz" pos="15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Page with x-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028700" y="5811838"/>
            <a:ext cx="7086599" cy="274637"/>
          </a:xfrm>
        </p:spPr>
        <p:txBody>
          <a:bodyPr/>
          <a:lstStyle>
            <a:lvl1pPr marL="0" indent="0" algn="ctr">
              <a:buFont typeface="Arial" charset="0"/>
              <a:buNone/>
              <a:defRPr sz="1100" b="1" i="0" baseline="0"/>
            </a:lvl1pPr>
            <a:lvl2pPr marL="457200" indent="0">
              <a:buFont typeface="Arial" charset="0"/>
              <a:buNone/>
              <a:defRPr/>
            </a:lvl2pPr>
            <a:lvl3pPr marL="914400" indent="0">
              <a:buFont typeface="Arial" charset="0"/>
              <a:buNone/>
              <a:defRPr/>
            </a:lvl3pPr>
            <a:lvl4pPr marL="1371600" indent="0">
              <a:buFont typeface="Arial" charset="0"/>
              <a:buNone/>
              <a:defRPr/>
            </a:lvl4pPr>
            <a:lvl5pPr marL="1828800" indent="0">
              <a:buFont typeface="Arial" charset="0"/>
              <a:buNone/>
              <a:defRPr/>
            </a:lvl5pPr>
          </a:lstStyle>
          <a:p>
            <a:pPr lvl="0"/>
            <a:r>
              <a:rPr lang="en-US" dirty="0" smtClean="0"/>
              <a:t>X-axis label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475587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 userDrawn="1">
          <p15:clr>
            <a:srgbClr val="FBAE40"/>
          </p15:clr>
        </p15:guide>
        <p15:guide id="6" pos="511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Page without x axis l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028700" y="1417320"/>
            <a:ext cx="7086600" cy="685800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 smtClean="0"/>
              <a:t>Blank Chart Page with Footnote</a:t>
            </a:r>
            <a:endParaRPr lang="en-US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6186488"/>
            <a:ext cx="7086600" cy="198437"/>
          </a:xfrm>
        </p:spPr>
        <p:txBody>
          <a:bodyPr/>
          <a:lstStyle>
            <a:lvl1pPr marL="0" indent="0" algn="ctr">
              <a:buFontTx/>
              <a:buNone/>
              <a:defRPr sz="1000"/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028700" y="2240280"/>
            <a:ext cx="7086599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dirty="0" err="1" smtClean="0"/>
              <a:t>Subhed</a:t>
            </a:r>
            <a:r>
              <a:rPr lang="en-US" dirty="0" smtClean="0"/>
              <a:t> here on one to two lines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5618205" y="3146854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7294880" y="5933440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72431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4" orient="horz" pos="3648">
          <p15:clr>
            <a:srgbClr val="FBAE40"/>
          </p15:clr>
        </p15:guide>
        <p15:guide id="5" pos="648">
          <p15:clr>
            <a:srgbClr val="FBAE40"/>
          </p15:clr>
        </p15:guide>
        <p15:guide id="6" pos="511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181100" y="1417320"/>
            <a:ext cx="6781800" cy="3745399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ctr">
              <a:lnSpc>
                <a:spcPts val="4600"/>
              </a:lnSpc>
              <a:defRPr sz="4000" baseline="0"/>
            </a:lvl1pPr>
          </a:lstStyle>
          <a:p>
            <a:r>
              <a:rPr lang="en-US" dirty="0" smtClean="0"/>
              <a:t>“Master Slide for Quotes”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5632057" y="1933996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endParaRPr lang="en-US" sz="2400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81100" y="5289237"/>
            <a:ext cx="6781800" cy="403225"/>
          </a:xfrm>
        </p:spPr>
        <p:txBody>
          <a:bodyPr/>
          <a:lstStyle>
            <a:lvl1pPr marL="0" indent="0" algn="ctr">
              <a:buFontTx/>
              <a:buNone/>
              <a:defRPr baseline="0"/>
            </a:lvl1pPr>
          </a:lstStyle>
          <a:p>
            <a:pPr lvl="0"/>
            <a:r>
              <a:rPr lang="en-US" smtClean="0"/>
              <a:t>Quote source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253684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251460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>
              <a:defRPr sz="3000" baseline="0"/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77069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pos="5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7674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14400" y="1417320"/>
            <a:ext cx="678180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>
              <a:lnSpc>
                <a:spcPts val="2600"/>
              </a:lnSpc>
              <a:defRPr sz="2400" baseline="0"/>
            </a:lvl1pPr>
          </a:lstStyle>
          <a:p>
            <a:r>
              <a:rPr lang="en-US" dirty="0" smtClean="0"/>
              <a:t>Closer Slide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idx="1" hasCustomPrompt="1"/>
          </p:nvPr>
        </p:nvSpPr>
        <p:spPr>
          <a:xfrm>
            <a:off x="914400" y="2377440"/>
            <a:ext cx="6781800" cy="1706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0" indent="0" algn="ctr">
              <a:buNone/>
              <a:defRPr sz="2400" b="1" i="0" baseline="0">
                <a:latin typeface="Arial Black" charset="0"/>
                <a:ea typeface="Arial Black" charset="0"/>
                <a:cs typeface="Arial Black" charset="0"/>
              </a:defRPr>
            </a:lvl1pPr>
            <a:lvl2pPr marL="228600" indent="0">
              <a:buNone/>
              <a:defRPr sz="2400" b="1" i="0">
                <a:latin typeface="Arial Black" charset="0"/>
                <a:ea typeface="Arial Black" charset="0"/>
                <a:cs typeface="Arial Black" charset="0"/>
              </a:defRPr>
            </a:lvl2pPr>
            <a:lvl3pPr marL="457200" indent="0">
              <a:spcBef>
                <a:spcPts val="1200"/>
              </a:spcBef>
              <a:buNone/>
              <a:defRPr sz="2400" b="1" i="0" baseline="0">
                <a:latin typeface="arial" charset="0"/>
              </a:defRPr>
            </a:lvl3pPr>
            <a:lvl5pPr marL="1828800" indent="0">
              <a:buNone/>
              <a:defRPr sz="2400" b="1" i="0"/>
            </a:lvl5pPr>
          </a:lstStyle>
          <a:p>
            <a:r>
              <a:rPr lang="en-US" dirty="0" smtClean="0"/>
              <a:t>Thank you </a:t>
            </a:r>
            <a:r>
              <a:rPr lang="en-US" smtClean="0"/>
              <a:t>text here</a:t>
            </a:r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511" y="4585402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8967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960">
          <p15:clr>
            <a:srgbClr val="FBAE40"/>
          </p15:clr>
        </p15:guide>
        <p15:guide id="2" orient="horz" pos="1584">
          <p15:clr>
            <a:srgbClr val="FBAE40"/>
          </p15:clr>
        </p15:guide>
        <p15:guide id="3" pos="57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914400" y="1417320"/>
            <a:ext cx="6772940" cy="685800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/>
          <a:p>
            <a:r>
              <a:rPr lang="en-US" dirty="0" smtClean="0"/>
              <a:t>Typical bullet slide, one line header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914400" y="2409219"/>
            <a:ext cx="6772939" cy="343579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en-US" dirty="0" smtClean="0"/>
              <a:t>Bulleted slides should…</a:t>
            </a:r>
          </a:p>
          <a:p>
            <a:pPr lvl="1"/>
            <a:r>
              <a:rPr lang="en-US" dirty="0" smtClean="0"/>
              <a:t>only include one level of sub-bullets</a:t>
            </a:r>
          </a:p>
          <a:p>
            <a:pPr lvl="1"/>
            <a:r>
              <a:rPr lang="en-US" dirty="0" smtClean="0"/>
              <a:t>contain at most about 50 words, including the title </a:t>
            </a:r>
            <a:br>
              <a:rPr lang="en-US" dirty="0" smtClean="0"/>
            </a:br>
            <a:r>
              <a:rPr lang="en-US" dirty="0" smtClean="0"/>
              <a:t>(if you have a lot more, consider a second slide)</a:t>
            </a:r>
          </a:p>
          <a:p>
            <a:r>
              <a:rPr lang="en-US" dirty="0" smtClean="0"/>
              <a:t>If you stick to that limit, you’ll fit (this slide </a:t>
            </a:r>
            <a:br>
              <a:rPr lang="en-US" dirty="0" smtClean="0"/>
            </a:br>
            <a:r>
              <a:rPr lang="en-US" dirty="0" smtClean="0"/>
              <a:t>has 49 words)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106324" y="6612576"/>
            <a:ext cx="168089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© Guttmacher Institute 2020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8621888" y="6566410"/>
            <a:ext cx="4148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9215F1-D0DF-8D43-BE16-DFCE84540A0C}" type="slidenum">
              <a:rPr lang="en-US" sz="900" baseline="0" smtClean="0">
                <a:solidFill>
                  <a:schemeClr val="tx1"/>
                </a:solidFill>
                <a:latin typeface="arial" charset="0"/>
              </a:rPr>
              <a:pPr algn="r"/>
              <a:t>‹#›</a:t>
            </a:fld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7678189" y="6566410"/>
            <a:ext cx="6931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en-US" sz="900" baseline="0" dirty="0" smtClean="0">
                <a:solidFill>
                  <a:schemeClr val="tx1"/>
                </a:solidFill>
                <a:latin typeface="arial" charset="0"/>
              </a:rPr>
              <a:t>10/09/20</a:t>
            </a:r>
            <a:endParaRPr lang="en-US" sz="900" baseline="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6505731"/>
            <a:ext cx="9144000" cy="0"/>
          </a:xfrm>
          <a:prstGeom prst="line">
            <a:avLst/>
          </a:prstGeom>
          <a:ln w="952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914400" y="6177285"/>
            <a:ext cx="6781800" cy="15582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700" baseline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spcBef>
                <a:spcPct val="50000"/>
              </a:spcBef>
            </a:pPr>
            <a:r>
              <a:rPr lang="en-US" i="1" dirty="0" smtClean="0"/>
              <a:t>Source/</a:t>
            </a:r>
            <a:r>
              <a:rPr lang="en-US" i="1" dirty="0" err="1" smtClean="0"/>
              <a:t>Footnote:</a:t>
            </a:r>
            <a:r>
              <a:rPr lang="en-US" dirty="0" err="1" smtClean="0"/>
              <a:t>Ovid</a:t>
            </a:r>
            <a:r>
              <a:rPr lang="en-US" dirty="0" smtClean="0"/>
              <a:t> </a:t>
            </a:r>
            <a:r>
              <a:rPr lang="en-US" dirty="0" err="1" smtClean="0"/>
              <a:t>ulpa</a:t>
            </a:r>
            <a:r>
              <a:rPr lang="en-US" dirty="0" smtClean="0"/>
              <a:t> </a:t>
            </a:r>
            <a:r>
              <a:rPr lang="en-US" dirty="0" err="1" smtClean="0"/>
              <a:t>perovident</a:t>
            </a:r>
            <a:r>
              <a:rPr lang="en-US" dirty="0" smtClean="0"/>
              <a:t> </a:t>
            </a:r>
            <a:r>
              <a:rPr lang="en-US" dirty="0" err="1" smtClean="0"/>
              <a:t>faciatiam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soluptum</a:t>
            </a:r>
            <a:r>
              <a:rPr lang="en-US" dirty="0" smtClean="0"/>
              <a:t> </a:t>
            </a:r>
            <a:r>
              <a:rPr lang="en-US" dirty="0" err="1" smtClean="0"/>
              <a:t>comnim</a:t>
            </a:r>
            <a:r>
              <a:rPr lang="en-US" dirty="0" smtClean="0"/>
              <a:t> </a:t>
            </a:r>
            <a:r>
              <a:rPr lang="en-US" dirty="0" err="1" smtClean="0"/>
              <a:t>eiciet</a:t>
            </a:r>
            <a:r>
              <a:rPr lang="en-US" dirty="0" smtClean="0"/>
              <a:t> </a:t>
            </a:r>
            <a:r>
              <a:rPr lang="en-US" dirty="0" err="1" smtClean="0"/>
              <a:t>esequas</a:t>
            </a:r>
            <a:r>
              <a:rPr lang="en-US" dirty="0" smtClean="0"/>
              <a:t> </a:t>
            </a:r>
            <a:r>
              <a:rPr lang="en-US" dirty="0" err="1" smtClean="0"/>
              <a:t>pedi</a:t>
            </a:r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9144000" cy="707065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/>
          <p:cNvSpPr/>
          <p:nvPr userDrawn="1"/>
        </p:nvSpPr>
        <p:spPr>
          <a:xfrm>
            <a:off x="0" y="547576"/>
            <a:ext cx="9144000" cy="15948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5918" y="1"/>
            <a:ext cx="710900" cy="778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31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6" r:id="rId2"/>
    <p:sldLayoutId id="2147483677" r:id="rId3"/>
    <p:sldLayoutId id="2147483672" r:id="rId4"/>
    <p:sldLayoutId id="2147483683" r:id="rId5"/>
    <p:sldLayoutId id="2147483678" r:id="rId6"/>
    <p:sldLayoutId id="2147483667" r:id="rId7"/>
    <p:sldLayoutId id="2147483673" r:id="rId8"/>
    <p:sldLayoutId id="2147483681" r:id="rId9"/>
    <p:sldLayoutId id="2147483682" r:id="rId10"/>
    <p:sldLayoutId id="2147483684" r:id="rId11"/>
    <p:sldLayoutId id="2147483685" r:id="rId12"/>
    <p:sldLayoutId id="2147483691" r:id="rId13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228600" indent="-228600" algn="l" defTabSz="457200" rtl="0" eaLnBrk="1" latinLnBrk="0" hangingPunct="1">
        <a:spcBef>
          <a:spcPts val="2400"/>
        </a:spcBef>
        <a:buClr>
          <a:schemeClr val="accent5"/>
        </a:buClr>
        <a:buFont typeface="Wingdings" charset="2"/>
        <a:buChar char="§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3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Guttmacher Institute 2020</a:t>
            </a:r>
            <a:endParaRPr lang="en-US" sz="700" cap="all" baseline="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1211" y="4668906"/>
            <a:ext cx="1301578" cy="1426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84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 userDrawn="1">
          <p15:clr>
            <a:srgbClr val="F26B43"/>
          </p15:clr>
        </p15:guide>
        <p15:guide id="4" pos="576" userDrawn="1">
          <p15:clr>
            <a:srgbClr val="F26B43"/>
          </p15:clr>
        </p15:guide>
        <p15:guide id="5" orient="horz" pos="1944" userDrawn="1">
          <p15:clr>
            <a:srgbClr val="F26B43"/>
          </p15:clr>
        </p15:guide>
        <p15:guide id="6" pos="51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rot="10800000">
            <a:off x="0" y="6525392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rot="10800000">
            <a:off x="0" y="6529273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3586956" y="6549149"/>
            <a:ext cx="1970088" cy="162560"/>
          </a:xfrm>
          <a:prstGeom prst="rect">
            <a:avLst/>
          </a:prstGeom>
        </p:spPr>
        <p:txBody>
          <a:bodyPr/>
          <a:lstStyle>
            <a:lvl1pPr marL="0" indent="0" algn="ctr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Tx/>
              <a:buNone/>
              <a:defRPr sz="1100" kern="12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cap="all" baseline="0" dirty="0" smtClean="0"/>
              <a:t>© </a:t>
            </a:r>
            <a:r>
              <a:rPr lang="en-US" sz="700" cap="all" baseline="0" dirty="0" err="1" smtClean="0"/>
              <a:t>Guttmacher</a:t>
            </a:r>
            <a:r>
              <a:rPr lang="en-US" sz="700" cap="all" baseline="0" dirty="0" smtClean="0"/>
              <a:t> Institute 2016</a:t>
            </a:r>
            <a:endParaRPr lang="en-US" sz="700" cap="all" baseline="0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0" y="0"/>
            <a:ext cx="9144000" cy="337279"/>
          </a:xfrm>
          <a:prstGeom prst="rect">
            <a:avLst/>
          </a:prstGeom>
          <a:solidFill>
            <a:srgbClr val="43B7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3881"/>
            <a:ext cx="9144000" cy="244413"/>
          </a:xfrm>
          <a:prstGeom prst="rect">
            <a:avLst/>
          </a:prstGeom>
          <a:solidFill>
            <a:srgbClr val="15707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6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spc="0" baseline="0">
          <a:solidFill>
            <a:schemeClr val="tx1"/>
          </a:solidFill>
          <a:latin typeface="Arial Black" charset="0"/>
          <a:ea typeface="Arial Black" charset="0"/>
          <a:cs typeface="Arial Black" charset="0"/>
        </a:defRPr>
      </a:lvl1pPr>
    </p:titleStyle>
    <p:bodyStyle>
      <a:lvl1pPr marL="0" indent="0" algn="ctr" defTabSz="457200" rtl="0" eaLnBrk="1" latinLnBrk="0" hangingPunct="1">
        <a:spcBef>
          <a:spcPts val="2400"/>
        </a:spcBef>
        <a:buClr>
          <a:schemeClr val="accent5"/>
        </a:buClr>
        <a:buFontTx/>
        <a:buNone/>
        <a:defRPr sz="24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742950" indent="-285750" algn="l" defTabSz="457200" rtl="0" eaLnBrk="1" latinLnBrk="0" hangingPunct="1">
        <a:spcBef>
          <a:spcPts val="1200"/>
        </a:spcBef>
        <a:buFont typeface="Arial"/>
        <a:buChar char="–"/>
        <a:defRPr sz="2000" kern="1200" baseline="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Tahom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200"/>
        </a:spcBef>
        <a:buFont typeface="Arial"/>
        <a:buChar char="»"/>
        <a:defRPr sz="1800" kern="1200" baseline="0">
          <a:solidFill>
            <a:schemeClr val="tx1"/>
          </a:solidFill>
          <a:latin typeface="Tahom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880">
          <p15:clr>
            <a:srgbClr val="F26B43"/>
          </p15:clr>
        </p15:guide>
        <p15:guide id="4" pos="576">
          <p15:clr>
            <a:srgbClr val="F26B43"/>
          </p15:clr>
        </p15:guide>
        <p15:guide id="5" orient="horz" pos="1944">
          <p15:clr>
            <a:srgbClr val="F26B43"/>
          </p15:clr>
        </p15:guide>
        <p15:guide id="6" pos="518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4602"/>
            <a:ext cx="8088086" cy="685800"/>
          </a:xfrm>
        </p:spPr>
        <p:txBody>
          <a:bodyPr/>
          <a:lstStyle/>
          <a:p>
            <a:r>
              <a:rPr lang="en-US" dirty="0" smtClean="0"/>
              <a:t>Session 3</a:t>
            </a:r>
            <a:br>
              <a:rPr lang="en-US" dirty="0" smtClean="0"/>
            </a:br>
            <a:r>
              <a:rPr lang="en-US" sz="2800" dirty="0" smtClean="0"/>
              <a:t>Respondents within Facilities</a:t>
            </a:r>
            <a:br>
              <a:rPr lang="en-US" sz="2800" dirty="0" smtClean="0"/>
            </a:br>
            <a:r>
              <a:rPr lang="en-US" sz="2800" dirty="0" smtClean="0"/>
              <a:t>Key questions</a:t>
            </a:r>
            <a:br>
              <a:rPr lang="en-US" sz="2800" dirty="0" smtClean="0"/>
            </a:br>
            <a:r>
              <a:rPr lang="en-US" sz="2800" dirty="0" smtClean="0"/>
              <a:t>Past/Average month (or yr.) caseloads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September 10, 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Ann M.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8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134" y="0"/>
            <a:ext cx="590573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4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9709" y="1467110"/>
            <a:ext cx="6772939" cy="3435796"/>
          </a:xfrm>
        </p:spPr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Do you want to see this in ODK output?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421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130" y="2952647"/>
            <a:ext cx="8365523" cy="685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Past/Average </a:t>
            </a:r>
            <a:r>
              <a:rPr lang="en-US" sz="3600" dirty="0">
                <a:solidFill>
                  <a:schemeClr val="accent5">
                    <a:lumMod val="50000"/>
                  </a:schemeClr>
                </a:solidFill>
              </a:rPr>
              <a:t>month (or yr.) caseloads</a:t>
            </a:r>
            <a:endParaRPr lang="en-US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392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33" y="873622"/>
            <a:ext cx="6772940" cy="685800"/>
          </a:xfrm>
        </p:spPr>
        <p:txBody>
          <a:bodyPr/>
          <a:lstStyle/>
          <a:p>
            <a:r>
              <a:rPr lang="en-US" sz="2800" dirty="0"/>
              <a:t>For each facility providing </a:t>
            </a:r>
            <a:r>
              <a:rPr lang="en-US" sz="2800" dirty="0" smtClean="0"/>
              <a:t>PAC: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0698"/>
            <a:ext cx="8272849" cy="50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W</a:t>
            </a:r>
            <a:r>
              <a:rPr lang="en-US" sz="2400" dirty="0" smtClean="0"/>
              <a:t>e arrive at </a:t>
            </a:r>
            <a:r>
              <a:rPr lang="en-US" sz="2400" u="sng" dirty="0" smtClean="0"/>
              <a:t>annual</a:t>
            </a:r>
            <a:r>
              <a:rPr lang="en-US" sz="2400" dirty="0" smtClean="0"/>
              <a:t> total </a:t>
            </a:r>
            <a:r>
              <a:rPr lang="en-US" sz="2400" dirty="0" smtClean="0"/>
              <a:t>PAC </a:t>
            </a:r>
            <a:r>
              <a:rPr lang="en-US" sz="2400" dirty="0" smtClean="0"/>
              <a:t>cases, for average and past month, separately for </a:t>
            </a:r>
            <a:r>
              <a:rPr lang="en-US" sz="2400" dirty="0" smtClean="0"/>
              <a:t>outpatients and for </a:t>
            </a:r>
            <a:r>
              <a:rPr lang="en-US" sz="2400" dirty="0" smtClean="0"/>
              <a:t>inpatients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We </a:t>
            </a:r>
            <a:r>
              <a:rPr lang="en-US" sz="2400" i="1" dirty="0" smtClean="0"/>
              <a:t>average</a:t>
            </a:r>
            <a:r>
              <a:rPr lang="en-US" sz="2400" dirty="0" smtClean="0"/>
              <a:t> the typical(average) </a:t>
            </a:r>
            <a:r>
              <a:rPr lang="en-US" sz="2400" dirty="0" smtClean="0"/>
              <a:t>and past year estimates for outpatients and inpatients separately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Sum the average values of outpatient and inpatient estimate to get TOTAL yearly PAC cases for facility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 smtClean="0"/>
              <a:t>Add all facility estimates to get total number of PAC cases for the sample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None/>
              <a:defRPr/>
            </a:pPr>
            <a:endParaRPr lang="en-US" sz="2400" dirty="0" smtClean="0"/>
          </a:p>
          <a:p>
            <a:pPr lvl="2" eaLnBrk="1" hangingPunct="1">
              <a:spcBef>
                <a:spcPts val="1200"/>
              </a:spcBef>
              <a:spcAft>
                <a:spcPts val="600"/>
              </a:spcAft>
              <a:defRPr/>
            </a:pPr>
            <a:endParaRPr lang="en-US" sz="2400" dirty="0" smtClean="0"/>
          </a:p>
          <a:p>
            <a:pPr lvl="1" eaLnBrk="1" hangingPunct="1">
              <a:spcAft>
                <a:spcPts val="600"/>
              </a:spcAft>
              <a:defRPr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0913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757" y="0"/>
            <a:ext cx="5036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848909"/>
            <a:ext cx="677294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Example: one large facility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702121"/>
              </p:ext>
            </p:extLst>
          </p:nvPr>
        </p:nvGraphicFramePr>
        <p:xfrm>
          <a:off x="228600" y="1804567"/>
          <a:ext cx="8458202" cy="4484255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7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6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74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991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991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Uganda General Hospital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93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Patient type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Given estimate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4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Yearly calculation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PAC 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cases/year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63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Outpatients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Typical 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360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324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Past 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288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639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Inpatients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Typical 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240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96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Past month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x12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192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369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TOTAL 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369" marR="9369" marT="93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800" b="1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800" b="1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b"/>
                      <a:endParaRPr lang="en-US" sz="2800" b="1" i="0" u="none" strike="noStrike" dirty="0" smtClean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9369" marR="9369" marT="9369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7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8802"/>
            <a:ext cx="8088086" cy="685800"/>
          </a:xfrm>
        </p:spPr>
        <p:txBody>
          <a:bodyPr/>
          <a:lstStyle/>
          <a:p>
            <a:r>
              <a:rPr lang="en-US" dirty="0" smtClean="0"/>
              <a:t>Session </a:t>
            </a:r>
            <a:r>
              <a:rPr lang="en-US" dirty="0" smtClean="0"/>
              <a:t>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/>
              <a:t>Other optional </a:t>
            </a:r>
            <a:r>
              <a:rPr lang="en-US" sz="2800" dirty="0" smtClean="0"/>
              <a:t>modules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September 10, 2020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Ann M. Moore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33" y="873622"/>
            <a:ext cx="6772940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Big d</a:t>
            </a:r>
            <a:r>
              <a:rPr lang="en-US" sz="4000" dirty="0" smtClean="0">
                <a:solidFill>
                  <a:schemeClr val="tx1"/>
                </a:solidFill>
              </a:rPr>
              <a:t>ecision points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0698"/>
            <a:ext cx="8272849" cy="5029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dirty="0" smtClean="0"/>
              <a:t>Whether to collect information on legal abortion services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3600" dirty="0" smtClean="0"/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600" dirty="0" smtClean="0"/>
              <a:t>How much to include about misoprostol/medication abortion</a:t>
            </a:r>
          </a:p>
          <a:p>
            <a:pPr lvl="1"/>
            <a:r>
              <a:rPr lang="en-US" sz="2400" dirty="0"/>
              <a:t># of patients who arrive with medication abortion in process</a:t>
            </a:r>
          </a:p>
        </p:txBody>
      </p:sp>
    </p:spTree>
    <p:extLst>
      <p:ext uri="{BB962C8B-B14F-4D97-AF65-F5344CB8AC3E}">
        <p14:creationId xmlns:p14="http://schemas.microsoft.com/office/powerpoint/2010/main" val="35996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32" y="873622"/>
            <a:ext cx="7941687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Smaller d</a:t>
            </a:r>
            <a:r>
              <a:rPr lang="en-US" sz="4000" dirty="0" smtClean="0">
                <a:solidFill>
                  <a:schemeClr val="tx1"/>
                </a:solidFill>
              </a:rPr>
              <a:t>ecision points (1)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88460"/>
            <a:ext cx="8915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MCH services</a:t>
            </a:r>
          </a:p>
          <a:p>
            <a:pPr lvl="2">
              <a:spcAft>
                <a:spcPts val="600"/>
              </a:spcAft>
            </a:pPr>
            <a:r>
              <a:rPr lang="en-US" sz="2800" dirty="0" smtClean="0"/>
              <a:t>Available &amp; Functional/Available/Not Available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Other infrastructure/supplies</a:t>
            </a:r>
          </a:p>
          <a:p>
            <a:pPr lvl="1">
              <a:spcAft>
                <a:spcPts val="600"/>
              </a:spcAft>
            </a:pPr>
            <a:r>
              <a:rPr lang="en-US" sz="2800" dirty="0"/>
              <a:t>Commonly//</a:t>
            </a:r>
            <a:r>
              <a:rPr lang="en-US" sz="2800" dirty="0" smtClean="0"/>
              <a:t>Sometimes/Rarely/Never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Essential medicines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Facility supplies/Woman supplies/Stock-outs</a:t>
            </a:r>
          </a:p>
          <a:p>
            <a:pPr>
              <a:spcAft>
                <a:spcPts val="600"/>
              </a:spcAft>
            </a:pPr>
            <a:r>
              <a:rPr lang="en-US" sz="2800" dirty="0"/>
              <a:t>Other essential tests that the health facility can run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2800" dirty="0" smtClean="0"/>
          </a:p>
          <a:p>
            <a:pPr>
              <a:spcAft>
                <a:spcPts val="600"/>
              </a:spcAft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41569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6454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(2)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09218"/>
            <a:ext cx="6772939" cy="3737581"/>
          </a:xfrm>
        </p:spPr>
        <p:txBody>
          <a:bodyPr/>
          <a:lstStyle/>
          <a:p>
            <a:r>
              <a:rPr lang="en-US" sz="2800" dirty="0" smtClean="0"/>
              <a:t>Hours when services are available</a:t>
            </a:r>
          </a:p>
          <a:p>
            <a:r>
              <a:rPr lang="en-US" sz="2800" dirty="0" smtClean="0"/>
              <a:t>Training of those who provide PAC</a:t>
            </a:r>
          </a:p>
          <a:p>
            <a:pPr lvl="1"/>
            <a:r>
              <a:rPr lang="en-US" sz="2800" dirty="0" smtClean="0"/>
              <a:t>Who provided training</a:t>
            </a:r>
          </a:p>
          <a:p>
            <a:pPr lvl="1"/>
            <a:r>
              <a:rPr lang="en-US" sz="2800" dirty="0" smtClean="0"/>
              <a:t>Are there others who are eligible for training who don’t have it</a:t>
            </a:r>
            <a:endParaRPr lang="en-US" sz="2800" dirty="0"/>
          </a:p>
          <a:p>
            <a:r>
              <a:rPr lang="en-US" sz="2800" dirty="0" smtClean="0"/>
              <a:t>Conscientious </a:t>
            </a:r>
            <a:r>
              <a:rPr lang="en-US" sz="2800" dirty="0"/>
              <a:t>objection </a:t>
            </a:r>
          </a:p>
        </p:txBody>
      </p:sp>
    </p:spTree>
    <p:extLst>
      <p:ext uri="{BB962C8B-B14F-4D97-AF65-F5344CB8AC3E}">
        <p14:creationId xmlns:p14="http://schemas.microsoft.com/office/powerpoint/2010/main" val="272746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130" y="2952647"/>
            <a:ext cx="8365523" cy="685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Respondents within Facilities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6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169" y="828040"/>
            <a:ext cx="7645400" cy="685800"/>
          </a:xfrm>
        </p:spPr>
        <p:txBody>
          <a:bodyPr/>
          <a:lstStyle/>
          <a:p>
            <a:r>
              <a:rPr lang="en-US" sz="4000" dirty="0"/>
              <a:t>Smaller decision </a:t>
            </a:r>
            <a:r>
              <a:rPr lang="en-US" sz="4000" dirty="0" smtClean="0"/>
              <a:t>points (3)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169" y="2006600"/>
            <a:ext cx="7645399" cy="4140199"/>
          </a:xfrm>
        </p:spPr>
        <p:txBody>
          <a:bodyPr/>
          <a:lstStyle/>
          <a:p>
            <a:r>
              <a:rPr lang="en-US" sz="2800" dirty="0"/>
              <a:t>Whether to try to track where respondents come </a:t>
            </a:r>
            <a:r>
              <a:rPr lang="en-US" sz="2800" dirty="0" smtClean="0"/>
              <a:t>from</a:t>
            </a:r>
          </a:p>
          <a:p>
            <a:pPr lvl="1"/>
            <a:r>
              <a:rPr lang="en-US" sz="2800" dirty="0" smtClean="0"/>
              <a:t>This depends on the geographic breakdown you intend to do during analysis</a:t>
            </a:r>
          </a:p>
          <a:p>
            <a:pPr lvl="1"/>
            <a:r>
              <a:rPr lang="en-US" sz="2800" dirty="0" smtClean="0"/>
              <a:t>Will impact both the HFS </a:t>
            </a:r>
            <a:r>
              <a:rPr lang="en-US" sz="2800" dirty="0" err="1" smtClean="0"/>
              <a:t>q’tnaire</a:t>
            </a:r>
            <a:r>
              <a:rPr lang="en-US" sz="2800" dirty="0" smtClean="0"/>
              <a:t> and the HPS sample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61641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32" y="873622"/>
            <a:ext cx="7507347" cy="6858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Smaller d</a:t>
            </a:r>
            <a:r>
              <a:rPr lang="en-US" sz="4000" dirty="0" smtClean="0">
                <a:solidFill>
                  <a:schemeClr val="tx1"/>
                </a:solidFill>
              </a:rPr>
              <a:t>ecision points (4)</a:t>
            </a: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80698"/>
            <a:ext cx="8915400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dirty="0" smtClean="0"/>
              <a:t>Severity of complications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Specific complications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Classification of those complications </a:t>
            </a:r>
          </a:p>
          <a:p>
            <a:pPr lvl="2">
              <a:spcAft>
                <a:spcPts val="600"/>
              </a:spcAft>
            </a:pPr>
            <a:r>
              <a:rPr lang="en-US" sz="2800" dirty="0" smtClean="0"/>
              <a:t>Whether </a:t>
            </a:r>
            <a:r>
              <a:rPr lang="en-US" sz="2800" dirty="0"/>
              <a:t>they are from MA</a:t>
            </a:r>
            <a:endParaRPr lang="en-US" sz="2800" dirty="0" smtClean="0"/>
          </a:p>
          <a:p>
            <a:pPr lvl="1">
              <a:spcAft>
                <a:spcPts val="600"/>
              </a:spcAft>
            </a:pPr>
            <a:r>
              <a:rPr lang="en-US" sz="2800" dirty="0" smtClean="0"/>
              <a:t>Near miss</a:t>
            </a:r>
          </a:p>
          <a:p>
            <a:pPr lvl="1">
              <a:spcAft>
                <a:spcPts val="600"/>
              </a:spcAft>
            </a:pPr>
            <a:r>
              <a:rPr lang="en-US" sz="2800" dirty="0" smtClean="0"/>
              <a:t>Maternal mortality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Treatments used: all &amp; most common</a:t>
            </a:r>
          </a:p>
        </p:txBody>
      </p:sp>
    </p:spTree>
    <p:extLst>
      <p:ext uri="{BB962C8B-B14F-4D97-AF65-F5344CB8AC3E}">
        <p14:creationId xmlns:p14="http://schemas.microsoft.com/office/powerpoint/2010/main" val="3483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5438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(5)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Breakdown of PAC patients</a:t>
            </a:r>
          </a:p>
          <a:p>
            <a:pPr lvl="1"/>
            <a:r>
              <a:rPr lang="en-US" sz="2800" dirty="0" smtClean="0"/>
              <a:t>Age (could do multiple breaks)</a:t>
            </a:r>
          </a:p>
          <a:p>
            <a:pPr lvl="1"/>
            <a:r>
              <a:rPr lang="en-US" sz="2800" dirty="0" smtClean="0"/>
              <a:t>Second-trimester PAC</a:t>
            </a:r>
          </a:p>
          <a:p>
            <a:pPr lvl="1"/>
            <a:r>
              <a:rPr lang="en-US" sz="2800" dirty="0" smtClean="0"/>
              <a:t>Spontaneous abortion &amp; spontaneous abortion in the second trimester</a:t>
            </a:r>
          </a:p>
        </p:txBody>
      </p:sp>
    </p:spTree>
    <p:extLst>
      <p:ext uri="{BB962C8B-B14F-4D97-AF65-F5344CB8AC3E}">
        <p14:creationId xmlns:p14="http://schemas.microsoft.com/office/powerpoint/2010/main" val="189466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4676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(6)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Referrals--# referred </a:t>
            </a:r>
          </a:p>
          <a:p>
            <a:pPr lvl="1"/>
            <a:r>
              <a:rPr lang="en-US" sz="2800" dirty="0" smtClean="0"/>
              <a:t>To health facility &amp; reason why </a:t>
            </a:r>
          </a:p>
          <a:p>
            <a:pPr lvl="1"/>
            <a:r>
              <a:rPr lang="en-US" sz="2800" dirty="0" smtClean="0"/>
              <a:t>From health facility &amp; reason why</a:t>
            </a:r>
          </a:p>
          <a:p>
            <a:pPr lvl="1"/>
            <a:r>
              <a:rPr lang="en-US" sz="2800" dirty="0" smtClean="0"/>
              <a:t>Where women were referred</a:t>
            </a:r>
          </a:p>
          <a:p>
            <a:pPr lvl="1"/>
            <a:r>
              <a:rPr lang="en-US" sz="2800" dirty="0" smtClean="0"/>
              <a:t>Whether women will make it to that facility</a:t>
            </a:r>
          </a:p>
          <a:p>
            <a:pPr lvl="1"/>
            <a:r>
              <a:rPr lang="en-US" sz="2800" dirty="0" smtClean="0"/>
              <a:t>Barriers to making it to referred facility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0427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6708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(7)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Costs of PAC </a:t>
            </a:r>
          </a:p>
          <a:p>
            <a:r>
              <a:rPr lang="en-US" sz="2800" dirty="0" smtClean="0"/>
              <a:t>Whether lack of money is source of delay or leads to denial of care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161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5184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(8)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09219"/>
            <a:ext cx="7899400" cy="3435796"/>
          </a:xfrm>
        </p:spPr>
        <p:txBody>
          <a:bodyPr/>
          <a:lstStyle/>
          <a:p>
            <a:r>
              <a:rPr lang="en-US" sz="2800" dirty="0" err="1" smtClean="0"/>
              <a:t>Postabortion</a:t>
            </a:r>
            <a:r>
              <a:rPr lang="en-US" sz="2800" dirty="0" smtClean="0"/>
              <a:t> contraceptive counseling</a:t>
            </a:r>
          </a:p>
          <a:p>
            <a:pPr lvl="1"/>
            <a:r>
              <a:rPr lang="en-US" sz="2800" dirty="0" smtClean="0"/>
              <a:t>Topics covered</a:t>
            </a:r>
          </a:p>
          <a:p>
            <a:pPr lvl="1"/>
            <a:r>
              <a:rPr lang="en-US" sz="2800" dirty="0" smtClean="0"/>
              <a:t>Methods offered/not offered</a:t>
            </a:r>
          </a:p>
          <a:p>
            <a:pPr lvl="2"/>
            <a:r>
              <a:rPr lang="en-US" sz="2800" dirty="0" smtClean="0"/>
              <a:t>Reasons for not offering other methods</a:t>
            </a:r>
          </a:p>
          <a:p>
            <a:pPr lvl="1"/>
            <a:r>
              <a:rPr lang="en-US" sz="2800" dirty="0" smtClean="0"/>
              <a:t>To whom – is parental consent needed</a:t>
            </a:r>
          </a:p>
          <a:p>
            <a:pPr lvl="1"/>
            <a:r>
              <a:rPr lang="en-US" sz="2800" dirty="0" smtClean="0"/>
              <a:t>Who accepts, referral</a:t>
            </a:r>
          </a:p>
          <a:p>
            <a:pPr lvl="1"/>
            <a:r>
              <a:rPr lang="en-US" sz="2800" dirty="0" smtClean="0"/>
              <a:t>Why women refuse</a:t>
            </a:r>
          </a:p>
        </p:txBody>
      </p:sp>
    </p:spTree>
    <p:extLst>
      <p:ext uri="{BB962C8B-B14F-4D97-AF65-F5344CB8AC3E}">
        <p14:creationId xmlns:p14="http://schemas.microsoft.com/office/powerpoint/2010/main" val="389835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17320"/>
            <a:ext cx="7442200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(9)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Respondents’ opinions on:</a:t>
            </a:r>
          </a:p>
          <a:p>
            <a:pPr lvl="1"/>
            <a:r>
              <a:rPr lang="en-US" sz="2800" dirty="0" smtClean="0"/>
              <a:t>How treatment could be improved</a:t>
            </a:r>
          </a:p>
          <a:p>
            <a:pPr lvl="1"/>
            <a:r>
              <a:rPr lang="en-US" sz="2800" dirty="0" smtClean="0"/>
              <a:t>Knowledge of law</a:t>
            </a:r>
          </a:p>
          <a:p>
            <a:pPr lvl="1"/>
            <a:r>
              <a:rPr lang="en-US" sz="2800" dirty="0" smtClean="0"/>
              <a:t>Perspective on law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0836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1417320"/>
            <a:ext cx="7910945" cy="685800"/>
          </a:xfrm>
        </p:spPr>
        <p:txBody>
          <a:bodyPr/>
          <a:lstStyle/>
          <a:p>
            <a:r>
              <a:rPr lang="en-US" sz="4000" dirty="0"/>
              <a:t>Smaller decision points </a:t>
            </a:r>
            <a:r>
              <a:rPr lang="en-US" sz="4000" dirty="0" smtClean="0"/>
              <a:t>(10)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09219"/>
            <a:ext cx="7289800" cy="3435796"/>
          </a:xfrm>
        </p:spPr>
        <p:txBody>
          <a:bodyPr/>
          <a:lstStyle/>
          <a:p>
            <a:r>
              <a:rPr lang="en-US" sz="2800" dirty="0" smtClean="0"/>
              <a:t>Medical record review </a:t>
            </a:r>
          </a:p>
          <a:p>
            <a:pPr lvl="1"/>
            <a:r>
              <a:rPr lang="en-US" sz="2800" dirty="0" smtClean="0"/>
              <a:t>PAC</a:t>
            </a:r>
          </a:p>
          <a:p>
            <a:pPr lvl="1"/>
            <a:r>
              <a:rPr lang="en-US" sz="2800" dirty="0" smtClean="0"/>
              <a:t>Legal abortion</a:t>
            </a:r>
          </a:p>
          <a:p>
            <a:r>
              <a:rPr lang="en-US" sz="2800" dirty="0" smtClean="0"/>
              <a:t>Whether you want to interview &gt;1 respondent</a:t>
            </a:r>
          </a:p>
          <a:p>
            <a:r>
              <a:rPr lang="en-US" sz="2800" dirty="0" smtClean="0"/>
              <a:t>Interviewer observations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208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3117" y="2058987"/>
            <a:ext cx="8229600" cy="4799013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Facility infrastructure</a:t>
            </a:r>
          </a:p>
          <a:p>
            <a:r>
              <a:rPr lang="en-US" b="1" dirty="0" smtClean="0"/>
              <a:t>Numbers </a:t>
            </a:r>
            <a:r>
              <a:rPr lang="en-US" b="1" dirty="0"/>
              <a:t>of services </a:t>
            </a:r>
            <a:r>
              <a:rPr lang="en-US" b="1" dirty="0" smtClean="0"/>
              <a:t>provided [where abortion is highly restricted]:</a:t>
            </a:r>
            <a:endParaRPr lang="en-US" b="1" dirty="0"/>
          </a:p>
          <a:p>
            <a:pPr lvl="1"/>
            <a:r>
              <a:rPr lang="en-US" b="1" dirty="0" smtClean="0"/>
              <a:t># of patients </a:t>
            </a:r>
            <a:r>
              <a:rPr lang="en-US" b="1" dirty="0"/>
              <a:t>treated for </a:t>
            </a:r>
            <a:r>
              <a:rPr lang="en-US" b="1" dirty="0" err="1" smtClean="0"/>
              <a:t>postabortion</a:t>
            </a:r>
            <a:r>
              <a:rPr lang="en-US" b="1" dirty="0" smtClean="0"/>
              <a:t> complications (PAC)</a:t>
            </a:r>
            <a:endParaRPr lang="en-US" b="1" dirty="0"/>
          </a:p>
          <a:p>
            <a:pPr lvl="2"/>
            <a:r>
              <a:rPr lang="en-US" b="1" dirty="0" smtClean="0"/>
              <a:t>past </a:t>
            </a:r>
            <a:r>
              <a:rPr lang="en-US" b="1" dirty="0"/>
              <a:t>month and average </a:t>
            </a:r>
            <a:r>
              <a:rPr lang="en-US" b="1" dirty="0" smtClean="0"/>
              <a:t>month</a:t>
            </a:r>
          </a:p>
          <a:p>
            <a:r>
              <a:rPr lang="en-US" dirty="0" smtClean="0"/>
              <a:t>Severity of complications</a:t>
            </a:r>
          </a:p>
          <a:p>
            <a:r>
              <a:rPr lang="en-US" dirty="0" smtClean="0"/>
              <a:t>If medication abortion is </a:t>
            </a:r>
            <a:r>
              <a:rPr lang="en-US" dirty="0" smtClean="0"/>
              <a:t>present:</a:t>
            </a:r>
          </a:p>
          <a:p>
            <a:pPr lvl="1"/>
            <a:r>
              <a:rPr lang="en-US" dirty="0"/>
              <a:t># of patients who arrive with medication abortion in process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7013" y="434811"/>
            <a:ext cx="8683625" cy="123348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i="0" kern="1200" spc="0" baseline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Topics to be covered in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HFS (1)</a:t>
            </a:r>
          </a:p>
        </p:txBody>
      </p:sp>
      <p:sp>
        <p:nvSpPr>
          <p:cNvPr id="2" name="Rectangle 1"/>
          <p:cNvSpPr/>
          <p:nvPr/>
        </p:nvSpPr>
        <p:spPr>
          <a:xfrm>
            <a:off x="373117" y="2638097"/>
            <a:ext cx="8229600" cy="1650123"/>
          </a:xfrm>
          <a:prstGeom prst="rect">
            <a:avLst/>
          </a:prstGeom>
          <a:noFill/>
          <a:ln w="9525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73117" y="2058987"/>
            <a:ext cx="8229600" cy="4799013"/>
          </a:xfrm>
          <a:prstGeom prst="rect">
            <a:avLst/>
          </a:prstGeom>
        </p:spPr>
        <p:txBody>
          <a:bodyPr/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27013" y="434811"/>
            <a:ext cx="8683625" cy="1233487"/>
          </a:xfrm>
          <a:prstGeom prst="rect">
            <a:avLst/>
          </a:prstGeom>
        </p:spPr>
        <p:txBody>
          <a:bodyPr vert="horz" wrap="square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1" i="0" kern="1200" spc="0" baseline="0">
                <a:solidFill>
                  <a:schemeClr val="tx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Topics to be covered in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HFS (2)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3117" y="1828279"/>
            <a:ext cx="8442434" cy="40470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marL="228600" indent="-228600" algn="l" defTabSz="457200" rtl="0" eaLnBrk="1" latinLnBrk="0" hangingPunct="1">
              <a:spcBef>
                <a:spcPts val="2400"/>
              </a:spcBef>
              <a:buClr>
                <a:schemeClr val="accent5"/>
              </a:buClr>
              <a:buFont typeface="Wingdings" charset="2"/>
              <a:buChar char="§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defTabSz="457200" rtl="0" eaLnBrk="1" latinLnBrk="0" hangingPunct="1">
              <a:spcBef>
                <a:spcPts val="1200"/>
              </a:spcBef>
              <a:buFont typeface="Arial"/>
              <a:buChar char="–"/>
              <a:defRPr sz="2000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200"/>
              </a:spcBef>
              <a:buFont typeface="Arial"/>
              <a:buChar char="»"/>
              <a:defRPr sz="1800" kern="1200" baseline="0">
                <a:solidFill>
                  <a:schemeClr val="tx1"/>
                </a:solidFill>
                <a:latin typeface="Tahoma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Capacity to provide PAC</a:t>
            </a:r>
          </a:p>
          <a:p>
            <a:pPr lvl="1"/>
            <a:r>
              <a:rPr lang="en-US" dirty="0" smtClean="0"/>
              <a:t>Necessary equipment, drugs and supplies</a:t>
            </a:r>
          </a:p>
          <a:p>
            <a:pPr lvl="1"/>
            <a:r>
              <a:rPr lang="en-US" dirty="0" smtClean="0"/>
              <a:t>Trained staff; hours open</a:t>
            </a:r>
          </a:p>
          <a:p>
            <a:r>
              <a:rPr lang="en-US" dirty="0" smtClean="0"/>
              <a:t>Measures of quality of care</a:t>
            </a:r>
          </a:p>
          <a:p>
            <a:pPr lvl="1"/>
            <a:r>
              <a:rPr lang="en-US" dirty="0" smtClean="0"/>
              <a:t>Use of appropriate procedures for treating PAC</a:t>
            </a:r>
          </a:p>
          <a:p>
            <a:pPr lvl="1"/>
            <a:r>
              <a:rPr lang="en-US" dirty="0" smtClean="0"/>
              <a:t>Reasons for rejecting women seeking services</a:t>
            </a:r>
          </a:p>
          <a:p>
            <a:pPr lvl="1"/>
            <a:r>
              <a:rPr lang="en-US" dirty="0" smtClean="0"/>
              <a:t>Referral services</a:t>
            </a:r>
          </a:p>
          <a:p>
            <a:pPr lvl="1"/>
            <a:r>
              <a:rPr lang="en-US" dirty="0" smtClean="0"/>
              <a:t>Knowledge about law (conscientious objection?)</a:t>
            </a:r>
          </a:p>
          <a:p>
            <a:pPr lvl="1"/>
            <a:r>
              <a:rPr lang="en-US" dirty="0"/>
              <a:t>Contraceptive counseling and </a:t>
            </a:r>
            <a:r>
              <a:rPr lang="en-US" dirty="0" smtClean="0"/>
              <a:t>services</a:t>
            </a:r>
          </a:p>
          <a:p>
            <a:pPr lvl="1"/>
            <a:r>
              <a:rPr lang="en-US" dirty="0"/>
              <a:t>Differences by type of provider, sector and state</a:t>
            </a:r>
            <a:endParaRPr lang="en-US" sz="2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81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HFS </a:t>
            </a:r>
            <a:r>
              <a:rPr lang="en-US" dirty="0" smtClean="0"/>
              <a:t>Respondents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09219"/>
            <a:ext cx="7549978" cy="3435796"/>
          </a:xfrm>
        </p:spPr>
        <p:txBody>
          <a:bodyPr/>
          <a:lstStyle/>
          <a:p>
            <a:r>
              <a:rPr lang="en-US" dirty="0" smtClean="0"/>
              <a:t>In each facility we interview a key person who is knowledgeable on </a:t>
            </a:r>
            <a:r>
              <a:rPr lang="en-US" dirty="0" err="1" smtClean="0"/>
              <a:t>postabortion</a:t>
            </a:r>
            <a:r>
              <a:rPr lang="en-US" dirty="0" smtClean="0"/>
              <a:t> </a:t>
            </a:r>
            <a:r>
              <a:rPr lang="en-US" dirty="0" smtClean="0"/>
              <a:t>care at the health facility</a:t>
            </a:r>
          </a:p>
          <a:p>
            <a:pPr lvl="1"/>
            <a:r>
              <a:rPr lang="en-US" dirty="0" smtClean="0"/>
              <a:t>Could be facility director, Chief OB/GYN, </a:t>
            </a:r>
            <a:r>
              <a:rPr lang="en-US" dirty="0" smtClean="0"/>
              <a:t>nurse in charge</a:t>
            </a:r>
          </a:p>
          <a:p>
            <a:pPr lvl="1"/>
            <a:r>
              <a:rPr lang="en-US" dirty="0" smtClean="0"/>
              <a:t>Must know about all the ways that women are arriving with PAC at that facility</a:t>
            </a:r>
          </a:p>
          <a:p>
            <a:pPr lvl="1"/>
            <a:r>
              <a:rPr lang="en-US" dirty="0" smtClean="0"/>
              <a:t>Sometimes two people are equally well suited—choose one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emphasize confidentiality, indicating  that findings will not be published at  the individual facility level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14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22" y="1074420"/>
            <a:ext cx="6772940" cy="685800"/>
          </a:xfrm>
        </p:spPr>
        <p:txBody>
          <a:bodyPr/>
          <a:lstStyle/>
          <a:p>
            <a:r>
              <a:rPr lang="en-US" dirty="0" smtClean="0"/>
              <a:t>HFS </a:t>
            </a:r>
            <a:r>
              <a:rPr lang="en-US" dirty="0" smtClean="0"/>
              <a:t>Respondents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622" y="2397108"/>
            <a:ext cx="8068962" cy="4356374"/>
          </a:xfrm>
        </p:spPr>
        <p:txBody>
          <a:bodyPr/>
          <a:lstStyle/>
          <a:p>
            <a:r>
              <a:rPr lang="en-US" dirty="0" smtClean="0"/>
              <a:t>Interview usually takes 30-45 minutes</a:t>
            </a:r>
          </a:p>
          <a:p>
            <a:r>
              <a:rPr lang="en-US" dirty="0" smtClean="0"/>
              <a:t>Interviewer needs to wait around till appropriate provider is available &amp; not settle for less knowledgeable person who is available</a:t>
            </a:r>
          </a:p>
          <a:p>
            <a:r>
              <a:rPr lang="en-US" dirty="0" smtClean="0"/>
              <a:t>Hardest part is discouraging respondent from consulting medical log </a:t>
            </a:r>
          </a:p>
          <a:p>
            <a:r>
              <a:rPr lang="en-US" dirty="0" smtClean="0"/>
              <a:t>The critical questions on estimated caseload require a discussion with the respondent and should not be rushed</a:t>
            </a:r>
          </a:p>
        </p:txBody>
      </p:sp>
    </p:spTree>
    <p:extLst>
      <p:ext uri="{BB962C8B-B14F-4D97-AF65-F5344CB8AC3E}">
        <p14:creationId xmlns:p14="http://schemas.microsoft.com/office/powerpoint/2010/main" val="54117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0130" y="2952647"/>
            <a:ext cx="8365523" cy="6858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dirty="0">
                <a:solidFill>
                  <a:schemeClr val="accent5">
                    <a:lumMod val="75000"/>
                  </a:schemeClr>
                </a:solidFill>
              </a:rPr>
              <a:t>Health Facilities Survey: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Key </a:t>
            </a:r>
            <a:r>
              <a:rPr lang="en-US" sz="3600" dirty="0" smtClean="0">
                <a:solidFill>
                  <a:schemeClr val="accent5">
                    <a:lumMod val="75000"/>
                  </a:schemeClr>
                </a:solidFill>
              </a:rPr>
              <a:t>questions</a:t>
            </a:r>
            <a:endParaRPr lang="en-US" sz="3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59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3060" y="1074420"/>
            <a:ext cx="677294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HFS: Key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52367"/>
            <a:ext cx="8915400" cy="50292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 Does this facility treat women with complications from spontaneous or induced abortions?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If no, the respondent will skip all PAC-related questions</a:t>
            </a:r>
          </a:p>
          <a:p>
            <a:pPr>
              <a:buNone/>
            </a:pPr>
            <a:r>
              <a:rPr lang="en-US" sz="2800" dirty="0" smtClean="0"/>
              <a:t>In this facility, are post-abortion care patients treated as outpatients, inpatients or both?</a:t>
            </a:r>
          </a:p>
          <a:p>
            <a:pPr lvl="1"/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We ask for estimates separately for inpatients and outpatients to ensure a more complete </a:t>
            </a:r>
            <a:r>
              <a:rPr lang="en-US" sz="28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count</a:t>
            </a:r>
            <a:endParaRPr lang="en-US" sz="2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342900" lvl="1" indent="-342900" eaLnBrk="1" hangingPunct="1">
              <a:spcBef>
                <a:spcPct val="50000"/>
              </a:spcBef>
              <a:buNone/>
              <a:defRPr/>
            </a:pPr>
            <a:endParaRPr lang="en-US" sz="28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eaLnBrk="1" hangingPunct="1">
              <a:buNone/>
              <a:defRPr/>
            </a:pPr>
            <a:endParaRPr lang="en-US" sz="2800" dirty="0" smtClean="0"/>
          </a:p>
          <a:p>
            <a:pPr lvl="2"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7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20130" y="1170185"/>
            <a:ext cx="6772940" cy="685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HFS: Key questions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62163"/>
            <a:ext cx="89154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en-US" dirty="0" smtClean="0"/>
          </a:p>
          <a:p>
            <a:r>
              <a:rPr lang="en-US" sz="2800" dirty="0" smtClean="0"/>
              <a:t>During </a:t>
            </a:r>
            <a:r>
              <a:rPr lang="en-US" sz="2800" dirty="0" smtClean="0"/>
              <a:t>an AVERAGE </a:t>
            </a:r>
            <a:r>
              <a:rPr lang="en-US" sz="2800" dirty="0" smtClean="0"/>
              <a:t>month (or year), about how many post-abortion care cases are treated as OUTPATIENTS?  As INPATIENTS?</a:t>
            </a:r>
          </a:p>
          <a:p>
            <a:r>
              <a:rPr lang="en-US" sz="2800" dirty="0" smtClean="0"/>
              <a:t>During the PAST month (or year), about how many post-abortion care cases are treated as OUTPATIENTS?  As INPATIENTS?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Responses to these questions are the sources of our PAC calculations</a:t>
            </a:r>
          </a:p>
          <a:p>
            <a:pPr lvl="2" eaLnBrk="1" hangingPunct="1">
              <a:defRPr/>
            </a:pPr>
            <a:endParaRPr lang="en-US" sz="3200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381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4" y="1264920"/>
            <a:ext cx="7952510" cy="685800"/>
          </a:xfrm>
        </p:spPr>
        <p:txBody>
          <a:bodyPr/>
          <a:lstStyle/>
          <a:p>
            <a:r>
              <a:rPr lang="en-US" sz="3600" dirty="0" smtClean="0"/>
              <a:t>When to use annual caseloads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09219"/>
            <a:ext cx="7952509" cy="3435796"/>
          </a:xfrm>
        </p:spPr>
        <p:txBody>
          <a:bodyPr/>
          <a:lstStyle/>
          <a:p>
            <a:r>
              <a:rPr lang="en-US" sz="2800" dirty="0" smtClean="0"/>
              <a:t>Smaller facilities</a:t>
            </a:r>
          </a:p>
          <a:p>
            <a:r>
              <a:rPr lang="en-US" sz="2800" dirty="0" smtClean="0"/>
              <a:t>Decide </a:t>
            </a:r>
            <a:r>
              <a:rPr lang="en-US" sz="2800" dirty="0"/>
              <a:t>if you want to advise interviewers to treat month as 1-31 and year Jan to December </a:t>
            </a:r>
            <a:endParaRPr lang="en-US" sz="2800" dirty="0" smtClean="0"/>
          </a:p>
          <a:p>
            <a:pPr marL="0" indent="0" algn="ctr">
              <a:buNone/>
            </a:pPr>
            <a:r>
              <a:rPr lang="en-US" sz="2800" dirty="0" smtClean="0"/>
              <a:t>OR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last 30 days or the last 12 months </a:t>
            </a:r>
          </a:p>
          <a:p>
            <a:r>
              <a:rPr lang="en-US" sz="2800" dirty="0" smtClean="0"/>
              <a:t>Results should be the same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810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988" y="0"/>
            <a:ext cx="6656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2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1EE4ADC6-C434-461E-B4A4-317A417CCD84}"/>
    </a:ext>
  </a:extLst>
</a:theme>
</file>

<file path=ppt/theme/theme2.xml><?xml version="1.0" encoding="utf-8"?>
<a:theme xmlns:a="http://schemas.openxmlformats.org/drawingml/2006/main" name="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AF60A424-DDEB-4E29-AE9D-6C6CDF04E63E}"/>
    </a:ext>
  </a:extLst>
</a:theme>
</file>

<file path=ppt/theme/theme3.xml><?xml version="1.0" encoding="utf-8"?>
<a:theme xmlns:a="http://schemas.openxmlformats.org/drawingml/2006/main" name="2_Presentation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0" tIns="0" rIns="0" bIns="0" rtlCol="0" anchor="t" anchorCtr="0">
        <a:noAutofit/>
      </a:bodyPr>
      <a:lstStyle>
        <a:defPPr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asty bites APC.potx" id="{08B6B461-0172-42E6-AC4A-01C98F1F9530}" vid="{D6D6B96F-5875-42F7-8190-17230DCC36A9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352AE41F046D4A8E0608EB23BC4D64" ma:contentTypeVersion="15" ma:contentTypeDescription="Create a new document." ma:contentTypeScope="" ma:versionID="dd35762a52b9f2005888206e03dbaf8a">
  <xsd:schema xmlns:xsd="http://www.w3.org/2001/XMLSchema" xmlns:xs="http://www.w3.org/2001/XMLSchema" xmlns:p="http://schemas.microsoft.com/office/2006/metadata/properties" xmlns:ns2="2dc4deee-c169-47ee-91cb-dde26aaa9517" xmlns:ns3="850062d4-b4e2-48b4-b9a5-eeb77fe17e48" targetNamespace="http://schemas.microsoft.com/office/2006/metadata/properties" ma:root="true" ma:fieldsID="f83d0442858aed55e1dfbd0c0fa73808" ns2:_="" ns3:_="">
    <xsd:import namespace="2dc4deee-c169-47ee-91cb-dde26aaa9517"/>
    <xsd:import namespace="850062d4-b4e2-48b4-b9a5-eeb77fe17e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c4deee-c169-47ee-91cb-dde26aaa95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6015023-d4a6-40cb-a4f1-860f8618f78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0062d4-b4e2-48b4-b9a5-eeb77fe17e4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2ce1d1f-276d-4a70-8374-2b8b38874954}" ma:internalName="TaxCatchAll" ma:showField="CatchAllData" ma:web="850062d4-b4e2-48b4-b9a5-eeb77fe17e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0062d4-b4e2-48b4-b9a5-eeb77fe17e48" xsi:nil="true"/>
    <lcf76f155ced4ddcb4097134ff3c332f xmlns="2dc4deee-c169-47ee-91cb-dde26aaa951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7EF4BA-C3DD-4DD7-A12C-E89170D62D0E}"/>
</file>

<file path=customXml/itemProps2.xml><?xml version="1.0" encoding="utf-8"?>
<ds:datastoreItem xmlns:ds="http://schemas.openxmlformats.org/officeDocument/2006/customXml" ds:itemID="{E60DF889-6CE7-4809-A490-6056AE4B58C0}"/>
</file>

<file path=customXml/itemProps3.xml><?xml version="1.0" encoding="utf-8"?>
<ds:datastoreItem xmlns:ds="http://schemas.openxmlformats.org/officeDocument/2006/customXml" ds:itemID="{91A53C67-373E-48B3-A6C8-C0F9F03E8110}"/>
</file>

<file path=docProps/app.xml><?xml version="1.0" encoding="utf-8"?>
<Properties xmlns="http://schemas.openxmlformats.org/officeDocument/2006/extended-properties" xmlns:vt="http://schemas.openxmlformats.org/officeDocument/2006/docPropsVTypes">
  <Template>tasty bites APC</Template>
  <TotalTime>12686</TotalTime>
  <Words>1236</Words>
  <Application>Microsoft Office PowerPoint</Application>
  <PresentationFormat>On-screen Show (4:3)</PresentationFormat>
  <Paragraphs>196</Paragraphs>
  <Slides>29</Slides>
  <Notes>16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Arial</vt:lpstr>
      <vt:lpstr>Arial Black</vt:lpstr>
      <vt:lpstr>Calibri</vt:lpstr>
      <vt:lpstr>Tahoma</vt:lpstr>
      <vt:lpstr>Wingdings</vt:lpstr>
      <vt:lpstr>1_Office Theme</vt:lpstr>
      <vt:lpstr>Presentation Title Slide</vt:lpstr>
      <vt:lpstr>2_Presentation Title Slide</vt:lpstr>
      <vt:lpstr>Session 3 Respondents within Facilities Key questions Past/Average month (or yr.) caseloads </vt:lpstr>
      <vt:lpstr>Respondents within Facilities</vt:lpstr>
      <vt:lpstr>HFS Respondents (1)</vt:lpstr>
      <vt:lpstr>HFS Respondents (2)</vt:lpstr>
      <vt:lpstr>Health Facilities Survey:  Key questions</vt:lpstr>
      <vt:lpstr>HFS: Key questions</vt:lpstr>
      <vt:lpstr>HFS: Key questions</vt:lpstr>
      <vt:lpstr>When to use annual caseloads </vt:lpstr>
      <vt:lpstr>PowerPoint Presentation</vt:lpstr>
      <vt:lpstr>PowerPoint Presentation</vt:lpstr>
      <vt:lpstr>PowerPoint Presentation</vt:lpstr>
      <vt:lpstr>Past/Average month (or yr.) caseloads</vt:lpstr>
      <vt:lpstr>For each facility providing PAC:</vt:lpstr>
      <vt:lpstr>PowerPoint Presentation</vt:lpstr>
      <vt:lpstr>Example: one large facility</vt:lpstr>
      <vt:lpstr>Session 4 Other optional modules</vt:lpstr>
      <vt:lpstr>Big decision points</vt:lpstr>
      <vt:lpstr>Smaller decision points (1)</vt:lpstr>
      <vt:lpstr>Smaller decision points (2)</vt:lpstr>
      <vt:lpstr>Smaller decision points (3)</vt:lpstr>
      <vt:lpstr>Smaller decision points (4)</vt:lpstr>
      <vt:lpstr>Smaller decision points (5)</vt:lpstr>
      <vt:lpstr>Smaller decision points (6)</vt:lpstr>
      <vt:lpstr>Smaller decision points (7)</vt:lpstr>
      <vt:lpstr>Smaller decision points (8)</vt:lpstr>
      <vt:lpstr>Smaller decision points (9)</vt:lpstr>
      <vt:lpstr>Smaller decision points (10)</vt:lpstr>
      <vt:lpstr>PowerPoint Presentation</vt:lpstr>
      <vt:lpstr>PowerPoint Presentation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Abortion Incidence and Service Availability, 2014</dc:title>
  <dc:subject/>
  <dc:creator>Rachel Jones</dc:creator>
  <cp:keywords/>
  <dc:description/>
  <cp:lastModifiedBy>Ann Moore</cp:lastModifiedBy>
  <cp:revision>115</cp:revision>
  <cp:lastPrinted>2020-08-31T12:19:30Z</cp:lastPrinted>
  <dcterms:created xsi:type="dcterms:W3CDTF">2017-01-04T16:45:44Z</dcterms:created>
  <dcterms:modified xsi:type="dcterms:W3CDTF">2020-09-10T16:51:33Z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0x01010098352AE41F046D4A8E0608EB23BC4D64</vt:lpwstr>
  </property>
</Properties>
</file>