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4" r:id="rId2"/>
    <p:sldMasterId id="2147483687" r:id="rId3"/>
  </p:sldMasterIdLst>
  <p:notesMasterIdLst>
    <p:notesMasterId r:id="rId21"/>
  </p:notesMasterIdLst>
  <p:handoutMasterIdLst>
    <p:handoutMasterId r:id="rId22"/>
  </p:handoutMasterIdLst>
  <p:sldIdLst>
    <p:sldId id="399" r:id="rId4"/>
    <p:sldId id="516" r:id="rId5"/>
    <p:sldId id="523" r:id="rId6"/>
    <p:sldId id="476" r:id="rId7"/>
    <p:sldId id="517" r:id="rId8"/>
    <p:sldId id="518" r:id="rId9"/>
    <p:sldId id="511" r:id="rId10"/>
    <p:sldId id="519" r:id="rId11"/>
    <p:sldId id="521" r:id="rId12"/>
    <p:sldId id="522" r:id="rId13"/>
    <p:sldId id="528" r:id="rId14"/>
    <p:sldId id="529" r:id="rId15"/>
    <p:sldId id="524" r:id="rId16"/>
    <p:sldId id="525" r:id="rId17"/>
    <p:sldId id="520" r:id="rId18"/>
    <p:sldId id="526" r:id="rId19"/>
    <p:sldId id="527" r:id="rId20"/>
  </p:sldIdLst>
  <p:sldSz cx="9144000" cy="6858000" type="screen4x3"/>
  <p:notesSz cx="7004050" cy="9290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80">
          <p15:clr>
            <a:srgbClr val="A4A3A4"/>
          </p15:clr>
        </p15:guide>
        <p15:guide id="3" orient="horz" pos="36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chel Jones" initials="RJ" lastIdx="1" clrIdx="0">
    <p:extLst>
      <p:ext uri="{19B8F6BF-5375-455C-9EA6-DF929625EA0E}">
        <p15:presenceInfo xmlns:p15="http://schemas.microsoft.com/office/powerpoint/2012/main" userId="S-1-5-21-912671713-1147432229-2076119496-12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20"/>
    <a:srgbClr val="DFEDEE"/>
    <a:srgbClr val="F0EFEE"/>
    <a:srgbClr val="DFDEDC"/>
    <a:srgbClr val="C5C6C8"/>
    <a:srgbClr val="DEDFDE"/>
    <a:srgbClr val="E1E9F0"/>
    <a:srgbClr val="E1E7E3"/>
    <a:srgbClr val="F4BF1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2" autoAdjust="0"/>
    <p:restoredTop sz="75746" autoAdjust="0"/>
  </p:normalViewPr>
  <p:slideViewPr>
    <p:cSldViewPr snapToGrid="0" snapToObjects="1">
      <p:cViewPr varScale="1">
        <p:scale>
          <a:sx n="69" d="100"/>
          <a:sy n="69" d="100"/>
        </p:scale>
        <p:origin x="1968" y="56"/>
      </p:cViewPr>
      <p:guideLst>
        <p:guide pos="2880"/>
        <p:guide orient="horz" pos="3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20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commentAuthors" Target="commentAuthors.xml"/><Relationship Id="rId28" Type="http://schemas.openxmlformats.org/officeDocument/2006/relationships/customXml" Target="../customXml/item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7341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200"/>
            </a:lvl1pPr>
          </a:lstStyle>
          <a:p>
            <a:fld id="{AEE6B7D8-EDA8-3A4F-B92C-80AD36A23628}" type="datetimeFigureOut">
              <a:rPr lang="en-US" smtClean="0"/>
              <a:t>9/28/2020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7341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200"/>
            </a:lvl1pPr>
          </a:lstStyle>
          <a:p>
            <a:fld id="{7B744228-671C-2F48-87B1-11FCFB265E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414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341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200"/>
            </a:lvl1pPr>
          </a:lstStyle>
          <a:p>
            <a:fld id="{B72C7CCF-8A7B-EE46-92A5-557BDC9EF3BA}" type="datetimeFigureOut">
              <a:rPr lang="en-US" smtClean="0"/>
              <a:t>9/28/2020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03410" y="638795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04" tIns="46552" rIns="93104" bIns="4655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5" y="3775695"/>
            <a:ext cx="5603240" cy="5048241"/>
          </a:xfrm>
          <a:prstGeom prst="rect">
            <a:avLst/>
          </a:prstGeom>
        </p:spPr>
        <p:txBody>
          <a:bodyPr vert="horz" lIns="93104" tIns="46552" rIns="93104" bIns="46552" rtlCol="0"/>
          <a:lstStyle/>
          <a:p>
            <a:pPr lvl="0"/>
            <a:r>
              <a:rPr lang="en-US" dirty="0" smtClean="0"/>
              <a:t>Other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341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200"/>
            </a:lvl1pPr>
          </a:lstStyle>
          <a:p>
            <a:fld id="{B873B0CE-6166-714D-9DE8-697B07EB01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448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3338" y="638175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3B0CE-6166-714D-9DE8-697B07EB01E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7623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5853E5-272E-4B3C-BE42-BE715DD961A5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3338" y="638175"/>
            <a:ext cx="4181475" cy="31369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1896713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5853E5-272E-4B3C-BE42-BE715DD961A5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3338" y="638175"/>
            <a:ext cx="4181475" cy="31369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3946892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5853E5-272E-4B3C-BE42-BE715DD961A5}" type="slidenum">
              <a:rPr lang="en-US" smtClean="0"/>
              <a:pPr/>
              <a:t>16</a:t>
            </a:fld>
            <a:endParaRPr lang="en-US" dirty="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3338" y="638175"/>
            <a:ext cx="4181475" cy="31369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42686560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5853E5-272E-4B3C-BE42-BE715DD961A5}" type="slidenum">
              <a:rPr lang="en-US" smtClean="0"/>
              <a:pPr/>
              <a:t>17</a:t>
            </a:fld>
            <a:endParaRPr lang="en-US" dirty="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3338" y="638175"/>
            <a:ext cx="4181475" cy="31369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740254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3338" y="638175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3B0CE-6166-714D-9DE8-697B07EB01E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67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5853E5-272E-4B3C-BE42-BE715DD961A5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3338" y="638175"/>
            <a:ext cx="4181475" cy="31369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894462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5853E5-272E-4B3C-BE42-BE715DD961A5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3338" y="638175"/>
            <a:ext cx="4181475" cy="31369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s-ES" dirty="0" err="1" smtClean="0"/>
              <a:t>Embedded</a:t>
            </a:r>
            <a:r>
              <a:rPr lang="es-ES" dirty="0" smtClean="0"/>
              <a:t> </a:t>
            </a:r>
            <a:r>
              <a:rPr lang="es-ES" dirty="0" err="1" smtClean="0"/>
              <a:t>herein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an</a:t>
            </a:r>
            <a:r>
              <a:rPr lang="es-ES" baseline="0" dirty="0" smtClean="0"/>
              <a:t> </a:t>
            </a:r>
            <a:r>
              <a:rPr lang="es-ES" dirty="0" err="1" smtClean="0"/>
              <a:t>assumption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miscarriages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require</a:t>
            </a:r>
            <a:r>
              <a:rPr lang="es-ES" dirty="0" smtClean="0"/>
              <a:t> </a:t>
            </a:r>
            <a:r>
              <a:rPr lang="es-ES" dirty="0" err="1" smtClean="0"/>
              <a:t>healthcare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come in</a:t>
            </a:r>
            <a:r>
              <a:rPr lang="es-ES" baseline="0" dirty="0" smtClean="0"/>
              <a:t>. </a:t>
            </a:r>
            <a:r>
              <a:rPr lang="es-ES" baseline="0" dirty="0" err="1" smtClean="0"/>
              <a:t>This</a:t>
            </a:r>
            <a:r>
              <a:rPr lang="es-ES" baseline="0" dirty="0" smtClean="0"/>
              <a:t> </a:t>
            </a:r>
            <a:r>
              <a:rPr lang="es-ES" baseline="0" dirty="0" err="1" smtClean="0"/>
              <a:t>does</a:t>
            </a:r>
            <a:r>
              <a:rPr lang="es-ES" baseline="0" dirty="0" smtClean="0"/>
              <a:t> </a:t>
            </a:r>
            <a:r>
              <a:rPr lang="es-ES" baseline="0" dirty="0" err="1" smtClean="0"/>
              <a:t>not</a:t>
            </a:r>
            <a:r>
              <a:rPr lang="es-ES" baseline="0" dirty="0" smtClean="0"/>
              <a:t> </a:t>
            </a:r>
            <a:r>
              <a:rPr lang="es-ES" baseline="0" dirty="0" err="1" smtClean="0"/>
              <a:t>necessarily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take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into</a:t>
            </a:r>
            <a:r>
              <a:rPr lang="es-ES" baseline="0" dirty="0" smtClean="0"/>
              <a:t> </a:t>
            </a:r>
            <a:r>
              <a:rPr lang="es-ES" baseline="0" dirty="0" err="1" smtClean="0"/>
              <a:t>account</a:t>
            </a:r>
            <a:r>
              <a:rPr lang="es-ES" baseline="0" dirty="0" smtClean="0"/>
              <a:t> </a:t>
            </a:r>
            <a:r>
              <a:rPr lang="es-ES" baseline="0" dirty="0" err="1" smtClean="0"/>
              <a:t>womens</a:t>
            </a:r>
            <a:r>
              <a:rPr lang="es-ES" baseline="0" dirty="0" smtClean="0"/>
              <a:t> </a:t>
            </a:r>
            <a:r>
              <a:rPr lang="es-ES" baseline="0" dirty="0" err="1" smtClean="0"/>
              <a:t>careseeking</a:t>
            </a:r>
            <a:r>
              <a:rPr lang="es-ES" baseline="0" dirty="0" smtClean="0"/>
              <a:t> for vaginal </a:t>
            </a:r>
            <a:r>
              <a:rPr lang="es-ES" baseline="0" dirty="0" err="1" smtClean="0"/>
              <a:t>bleeding</a:t>
            </a:r>
            <a:r>
              <a:rPr lang="es-ES" baseline="0" dirty="0" smtClean="0"/>
              <a:t> and </a:t>
            </a:r>
            <a:r>
              <a:rPr lang="es-ES" baseline="0" dirty="0" err="1" smtClean="0"/>
              <a:t>may</a:t>
            </a:r>
            <a:r>
              <a:rPr lang="es-ES" baseline="0" dirty="0" smtClean="0"/>
              <a:t> </a:t>
            </a:r>
            <a:r>
              <a:rPr lang="es-ES" baseline="0" dirty="0" err="1" smtClean="0"/>
              <a:t>change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the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proportion</a:t>
            </a:r>
            <a:r>
              <a:rPr lang="es-ES" baseline="0" dirty="0" smtClean="0"/>
              <a:t> </a:t>
            </a:r>
            <a:r>
              <a:rPr lang="es-ES" baseline="0" dirty="0" err="1" smtClean="0"/>
              <a:t>if</a:t>
            </a:r>
            <a:r>
              <a:rPr lang="es-ES" baseline="0" dirty="0" smtClean="0"/>
              <a:t> </a:t>
            </a:r>
            <a:r>
              <a:rPr lang="es-ES" baseline="0" dirty="0" err="1" smtClean="0"/>
              <a:t>many</a:t>
            </a:r>
            <a:r>
              <a:rPr lang="es-ES" baseline="0" dirty="0" smtClean="0"/>
              <a:t> </a:t>
            </a:r>
            <a:r>
              <a:rPr lang="es-ES" baseline="0" dirty="0" err="1" smtClean="0"/>
              <a:t>women</a:t>
            </a:r>
            <a:r>
              <a:rPr lang="es-ES" baseline="0" dirty="0" smtClean="0"/>
              <a:t> </a:t>
            </a:r>
            <a:r>
              <a:rPr lang="es-ES" baseline="0" dirty="0" err="1" smtClean="0"/>
              <a:t>with</a:t>
            </a:r>
            <a:r>
              <a:rPr lang="es-ES" baseline="0" dirty="0" smtClean="0"/>
              <a:t> </a:t>
            </a:r>
            <a:r>
              <a:rPr lang="es-ES" baseline="0" dirty="0" err="1" smtClean="0"/>
              <a:t>later</a:t>
            </a:r>
            <a:r>
              <a:rPr lang="es-ES" baseline="0" dirty="0" smtClean="0"/>
              <a:t> </a:t>
            </a:r>
            <a:r>
              <a:rPr lang="es-ES" baseline="0" dirty="0" err="1" smtClean="0"/>
              <a:t>first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trimester</a:t>
            </a:r>
            <a:r>
              <a:rPr lang="es-ES" baseline="0" dirty="0" smtClean="0"/>
              <a:t> </a:t>
            </a:r>
            <a:r>
              <a:rPr lang="es-ES" baseline="0" dirty="0" err="1" smtClean="0"/>
              <a:t>bleeding</a:t>
            </a:r>
            <a:r>
              <a:rPr lang="es-ES" baseline="0" dirty="0" smtClean="0"/>
              <a:t> (</a:t>
            </a:r>
            <a:r>
              <a:rPr lang="es-ES" baseline="0" dirty="0" err="1" smtClean="0"/>
              <a:t>after</a:t>
            </a:r>
            <a:r>
              <a:rPr lang="es-ES" baseline="0" dirty="0" smtClean="0"/>
              <a:t> 9 </a:t>
            </a:r>
            <a:r>
              <a:rPr lang="es-ES" baseline="0" dirty="0" err="1" smtClean="0"/>
              <a:t>weeks</a:t>
            </a:r>
            <a:r>
              <a:rPr lang="es-ES" baseline="0" dirty="0" smtClean="0"/>
              <a:t>) </a:t>
            </a:r>
            <a:r>
              <a:rPr lang="es-ES" baseline="0" dirty="0" err="1" smtClean="0"/>
              <a:t>choose</a:t>
            </a:r>
            <a:r>
              <a:rPr lang="es-ES" baseline="0" dirty="0" smtClean="0"/>
              <a:t> to </a:t>
            </a:r>
            <a:r>
              <a:rPr lang="es-ES" baseline="0" dirty="0" err="1" smtClean="0"/>
              <a:t>seek</a:t>
            </a:r>
            <a:r>
              <a:rPr lang="es-ES" baseline="0" dirty="0" smtClean="0"/>
              <a:t> </a:t>
            </a:r>
            <a:r>
              <a:rPr lang="es-ES" baseline="0" dirty="0" err="1" smtClean="0"/>
              <a:t>care</a:t>
            </a:r>
            <a:r>
              <a:rPr lang="es-ES" baseline="0" dirty="0" smtClean="0"/>
              <a:t> .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212932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5853E5-272E-4B3C-BE42-BE715DD961A5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3338" y="638175"/>
            <a:ext cx="4181475" cy="31369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934776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5853E5-272E-4B3C-BE42-BE715DD961A5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3338" y="638175"/>
            <a:ext cx="4181475" cy="31369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912517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5853E5-272E-4B3C-BE42-BE715DD961A5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3338" y="638175"/>
            <a:ext cx="4181475" cy="31369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4784533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5853E5-272E-4B3C-BE42-BE715DD961A5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3338" y="638175"/>
            <a:ext cx="4181475" cy="31369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6615151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5853E5-272E-4B3C-BE42-BE715DD961A5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3338" y="638175"/>
            <a:ext cx="4181475" cy="31369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477044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914400" y="1417320"/>
            <a:ext cx="678180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lnSpc>
                <a:spcPts val="2600"/>
              </a:lnSpc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914400" y="2377440"/>
            <a:ext cx="6781800" cy="35394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>
              <a:defRPr sz="2000" b="1" i="0" baseline="0"/>
            </a:lvl1pPr>
            <a:lvl2pPr marL="457200" indent="-228600">
              <a:defRPr sz="2000"/>
            </a:lvl2pPr>
            <a:lvl3pPr marL="685800">
              <a:spcBef>
                <a:spcPts val="1200"/>
              </a:spcBef>
              <a:defRPr baseline="0">
                <a:latin typeface="arial" charset="0"/>
              </a:defRPr>
            </a:lvl3pPr>
            <a:lvl5pPr>
              <a:defRPr sz="2000"/>
            </a:lvl5pPr>
          </a:lstStyle>
          <a:p>
            <a:r>
              <a:rPr lang="en-US" dirty="0" smtClean="0"/>
              <a:t>Bulleted slides should…</a:t>
            </a:r>
          </a:p>
          <a:p>
            <a:pPr lvl="1"/>
            <a:r>
              <a:rPr lang="en-US" dirty="0" smtClean="0"/>
              <a:t>only include one level of sub-bullets</a:t>
            </a:r>
          </a:p>
          <a:p>
            <a:pPr lvl="1"/>
            <a:r>
              <a:rPr lang="en-US" dirty="0" smtClean="0"/>
              <a:t>contain at most about 50 words, including the title (if you have a lot more, consider a second slide)</a:t>
            </a:r>
          </a:p>
          <a:p>
            <a:pPr lvl="2"/>
            <a:r>
              <a:rPr lang="en-US" dirty="0" smtClean="0"/>
              <a:t>Level 3</a:t>
            </a:r>
          </a:p>
          <a:p>
            <a:r>
              <a:rPr lang="en-US" dirty="0" smtClean="0"/>
              <a:t>If you stick to that limit, you’ll fit (this slide </a:t>
            </a:r>
            <a:br>
              <a:rPr lang="en-US" dirty="0" smtClean="0"/>
            </a:br>
            <a:r>
              <a:rPr lang="en-US" dirty="0" smtClean="0"/>
              <a:t>has 49 words)</a:t>
            </a:r>
          </a:p>
          <a:p>
            <a:pPr lvl="4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6186488"/>
            <a:ext cx="5602288" cy="198437"/>
          </a:xfrm>
        </p:spPr>
        <p:txBody>
          <a:bodyPr/>
          <a:lstStyle>
            <a:lvl1pPr marL="0" indent="0">
              <a:buFontTx/>
              <a:buNone/>
              <a:defRPr sz="1000"/>
            </a:lvl1pPr>
          </a:lstStyle>
          <a:p>
            <a:pPr>
              <a:spcBef>
                <a:spcPct val="50000"/>
              </a:spcBef>
            </a:pPr>
            <a:r>
              <a:rPr lang="en-US" i="1" dirty="0" smtClean="0"/>
              <a:t>Source/</a:t>
            </a:r>
            <a:r>
              <a:rPr lang="en-US" i="1" dirty="0" err="1" smtClean="0"/>
              <a:t>Footnote:</a:t>
            </a:r>
            <a:r>
              <a:rPr lang="en-US" dirty="0" err="1" smtClean="0"/>
              <a:t>Ovid</a:t>
            </a:r>
            <a:r>
              <a:rPr lang="en-US" dirty="0" smtClean="0"/>
              <a:t> </a:t>
            </a:r>
            <a:r>
              <a:rPr lang="en-US" dirty="0" err="1" smtClean="0"/>
              <a:t>ulpa</a:t>
            </a:r>
            <a:r>
              <a:rPr lang="en-US" dirty="0" smtClean="0"/>
              <a:t> </a:t>
            </a:r>
            <a:r>
              <a:rPr lang="en-US" dirty="0" err="1" smtClean="0"/>
              <a:t>perovident</a:t>
            </a:r>
            <a:r>
              <a:rPr lang="en-US" dirty="0" smtClean="0"/>
              <a:t> </a:t>
            </a:r>
            <a:r>
              <a:rPr lang="en-US" dirty="0" err="1" smtClean="0"/>
              <a:t>faciatiam</a:t>
            </a:r>
            <a:r>
              <a:rPr lang="en-US" dirty="0" smtClean="0"/>
              <a:t> </a:t>
            </a:r>
            <a:r>
              <a:rPr lang="en-US" dirty="0" err="1" smtClean="0"/>
              <a:t>cor</a:t>
            </a:r>
            <a:r>
              <a:rPr lang="en-US" dirty="0" smtClean="0"/>
              <a:t> </a:t>
            </a:r>
            <a:r>
              <a:rPr lang="en-US" dirty="0" err="1" smtClean="0"/>
              <a:t>soluptum</a:t>
            </a:r>
            <a:r>
              <a:rPr lang="en-US" dirty="0" smtClean="0"/>
              <a:t> </a:t>
            </a:r>
            <a:r>
              <a:rPr lang="en-US" dirty="0" err="1" smtClean="0"/>
              <a:t>comnim</a:t>
            </a:r>
            <a:r>
              <a:rPr lang="en-US" dirty="0" smtClean="0"/>
              <a:t> </a:t>
            </a:r>
            <a:r>
              <a:rPr lang="en-US" dirty="0" err="1" smtClean="0"/>
              <a:t>eiciet</a:t>
            </a:r>
            <a:r>
              <a:rPr lang="en-US" dirty="0" smtClean="0"/>
              <a:t> </a:t>
            </a:r>
            <a:r>
              <a:rPr lang="en-US" dirty="0" err="1" smtClean="0"/>
              <a:t>esequas</a:t>
            </a:r>
            <a:r>
              <a:rPr lang="en-US" dirty="0" smtClean="0"/>
              <a:t> </a:t>
            </a:r>
            <a:r>
              <a:rPr lang="en-US" dirty="0" err="1" smtClean="0"/>
              <a:t>pedi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14440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960" userDrawn="1">
          <p15:clr>
            <a:srgbClr val="FBAE40"/>
          </p15:clr>
        </p15:guide>
        <p15:guide id="2" orient="horz" pos="1584" userDrawn="1">
          <p15:clr>
            <a:srgbClr val="FBAE40"/>
          </p15:clr>
        </p15:guide>
        <p15:guide id="3" pos="5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loser Slide with 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1417320"/>
            <a:ext cx="678180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algn="ctr">
              <a:lnSpc>
                <a:spcPts val="2600"/>
              </a:lnSpc>
              <a:defRPr sz="2400" baseline="0"/>
            </a:lvl1pPr>
          </a:lstStyle>
          <a:p>
            <a:r>
              <a:rPr lang="en-US" dirty="0" smtClean="0"/>
              <a:t>Closer Slide with 1 Partner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914400" y="2377440"/>
            <a:ext cx="6781800" cy="17068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ctr">
              <a:buNone/>
              <a:defRPr sz="2000" b="1" i="0" baseline="0">
                <a:latin typeface="Arial Black" charset="0"/>
                <a:ea typeface="Arial Black" charset="0"/>
                <a:cs typeface="Arial Black" charset="0"/>
              </a:defRPr>
            </a:lvl1pPr>
            <a:lvl2pPr marL="228600" indent="0">
              <a:buNone/>
              <a:defRPr sz="2400" b="1" i="0">
                <a:latin typeface="Arial Black" charset="0"/>
                <a:ea typeface="Arial Black" charset="0"/>
                <a:cs typeface="Arial Black" charset="0"/>
              </a:defRPr>
            </a:lvl2pPr>
            <a:lvl3pPr marL="457200" indent="0">
              <a:spcBef>
                <a:spcPts val="1200"/>
              </a:spcBef>
              <a:buNone/>
              <a:defRPr sz="2400" b="1" i="0" baseline="0">
                <a:latin typeface="arial" charset="0"/>
              </a:defRPr>
            </a:lvl3pPr>
            <a:lvl5pPr marL="1828800" indent="0">
              <a:buNone/>
              <a:defRPr sz="2400" b="1" i="0"/>
            </a:lvl5pPr>
          </a:lstStyle>
          <a:p>
            <a:r>
              <a:rPr lang="en-US" dirty="0" smtClean="0"/>
              <a:t>Thank you text here</a:t>
            </a:r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4572000" y="4744403"/>
            <a:ext cx="2773680" cy="110807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971" y="4585402"/>
            <a:ext cx="1301578" cy="142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00961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960">
          <p15:clr>
            <a:srgbClr val="FBAE40"/>
          </p15:clr>
        </p15:guide>
        <p15:guide id="2" orient="horz" pos="1584">
          <p15:clr>
            <a:srgbClr val="FBAE40"/>
          </p15:clr>
        </p15:guide>
        <p15:guide id="3" pos="576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loser Slide with 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1417320"/>
            <a:ext cx="678180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algn="ctr">
              <a:lnSpc>
                <a:spcPts val="2600"/>
              </a:lnSpc>
              <a:defRPr sz="2400" baseline="0"/>
            </a:lvl1pPr>
          </a:lstStyle>
          <a:p>
            <a:r>
              <a:rPr lang="en-US" dirty="0" smtClean="0"/>
              <a:t>Closer Slide with 2 Partners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914400" y="2377440"/>
            <a:ext cx="6781800" cy="17068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ctr">
              <a:buNone/>
              <a:defRPr sz="2000" b="1" i="0" baseline="0">
                <a:latin typeface="Arial Black" charset="0"/>
                <a:ea typeface="Arial Black" charset="0"/>
                <a:cs typeface="Arial Black" charset="0"/>
              </a:defRPr>
            </a:lvl1pPr>
            <a:lvl2pPr marL="228600" indent="0">
              <a:buNone/>
              <a:defRPr sz="2400" b="1" i="0">
                <a:latin typeface="Arial Black" charset="0"/>
                <a:ea typeface="Arial Black" charset="0"/>
                <a:cs typeface="Arial Black" charset="0"/>
              </a:defRPr>
            </a:lvl2pPr>
            <a:lvl3pPr marL="457200" indent="0">
              <a:spcBef>
                <a:spcPts val="1200"/>
              </a:spcBef>
              <a:buNone/>
              <a:defRPr sz="2400" b="1" i="0" baseline="0">
                <a:latin typeface="arial" charset="0"/>
              </a:defRPr>
            </a:lvl3pPr>
            <a:lvl5pPr marL="1828800" indent="0">
              <a:buNone/>
              <a:defRPr sz="2400" b="1" i="0"/>
            </a:lvl5pPr>
          </a:lstStyle>
          <a:p>
            <a:r>
              <a:rPr lang="en-US" dirty="0" smtClean="0"/>
              <a:t>Thank you text here</a:t>
            </a:r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3760179" y="4744403"/>
            <a:ext cx="1326977" cy="110807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150" y="4585402"/>
            <a:ext cx="1301578" cy="1426076"/>
          </a:xfrm>
          <a:prstGeom prst="rect">
            <a:avLst/>
          </a:prstGeom>
        </p:spPr>
      </p:pic>
      <p:sp>
        <p:nvSpPr>
          <p:cNvPr id="6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608298" y="4744403"/>
            <a:ext cx="1326977" cy="110807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21444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960">
          <p15:clr>
            <a:srgbClr val="FBAE40"/>
          </p15:clr>
        </p15:guide>
        <p15:guide id="2" orient="horz" pos="1584">
          <p15:clr>
            <a:srgbClr val="FBAE40"/>
          </p15:clr>
        </p15:guide>
        <p15:guide id="3" pos="57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loser Slide with 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1417320"/>
            <a:ext cx="678180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algn="ctr">
              <a:lnSpc>
                <a:spcPts val="2600"/>
              </a:lnSpc>
              <a:defRPr sz="2400" baseline="0"/>
            </a:lvl1pPr>
          </a:lstStyle>
          <a:p>
            <a:r>
              <a:rPr lang="en-US" dirty="0" smtClean="0"/>
              <a:t>Closer Slide with 3 Partners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914400" y="2377440"/>
            <a:ext cx="6781800" cy="17068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ctr">
              <a:buNone/>
              <a:defRPr sz="2000" b="1" i="0" baseline="0">
                <a:latin typeface="Arial Black" charset="0"/>
                <a:ea typeface="Arial Black" charset="0"/>
                <a:cs typeface="Arial Black" charset="0"/>
              </a:defRPr>
            </a:lvl1pPr>
            <a:lvl2pPr marL="228600" indent="0">
              <a:buNone/>
              <a:defRPr sz="2400" b="1" i="0">
                <a:latin typeface="Arial Black" charset="0"/>
                <a:ea typeface="Arial Black" charset="0"/>
                <a:cs typeface="Arial Black" charset="0"/>
              </a:defRPr>
            </a:lvl2pPr>
            <a:lvl3pPr marL="457200" indent="0">
              <a:spcBef>
                <a:spcPts val="1200"/>
              </a:spcBef>
              <a:buNone/>
              <a:defRPr sz="2400" b="1" i="0" baseline="0">
                <a:latin typeface="arial" charset="0"/>
              </a:defRPr>
            </a:lvl3pPr>
            <a:lvl5pPr marL="1828800" indent="0">
              <a:buNone/>
              <a:defRPr sz="2400" b="1" i="0"/>
            </a:lvl5pPr>
          </a:lstStyle>
          <a:p>
            <a:r>
              <a:rPr lang="en-US" dirty="0" smtClean="0"/>
              <a:t>Thank you text here</a:t>
            </a:r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2715742" y="4744403"/>
            <a:ext cx="1326977" cy="110807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585402"/>
            <a:ext cx="1301578" cy="1426076"/>
          </a:xfrm>
          <a:prstGeom prst="rect">
            <a:avLst/>
          </a:prstGeom>
        </p:spPr>
      </p:pic>
      <p:sp>
        <p:nvSpPr>
          <p:cNvPr id="6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42483" y="4744403"/>
            <a:ext cx="1326977" cy="110807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6369223" y="4744403"/>
            <a:ext cx="1326977" cy="110807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29326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960">
          <p15:clr>
            <a:srgbClr val="FBAE40"/>
          </p15:clr>
        </p15:guide>
        <p15:guide id="2" orient="horz" pos="1584">
          <p15:clr>
            <a:srgbClr val="FBAE40"/>
          </p15:clr>
        </p15:guide>
        <p15:guide id="3" pos="576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/>
          <a:lstStyle/>
          <a:p>
            <a:fld id="{8C4E44D7-D10D-438A-89B1-B1D4DF645E5C}" type="datetime1">
              <a:rPr lang="en-US" smtClean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89542" y="6249079"/>
            <a:ext cx="1279663" cy="365125"/>
          </a:xfrm>
          <a:prstGeom prst="rect">
            <a:avLst/>
          </a:prstGeom>
        </p:spPr>
        <p:txBody>
          <a:bodyPr/>
          <a:lstStyle>
            <a:lvl1pPr>
              <a:defRPr sz="1650"/>
            </a:lvl1pPr>
          </a:lstStyle>
          <a:p>
            <a:fld id="{09679E61-0207-4115-88C3-5498847591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090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914400" y="1812517"/>
            <a:ext cx="731520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14400" y="3076479"/>
            <a:ext cx="7315200" cy="357601"/>
          </a:xfrm>
          <a:prstGeom prst="rect">
            <a:avLst/>
          </a:prstGeom>
        </p:spPr>
        <p:txBody>
          <a:bodyPr/>
          <a:lstStyle>
            <a:lvl1pPr algn="ctr">
              <a:defRPr baseline="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Presentation Subtitle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-6858000" y="2976880"/>
            <a:ext cx="914400" cy="9144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endParaRPr lang="en-US" sz="2400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783057"/>
            <a:ext cx="7315200" cy="344347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 dirty="0" smtClean="0"/>
              <a:t>Author name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914400" y="2788416"/>
            <a:ext cx="73152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465069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232" userDrawn="1">
          <p15:clr>
            <a:srgbClr val="FBAE40"/>
          </p15:clr>
        </p15:guide>
        <p15:guide id="2" orient="horz" pos="26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/>
          <a:lstStyle/>
          <a:p>
            <a:fld id="{8C4E44D7-D10D-438A-89B1-B1D4DF645E5C}" type="datetime1">
              <a:rPr lang="en-US" smtClean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89542" y="6249079"/>
            <a:ext cx="1279663" cy="365125"/>
          </a:xfrm>
          <a:prstGeom prst="rect">
            <a:avLst/>
          </a:prstGeom>
        </p:spPr>
        <p:txBody>
          <a:bodyPr/>
          <a:lstStyle>
            <a:lvl1pPr>
              <a:defRPr sz="1650"/>
            </a:lvl1pPr>
          </a:lstStyle>
          <a:p>
            <a:fld id="{09679E61-0207-4115-88C3-5498847591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83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with 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1812517"/>
            <a:ext cx="731520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defRPr baseline="0"/>
            </a:lvl1pPr>
          </a:lstStyle>
          <a:p>
            <a:r>
              <a:rPr lang="en-US" dirty="0" smtClean="0"/>
              <a:t>Presentation Title </a:t>
            </a:r>
            <a:br>
              <a:rPr lang="en-US" dirty="0" smtClean="0"/>
            </a:br>
            <a:r>
              <a:rPr lang="en-US" dirty="0" smtClean="0"/>
              <a:t>with Partner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14400" y="3076479"/>
            <a:ext cx="7315200" cy="357601"/>
          </a:xfrm>
          <a:prstGeom prst="rect">
            <a:avLst/>
          </a:prstGeom>
        </p:spPr>
        <p:txBody>
          <a:bodyPr/>
          <a:lstStyle>
            <a:lvl1pPr algn="ctr">
              <a:defRPr baseline="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Presentation Subtitle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-6858000" y="2976880"/>
            <a:ext cx="914400" cy="9144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endParaRPr lang="en-US" sz="2400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783057"/>
            <a:ext cx="7315200" cy="344347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 dirty="0" smtClean="0"/>
              <a:t>Author name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914400" y="2788416"/>
            <a:ext cx="73152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4572000" y="4744403"/>
            <a:ext cx="2773680" cy="110807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167" y="4679066"/>
            <a:ext cx="1301578" cy="142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6173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232">
          <p15:clr>
            <a:srgbClr val="FBAE40"/>
          </p15:clr>
        </p15:guide>
        <p15:guide id="2" orient="horz" pos="26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esentation Title with 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1812517"/>
            <a:ext cx="731520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defRPr baseline="0"/>
            </a:lvl1pPr>
          </a:lstStyle>
          <a:p>
            <a:r>
              <a:rPr lang="en-US" dirty="0" smtClean="0"/>
              <a:t>Presentation Title </a:t>
            </a:r>
            <a:br>
              <a:rPr lang="en-US" dirty="0" smtClean="0"/>
            </a:br>
            <a:r>
              <a:rPr lang="en-US" dirty="0" smtClean="0"/>
              <a:t>with 2 Partners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14400" y="3076479"/>
            <a:ext cx="7315200" cy="357601"/>
          </a:xfrm>
          <a:prstGeom prst="rect">
            <a:avLst/>
          </a:prstGeom>
        </p:spPr>
        <p:txBody>
          <a:bodyPr/>
          <a:lstStyle>
            <a:lvl1pPr algn="ctr">
              <a:defRPr baseline="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Presentation Subtitle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-6858000" y="2976880"/>
            <a:ext cx="914400" cy="9144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endParaRPr lang="en-US" sz="2400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783057"/>
            <a:ext cx="7315200" cy="344347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 dirty="0" smtClean="0"/>
              <a:t>Author name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914400" y="2788416"/>
            <a:ext cx="73152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3760179" y="4744403"/>
            <a:ext cx="1326977" cy="110807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150" y="4585402"/>
            <a:ext cx="1301578" cy="1426076"/>
          </a:xfrm>
          <a:prstGeom prst="rect">
            <a:avLst/>
          </a:prstGeom>
        </p:spPr>
      </p:pic>
      <p:sp>
        <p:nvSpPr>
          <p:cNvPr id="12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608298" y="4744403"/>
            <a:ext cx="1326977" cy="110807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01242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232">
          <p15:clr>
            <a:srgbClr val="FBAE40"/>
          </p15:clr>
        </p15:guide>
        <p15:guide id="2" orient="horz" pos="26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esentation Title with 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1812517"/>
            <a:ext cx="731520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defRPr baseline="0"/>
            </a:lvl1pPr>
          </a:lstStyle>
          <a:p>
            <a:r>
              <a:rPr lang="en-US" dirty="0" smtClean="0"/>
              <a:t>Presentation Title </a:t>
            </a:r>
            <a:br>
              <a:rPr lang="en-US" dirty="0" smtClean="0"/>
            </a:br>
            <a:r>
              <a:rPr lang="en-US" smtClean="0"/>
              <a:t>with 3 </a:t>
            </a:r>
            <a:r>
              <a:rPr lang="en-US" dirty="0" smtClean="0"/>
              <a:t>Partners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14400" y="3076479"/>
            <a:ext cx="7315200" cy="357601"/>
          </a:xfrm>
          <a:prstGeom prst="rect">
            <a:avLst/>
          </a:prstGeom>
        </p:spPr>
        <p:txBody>
          <a:bodyPr/>
          <a:lstStyle>
            <a:lvl1pPr algn="ctr">
              <a:defRPr baseline="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Presentation Subtitle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-6858000" y="2976880"/>
            <a:ext cx="914400" cy="9144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endParaRPr lang="en-US" sz="2400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783057"/>
            <a:ext cx="7315200" cy="344347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 dirty="0" smtClean="0"/>
              <a:t>Author name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914400" y="2788416"/>
            <a:ext cx="73152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3108547" y="4744403"/>
            <a:ext cx="1326977" cy="110807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7205" y="4585402"/>
            <a:ext cx="1301578" cy="1426076"/>
          </a:xfrm>
          <a:prstGeom prst="rect">
            <a:avLst/>
          </a:prstGeom>
        </p:spPr>
      </p:pic>
      <p:sp>
        <p:nvSpPr>
          <p:cNvPr id="14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935288" y="4744403"/>
            <a:ext cx="1326977" cy="110807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5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6762028" y="4744403"/>
            <a:ext cx="1326977" cy="110807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83311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232">
          <p15:clr>
            <a:srgbClr val="FBAE40"/>
          </p15:clr>
        </p15:guide>
        <p15:guide id="2" orient="horz" pos="26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basic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1417320"/>
            <a:ext cx="678180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lnSpc>
                <a:spcPts val="2600"/>
              </a:lnSpc>
              <a:defRPr sz="2400" baseline="0"/>
            </a:lvl1pPr>
          </a:lstStyle>
          <a:p>
            <a:r>
              <a:rPr lang="en-US" dirty="0" smtClean="0"/>
              <a:t>2 column slide, one line header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914400" y="2331720"/>
            <a:ext cx="7133968" cy="3539430"/>
          </a:xfrm>
          <a:prstGeom prst="rect">
            <a:avLst/>
          </a:prstGeom>
        </p:spPr>
        <p:txBody>
          <a:bodyPr vert="horz" wrap="square" lIns="0" tIns="0" rIns="0" bIns="0" numCol="2" rtlCol="0">
            <a:noAutofit/>
          </a:bodyPr>
          <a:lstStyle>
            <a:lvl1pPr>
              <a:defRPr sz="2000" b="1" i="0" baseline="0"/>
            </a:lvl1pPr>
            <a:lvl2pPr marL="457200" indent="-228600">
              <a:spcBef>
                <a:spcPts val="600"/>
              </a:spcBef>
              <a:defRPr sz="2000"/>
            </a:lvl2pPr>
            <a:lvl3pPr marL="685800">
              <a:spcBef>
                <a:spcPts val="600"/>
              </a:spcBef>
              <a:defRPr baseline="0">
                <a:latin typeface="arial" charset="0"/>
              </a:defRPr>
            </a:lvl3pPr>
            <a:lvl5pPr>
              <a:defRPr sz="2000"/>
            </a:lvl5pPr>
          </a:lstStyle>
          <a:p>
            <a:r>
              <a:rPr lang="en-US" dirty="0" smtClean="0"/>
              <a:t>Bulleted slides should…</a:t>
            </a:r>
          </a:p>
          <a:p>
            <a:pPr lvl="1"/>
            <a:r>
              <a:rPr lang="en-US" dirty="0" smtClean="0"/>
              <a:t>only include one level of sub-bullets</a:t>
            </a:r>
          </a:p>
          <a:p>
            <a:pPr lvl="1"/>
            <a:r>
              <a:rPr lang="en-US" dirty="0" smtClean="0"/>
              <a:t>contain at most about 50 words, including the title (if you have a lot more, consider a second slide)</a:t>
            </a:r>
          </a:p>
          <a:p>
            <a:pPr lvl="2"/>
            <a:r>
              <a:rPr lang="en-US" dirty="0" smtClean="0"/>
              <a:t>Level 3</a:t>
            </a:r>
          </a:p>
          <a:p>
            <a:endParaRPr lang="en-US" dirty="0" smtClean="0"/>
          </a:p>
          <a:p>
            <a:r>
              <a:rPr lang="en-US" dirty="0" smtClean="0"/>
              <a:t>If you stick to that limit, you’ll fit (this slide </a:t>
            </a:r>
            <a:br>
              <a:rPr lang="en-US" dirty="0" smtClean="0"/>
            </a:br>
            <a:r>
              <a:rPr lang="en-US" dirty="0" smtClean="0"/>
              <a:t>has 49 words)</a:t>
            </a:r>
          </a:p>
          <a:p>
            <a:pPr lvl="4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6186488"/>
            <a:ext cx="5602288" cy="198437"/>
          </a:xfrm>
        </p:spPr>
        <p:txBody>
          <a:bodyPr/>
          <a:lstStyle>
            <a:lvl1pPr marL="0" indent="0">
              <a:buFontTx/>
              <a:buNone/>
              <a:defRPr sz="1000"/>
            </a:lvl1pPr>
          </a:lstStyle>
          <a:p>
            <a:pPr>
              <a:spcBef>
                <a:spcPct val="50000"/>
              </a:spcBef>
            </a:pPr>
            <a:r>
              <a:rPr lang="en-US" i="1" dirty="0" smtClean="0"/>
              <a:t>Source/</a:t>
            </a:r>
            <a:r>
              <a:rPr lang="en-US" i="1" dirty="0" err="1" smtClean="0"/>
              <a:t>Footnote:</a:t>
            </a:r>
            <a:r>
              <a:rPr lang="en-US" dirty="0" err="1" smtClean="0"/>
              <a:t>Ovid</a:t>
            </a:r>
            <a:r>
              <a:rPr lang="en-US" dirty="0" smtClean="0"/>
              <a:t> </a:t>
            </a:r>
            <a:r>
              <a:rPr lang="en-US" dirty="0" err="1" smtClean="0"/>
              <a:t>ulpa</a:t>
            </a:r>
            <a:r>
              <a:rPr lang="en-US" dirty="0" smtClean="0"/>
              <a:t> </a:t>
            </a:r>
            <a:r>
              <a:rPr lang="en-US" dirty="0" err="1" smtClean="0"/>
              <a:t>perovident</a:t>
            </a:r>
            <a:r>
              <a:rPr lang="en-US" dirty="0" smtClean="0"/>
              <a:t> </a:t>
            </a:r>
            <a:r>
              <a:rPr lang="en-US" dirty="0" err="1" smtClean="0"/>
              <a:t>faciatiam</a:t>
            </a:r>
            <a:r>
              <a:rPr lang="en-US" dirty="0" smtClean="0"/>
              <a:t> </a:t>
            </a:r>
            <a:r>
              <a:rPr lang="en-US" dirty="0" err="1" smtClean="0"/>
              <a:t>cor</a:t>
            </a:r>
            <a:r>
              <a:rPr lang="en-US" dirty="0" smtClean="0"/>
              <a:t> </a:t>
            </a:r>
            <a:r>
              <a:rPr lang="en-US" dirty="0" err="1" smtClean="0"/>
              <a:t>soluptum</a:t>
            </a:r>
            <a:r>
              <a:rPr lang="en-US" dirty="0" smtClean="0"/>
              <a:t> </a:t>
            </a:r>
            <a:r>
              <a:rPr lang="en-US" dirty="0" err="1" smtClean="0"/>
              <a:t>comnim</a:t>
            </a:r>
            <a:r>
              <a:rPr lang="en-US" dirty="0" smtClean="0"/>
              <a:t> </a:t>
            </a:r>
            <a:r>
              <a:rPr lang="en-US" dirty="0" err="1" smtClean="0"/>
              <a:t>eiciet</a:t>
            </a:r>
            <a:r>
              <a:rPr lang="en-US" dirty="0" smtClean="0"/>
              <a:t> </a:t>
            </a:r>
            <a:r>
              <a:rPr lang="en-US" dirty="0" err="1" smtClean="0"/>
              <a:t>esequas</a:t>
            </a:r>
            <a:r>
              <a:rPr lang="en-US" dirty="0" smtClean="0"/>
              <a:t> </a:t>
            </a:r>
            <a:r>
              <a:rPr lang="en-US" dirty="0" err="1" smtClean="0"/>
              <a:t>pedi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24101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576" userDrawn="1">
          <p15:clr>
            <a:srgbClr val="FBAE40"/>
          </p15:clr>
        </p15:guide>
        <p15:guide id="2" orient="horz" pos="960" userDrawn="1">
          <p15:clr>
            <a:srgbClr val="FBAE40"/>
          </p15:clr>
        </p15:guide>
        <p15:guide id="3" orient="horz" pos="158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Text, 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1417320"/>
            <a:ext cx="348488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lnSpc>
                <a:spcPts val="2600"/>
              </a:lnSpc>
              <a:defRPr sz="2400" baseline="0"/>
            </a:lvl1pPr>
          </a:lstStyle>
          <a:p>
            <a:r>
              <a:rPr lang="en-US" dirty="0" smtClean="0"/>
              <a:t>1 column + picture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914400" y="2331720"/>
            <a:ext cx="3484880" cy="3539430"/>
          </a:xfrm>
          <a:prstGeom prst="rect">
            <a:avLst/>
          </a:prstGeom>
        </p:spPr>
        <p:txBody>
          <a:bodyPr vert="horz" wrap="square" lIns="0" tIns="0" rIns="0" bIns="0" numCol="1" rtlCol="0">
            <a:noAutofit/>
          </a:bodyPr>
          <a:lstStyle>
            <a:lvl1pPr>
              <a:defRPr sz="2000" b="1" i="0" baseline="0"/>
            </a:lvl1pPr>
            <a:lvl2pPr marL="457200" indent="-228600">
              <a:spcBef>
                <a:spcPts val="600"/>
              </a:spcBef>
              <a:defRPr sz="2000"/>
            </a:lvl2pPr>
            <a:lvl3pPr marL="685800">
              <a:spcBef>
                <a:spcPts val="600"/>
              </a:spcBef>
              <a:defRPr baseline="0">
                <a:latin typeface="arial" charset="0"/>
              </a:defRPr>
            </a:lvl3pPr>
            <a:lvl5pPr>
              <a:defRPr sz="2000"/>
            </a:lvl5pPr>
          </a:lstStyle>
          <a:p>
            <a:r>
              <a:rPr lang="en-US" dirty="0" smtClean="0"/>
              <a:t>Bulleted slides should…</a:t>
            </a:r>
          </a:p>
          <a:p>
            <a:pPr lvl="1"/>
            <a:r>
              <a:rPr lang="en-US" dirty="0" smtClean="0"/>
              <a:t>only include one level of sub-bullets</a:t>
            </a:r>
          </a:p>
          <a:p>
            <a:pPr lvl="1"/>
            <a:r>
              <a:rPr lang="en-US" dirty="0" smtClean="0"/>
              <a:t>contain at most about 50 words, including the title (if you have a lot more, consider a second slide)</a:t>
            </a:r>
          </a:p>
          <a:p>
            <a:pPr lvl="2"/>
            <a:r>
              <a:rPr lang="en-US" dirty="0" smtClean="0"/>
              <a:t>Level 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6186488"/>
            <a:ext cx="5602288" cy="198437"/>
          </a:xfrm>
        </p:spPr>
        <p:txBody>
          <a:bodyPr/>
          <a:lstStyle>
            <a:lvl1pPr marL="0" indent="0">
              <a:buFontTx/>
              <a:buNone/>
              <a:defRPr sz="1000"/>
            </a:lvl1pPr>
          </a:lstStyle>
          <a:p>
            <a:pPr>
              <a:spcBef>
                <a:spcPct val="50000"/>
              </a:spcBef>
            </a:pPr>
            <a:r>
              <a:rPr lang="en-US" i="1" dirty="0" smtClean="0"/>
              <a:t>Source/</a:t>
            </a:r>
            <a:r>
              <a:rPr lang="en-US" i="1" dirty="0" err="1" smtClean="0"/>
              <a:t>Footnote:</a:t>
            </a:r>
            <a:r>
              <a:rPr lang="en-US" dirty="0" err="1" smtClean="0"/>
              <a:t>Ovid</a:t>
            </a:r>
            <a:r>
              <a:rPr lang="en-US" dirty="0" smtClean="0"/>
              <a:t> </a:t>
            </a:r>
            <a:r>
              <a:rPr lang="en-US" dirty="0" err="1" smtClean="0"/>
              <a:t>ulpa</a:t>
            </a:r>
            <a:r>
              <a:rPr lang="en-US" dirty="0" smtClean="0"/>
              <a:t> </a:t>
            </a:r>
            <a:r>
              <a:rPr lang="en-US" dirty="0" err="1" smtClean="0"/>
              <a:t>perovident</a:t>
            </a:r>
            <a:r>
              <a:rPr lang="en-US" dirty="0" smtClean="0"/>
              <a:t> </a:t>
            </a:r>
            <a:r>
              <a:rPr lang="en-US" dirty="0" err="1" smtClean="0"/>
              <a:t>faciatiam</a:t>
            </a:r>
            <a:r>
              <a:rPr lang="en-US" dirty="0" smtClean="0"/>
              <a:t> </a:t>
            </a:r>
            <a:r>
              <a:rPr lang="en-US" dirty="0" err="1" smtClean="0"/>
              <a:t>cor</a:t>
            </a:r>
            <a:r>
              <a:rPr lang="en-US" dirty="0" smtClean="0"/>
              <a:t> </a:t>
            </a:r>
            <a:r>
              <a:rPr lang="en-US" dirty="0" err="1" smtClean="0"/>
              <a:t>soluptum</a:t>
            </a:r>
            <a:r>
              <a:rPr lang="en-US" dirty="0" smtClean="0"/>
              <a:t> </a:t>
            </a:r>
            <a:r>
              <a:rPr lang="en-US" dirty="0" err="1" smtClean="0"/>
              <a:t>comnim</a:t>
            </a:r>
            <a:r>
              <a:rPr lang="en-US" dirty="0" smtClean="0"/>
              <a:t> </a:t>
            </a:r>
            <a:r>
              <a:rPr lang="en-US" dirty="0" err="1" smtClean="0"/>
              <a:t>eiciet</a:t>
            </a:r>
            <a:r>
              <a:rPr lang="en-US" dirty="0" smtClean="0"/>
              <a:t> </a:t>
            </a:r>
            <a:r>
              <a:rPr lang="en-US" dirty="0" err="1" smtClean="0"/>
              <a:t>esequas</a:t>
            </a:r>
            <a:r>
              <a:rPr lang="en-US" dirty="0" smtClean="0"/>
              <a:t> </a:t>
            </a:r>
            <a:r>
              <a:rPr lang="en-US" dirty="0" err="1" smtClean="0"/>
              <a:t>pedi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724400" y="1417320"/>
            <a:ext cx="2951480" cy="4530725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6237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576" userDrawn="1">
          <p15:clr>
            <a:srgbClr val="FBAE40"/>
          </p15:clr>
        </p15:guide>
        <p15:guide id="2" pos="2976" userDrawn="1">
          <p15:clr>
            <a:srgbClr val="FBAE40"/>
          </p15:clr>
        </p15:guide>
        <p15:guide id="3" orient="horz" pos="960" userDrawn="1">
          <p15:clr>
            <a:srgbClr val="FBAE40"/>
          </p15:clr>
        </p15:guide>
        <p15:guide id="4" orient="horz" pos="158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Page with x-axis l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1028700" y="1417320"/>
            <a:ext cx="7086600" cy="685800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 smtClean="0"/>
              <a:t>Blank Chart Page with Footnote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028700" y="6186488"/>
            <a:ext cx="7086600" cy="198437"/>
          </a:xfrm>
        </p:spPr>
        <p:txBody>
          <a:bodyPr/>
          <a:lstStyle>
            <a:lvl1pPr marL="0" indent="0" algn="ctr">
              <a:buFontTx/>
              <a:buNone/>
              <a:defRPr sz="1000"/>
            </a:lvl1pPr>
          </a:lstStyle>
          <a:p>
            <a:pPr>
              <a:spcBef>
                <a:spcPct val="50000"/>
              </a:spcBef>
            </a:pPr>
            <a:r>
              <a:rPr lang="en-US" i="1" dirty="0" smtClean="0"/>
              <a:t>Source/</a:t>
            </a:r>
            <a:r>
              <a:rPr lang="en-US" i="1" dirty="0" err="1" smtClean="0"/>
              <a:t>Footnote:</a:t>
            </a:r>
            <a:r>
              <a:rPr lang="en-US" dirty="0" err="1" smtClean="0"/>
              <a:t>Ovid</a:t>
            </a:r>
            <a:r>
              <a:rPr lang="en-US" dirty="0" smtClean="0"/>
              <a:t> </a:t>
            </a:r>
            <a:r>
              <a:rPr lang="en-US" dirty="0" err="1" smtClean="0"/>
              <a:t>ulpa</a:t>
            </a:r>
            <a:r>
              <a:rPr lang="en-US" dirty="0" smtClean="0"/>
              <a:t> </a:t>
            </a:r>
            <a:r>
              <a:rPr lang="en-US" dirty="0" err="1" smtClean="0"/>
              <a:t>perovident</a:t>
            </a:r>
            <a:r>
              <a:rPr lang="en-US" dirty="0" smtClean="0"/>
              <a:t> </a:t>
            </a:r>
            <a:r>
              <a:rPr lang="en-US" dirty="0" err="1" smtClean="0"/>
              <a:t>faciatiam</a:t>
            </a:r>
            <a:r>
              <a:rPr lang="en-US" dirty="0" smtClean="0"/>
              <a:t> </a:t>
            </a:r>
            <a:r>
              <a:rPr lang="en-US" dirty="0" err="1" smtClean="0"/>
              <a:t>cor</a:t>
            </a:r>
            <a:r>
              <a:rPr lang="en-US" dirty="0" smtClean="0"/>
              <a:t> </a:t>
            </a:r>
            <a:r>
              <a:rPr lang="en-US" dirty="0" err="1" smtClean="0"/>
              <a:t>soluptum</a:t>
            </a:r>
            <a:r>
              <a:rPr lang="en-US" dirty="0" smtClean="0"/>
              <a:t> </a:t>
            </a:r>
            <a:r>
              <a:rPr lang="en-US" dirty="0" err="1" smtClean="0"/>
              <a:t>comnim</a:t>
            </a:r>
            <a:r>
              <a:rPr lang="en-US" dirty="0" smtClean="0"/>
              <a:t> </a:t>
            </a:r>
            <a:r>
              <a:rPr lang="en-US" dirty="0" err="1" smtClean="0"/>
              <a:t>eiciet</a:t>
            </a:r>
            <a:r>
              <a:rPr lang="en-US" dirty="0" smtClean="0"/>
              <a:t> </a:t>
            </a:r>
            <a:r>
              <a:rPr lang="en-US" dirty="0" err="1" smtClean="0"/>
              <a:t>esequas</a:t>
            </a:r>
            <a:r>
              <a:rPr lang="en-US" dirty="0" smtClean="0"/>
              <a:t> </a:t>
            </a:r>
            <a:r>
              <a:rPr lang="en-US" dirty="0" err="1" smtClean="0"/>
              <a:t>pedi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028700" y="2240280"/>
            <a:ext cx="7086599" cy="403225"/>
          </a:xfrm>
        </p:spPr>
        <p:txBody>
          <a:bodyPr/>
          <a:lstStyle>
            <a:lvl1pPr marL="0" indent="0" algn="ctr">
              <a:buFontTx/>
              <a:buNone/>
              <a:defRPr baseline="0"/>
            </a:lvl1pPr>
          </a:lstStyle>
          <a:p>
            <a:pPr lvl="0"/>
            <a:r>
              <a:rPr lang="en-US" dirty="0" err="1" smtClean="0"/>
              <a:t>Subhed</a:t>
            </a:r>
            <a:r>
              <a:rPr lang="en-US" dirty="0" smtClean="0"/>
              <a:t> here on one to two lines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618205" y="3146854"/>
            <a:ext cx="914400" cy="9144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endParaRPr lang="en-US" sz="240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1028700" y="5811838"/>
            <a:ext cx="7086599" cy="274637"/>
          </a:xfrm>
        </p:spPr>
        <p:txBody>
          <a:bodyPr/>
          <a:lstStyle>
            <a:lvl1pPr marL="0" indent="0" algn="ctr">
              <a:buFont typeface="Arial" charset="0"/>
              <a:buNone/>
              <a:defRPr sz="1100" b="1" i="0" baseline="0"/>
            </a:lvl1pPr>
            <a:lvl2pPr marL="457200" indent="0">
              <a:buFont typeface="Arial" charset="0"/>
              <a:buNone/>
              <a:defRPr/>
            </a:lvl2pPr>
            <a:lvl3pPr marL="914400" indent="0">
              <a:buFont typeface="Arial" charset="0"/>
              <a:buNone/>
              <a:defRPr/>
            </a:lvl3pPr>
            <a:lvl4pPr marL="1371600" indent="0">
              <a:buFont typeface="Arial" charset="0"/>
              <a:buNone/>
              <a:defRPr/>
            </a:lvl4pPr>
            <a:lvl5pPr marL="1828800" indent="0">
              <a:buFont typeface="Arial" charset="0"/>
              <a:buNone/>
              <a:defRPr/>
            </a:lvl5pPr>
          </a:lstStyle>
          <a:p>
            <a:pPr lvl="0"/>
            <a:r>
              <a:rPr lang="en-US" dirty="0" smtClean="0"/>
              <a:t>X-axis label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7294880" y="5933440"/>
            <a:ext cx="914400" cy="9144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24755872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4" orient="horz" pos="3648">
          <p15:clr>
            <a:srgbClr val="FBAE40"/>
          </p15:clr>
        </p15:guide>
        <p15:guide id="5" pos="648" userDrawn="1">
          <p15:clr>
            <a:srgbClr val="FBAE40"/>
          </p15:clr>
        </p15:guide>
        <p15:guide id="6" pos="511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ph Page without x axis l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1028700" y="1417320"/>
            <a:ext cx="7086600" cy="685800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 smtClean="0"/>
              <a:t>Blank Chart Page with Footnote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028700" y="6186488"/>
            <a:ext cx="7086600" cy="198437"/>
          </a:xfrm>
        </p:spPr>
        <p:txBody>
          <a:bodyPr/>
          <a:lstStyle>
            <a:lvl1pPr marL="0" indent="0" algn="ctr">
              <a:buFontTx/>
              <a:buNone/>
              <a:defRPr sz="1000"/>
            </a:lvl1pPr>
          </a:lstStyle>
          <a:p>
            <a:pPr>
              <a:spcBef>
                <a:spcPct val="50000"/>
              </a:spcBef>
            </a:pPr>
            <a:r>
              <a:rPr lang="en-US" i="1" dirty="0" smtClean="0"/>
              <a:t>Source/</a:t>
            </a:r>
            <a:r>
              <a:rPr lang="en-US" i="1" dirty="0" err="1" smtClean="0"/>
              <a:t>Footnote:</a:t>
            </a:r>
            <a:r>
              <a:rPr lang="en-US" dirty="0" err="1" smtClean="0"/>
              <a:t>Ovid</a:t>
            </a:r>
            <a:r>
              <a:rPr lang="en-US" dirty="0" smtClean="0"/>
              <a:t> </a:t>
            </a:r>
            <a:r>
              <a:rPr lang="en-US" dirty="0" err="1" smtClean="0"/>
              <a:t>ulpa</a:t>
            </a:r>
            <a:r>
              <a:rPr lang="en-US" dirty="0" smtClean="0"/>
              <a:t> </a:t>
            </a:r>
            <a:r>
              <a:rPr lang="en-US" dirty="0" err="1" smtClean="0"/>
              <a:t>perovident</a:t>
            </a:r>
            <a:r>
              <a:rPr lang="en-US" dirty="0" smtClean="0"/>
              <a:t> </a:t>
            </a:r>
            <a:r>
              <a:rPr lang="en-US" dirty="0" err="1" smtClean="0"/>
              <a:t>faciatiam</a:t>
            </a:r>
            <a:r>
              <a:rPr lang="en-US" dirty="0" smtClean="0"/>
              <a:t> </a:t>
            </a:r>
            <a:r>
              <a:rPr lang="en-US" dirty="0" err="1" smtClean="0"/>
              <a:t>cor</a:t>
            </a:r>
            <a:r>
              <a:rPr lang="en-US" dirty="0" smtClean="0"/>
              <a:t> </a:t>
            </a:r>
            <a:r>
              <a:rPr lang="en-US" dirty="0" err="1" smtClean="0"/>
              <a:t>soluptum</a:t>
            </a:r>
            <a:r>
              <a:rPr lang="en-US" dirty="0" smtClean="0"/>
              <a:t> </a:t>
            </a:r>
            <a:r>
              <a:rPr lang="en-US" dirty="0" err="1" smtClean="0"/>
              <a:t>comnim</a:t>
            </a:r>
            <a:r>
              <a:rPr lang="en-US" dirty="0" smtClean="0"/>
              <a:t> </a:t>
            </a:r>
            <a:r>
              <a:rPr lang="en-US" dirty="0" err="1" smtClean="0"/>
              <a:t>eiciet</a:t>
            </a:r>
            <a:r>
              <a:rPr lang="en-US" dirty="0" smtClean="0"/>
              <a:t> </a:t>
            </a:r>
            <a:r>
              <a:rPr lang="en-US" dirty="0" err="1" smtClean="0"/>
              <a:t>esequas</a:t>
            </a:r>
            <a:r>
              <a:rPr lang="en-US" dirty="0" smtClean="0"/>
              <a:t> </a:t>
            </a:r>
            <a:r>
              <a:rPr lang="en-US" dirty="0" err="1" smtClean="0"/>
              <a:t>pedi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028700" y="2240280"/>
            <a:ext cx="7086599" cy="403225"/>
          </a:xfrm>
        </p:spPr>
        <p:txBody>
          <a:bodyPr/>
          <a:lstStyle>
            <a:lvl1pPr marL="0" indent="0" algn="ctr">
              <a:buFontTx/>
              <a:buNone/>
              <a:defRPr baseline="0"/>
            </a:lvl1pPr>
          </a:lstStyle>
          <a:p>
            <a:pPr lvl="0"/>
            <a:r>
              <a:rPr lang="en-US" dirty="0" err="1" smtClean="0"/>
              <a:t>Subhed</a:t>
            </a:r>
            <a:r>
              <a:rPr lang="en-US" dirty="0" smtClean="0"/>
              <a:t> here on one to two lines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618205" y="3146854"/>
            <a:ext cx="914400" cy="9144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endParaRPr lang="en-US" sz="2400" dirty="0" smtClean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7294880" y="5933440"/>
            <a:ext cx="914400" cy="9144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572431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4" orient="horz" pos="3648">
          <p15:clr>
            <a:srgbClr val="FBAE40"/>
          </p15:clr>
        </p15:guide>
        <p15:guide id="5" pos="648">
          <p15:clr>
            <a:srgbClr val="FBAE40"/>
          </p15:clr>
        </p15:guide>
        <p15:guide id="6" pos="5112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181100" y="1417320"/>
            <a:ext cx="6781800" cy="3745399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ctr">
              <a:lnSpc>
                <a:spcPts val="4600"/>
              </a:lnSpc>
              <a:defRPr sz="4000" baseline="0"/>
            </a:lvl1pPr>
          </a:lstStyle>
          <a:p>
            <a:r>
              <a:rPr lang="en-US" dirty="0" smtClean="0"/>
              <a:t>“Master Slide for Quotes”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5632057" y="1933996"/>
            <a:ext cx="914400" cy="9144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endParaRPr lang="en-US" sz="2400" dirty="0" smtClean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181100" y="5289237"/>
            <a:ext cx="6781800" cy="403225"/>
          </a:xfrm>
        </p:spPr>
        <p:txBody>
          <a:bodyPr/>
          <a:lstStyle>
            <a:lvl1pPr marL="0" indent="0" algn="ctr">
              <a:buFontTx/>
              <a:buNone/>
              <a:defRPr baseline="0"/>
            </a:lvl1pPr>
          </a:lstStyle>
          <a:p>
            <a:pPr lvl="0"/>
            <a:r>
              <a:rPr lang="en-US" smtClean="0"/>
              <a:t>Quote source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7253684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960">
          <p15:clr>
            <a:srgbClr val="FBAE40"/>
          </p15:clr>
        </p15:guide>
        <p15:guide id="2" orient="horz" pos="1584">
          <p15:clr>
            <a:srgbClr val="FBAE40"/>
          </p15:clr>
        </p15:guide>
        <p15:guide id="3" pos="57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2514600"/>
            <a:ext cx="6772940" cy="6858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>
              <a:defRPr sz="3000" baseline="0"/>
            </a:lvl1pPr>
          </a:lstStyle>
          <a:p>
            <a:r>
              <a:rPr lang="en-US" dirty="0" smtClean="0"/>
              <a:t>Section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770693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pos="57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7674478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1417320"/>
            <a:ext cx="678180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algn="ctr">
              <a:lnSpc>
                <a:spcPts val="2600"/>
              </a:lnSpc>
              <a:defRPr sz="2400" baseline="0"/>
            </a:lvl1pPr>
          </a:lstStyle>
          <a:p>
            <a:r>
              <a:rPr lang="en-US" dirty="0" smtClean="0"/>
              <a:t>Closer Slide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914400" y="2377440"/>
            <a:ext cx="6781800" cy="17068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ctr">
              <a:buNone/>
              <a:defRPr sz="2400" b="1" i="0" baseline="0">
                <a:latin typeface="Arial Black" charset="0"/>
                <a:ea typeface="Arial Black" charset="0"/>
                <a:cs typeface="Arial Black" charset="0"/>
              </a:defRPr>
            </a:lvl1pPr>
            <a:lvl2pPr marL="228600" indent="0">
              <a:buNone/>
              <a:defRPr sz="2400" b="1" i="0">
                <a:latin typeface="Arial Black" charset="0"/>
                <a:ea typeface="Arial Black" charset="0"/>
                <a:cs typeface="Arial Black" charset="0"/>
              </a:defRPr>
            </a:lvl2pPr>
            <a:lvl3pPr marL="457200" indent="0">
              <a:spcBef>
                <a:spcPts val="1200"/>
              </a:spcBef>
              <a:buNone/>
              <a:defRPr sz="2400" b="1" i="0" baseline="0">
                <a:latin typeface="arial" charset="0"/>
              </a:defRPr>
            </a:lvl3pPr>
            <a:lvl5pPr marL="1828800" indent="0">
              <a:buNone/>
              <a:defRPr sz="2400" b="1" i="0"/>
            </a:lvl5pPr>
          </a:lstStyle>
          <a:p>
            <a:r>
              <a:rPr lang="en-US" dirty="0" smtClean="0"/>
              <a:t>Thank you </a:t>
            </a:r>
            <a:r>
              <a:rPr lang="en-US" smtClean="0"/>
              <a:t>text here</a:t>
            </a:r>
            <a:endParaRPr lang="en-US" dirty="0" smtClean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511" y="4585402"/>
            <a:ext cx="1301578" cy="142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48967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960">
          <p15:clr>
            <a:srgbClr val="FBAE40"/>
          </p15:clr>
        </p15:guide>
        <p15:guide id="2" orient="horz" pos="1584">
          <p15:clr>
            <a:srgbClr val="FBAE40"/>
          </p15:clr>
        </p15:guide>
        <p15:guide id="3" pos="57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914400" y="1417320"/>
            <a:ext cx="677294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/>
          <a:p>
            <a:r>
              <a:rPr lang="en-US" dirty="0" smtClean="0"/>
              <a:t>Typical bullet slide, one line header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914400" y="2409219"/>
            <a:ext cx="6772939" cy="343579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r>
              <a:rPr lang="en-US" dirty="0" smtClean="0"/>
              <a:t>Bulleted slides should…</a:t>
            </a:r>
          </a:p>
          <a:p>
            <a:pPr lvl="1"/>
            <a:r>
              <a:rPr lang="en-US" dirty="0" smtClean="0"/>
              <a:t>only include one level of sub-bullets</a:t>
            </a:r>
          </a:p>
          <a:p>
            <a:pPr lvl="1"/>
            <a:r>
              <a:rPr lang="en-US" dirty="0" smtClean="0"/>
              <a:t>contain at most about 50 words, including the title </a:t>
            </a:r>
            <a:br>
              <a:rPr lang="en-US" dirty="0" smtClean="0"/>
            </a:br>
            <a:r>
              <a:rPr lang="en-US" dirty="0" smtClean="0"/>
              <a:t>(if you have a lot more, consider a second slide)</a:t>
            </a:r>
          </a:p>
          <a:p>
            <a:r>
              <a:rPr lang="en-US" dirty="0" smtClean="0"/>
              <a:t>If you stick to that limit, you’ll fit (this slide </a:t>
            </a:r>
            <a:br>
              <a:rPr lang="en-US" dirty="0" smtClean="0"/>
            </a:br>
            <a:r>
              <a:rPr lang="en-US" dirty="0" smtClean="0"/>
              <a:t>has 49 words)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106324" y="6612576"/>
            <a:ext cx="168089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hangingPunct="0"/>
            <a:r>
              <a:rPr lang="en-US" sz="900" baseline="0" dirty="0" smtClean="0">
                <a:solidFill>
                  <a:schemeClr val="tx1"/>
                </a:solidFill>
                <a:latin typeface="arial" charset="0"/>
              </a:rPr>
              <a:t>© Guttmacher Institute 2020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8621888" y="6566410"/>
            <a:ext cx="4148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19215F1-D0DF-8D43-BE16-DFCE84540A0C}" type="slidenum">
              <a:rPr lang="en-US" sz="900" baseline="0" smtClean="0">
                <a:solidFill>
                  <a:schemeClr val="tx1"/>
                </a:solidFill>
                <a:latin typeface="arial" charset="0"/>
              </a:rPr>
              <a:pPr algn="r"/>
              <a:t>‹#›</a:t>
            </a:fld>
            <a:endParaRPr lang="en-US" sz="900" baseline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7678189" y="6566410"/>
            <a:ext cx="6931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en-US" sz="900" baseline="0" dirty="0" smtClean="0">
                <a:solidFill>
                  <a:schemeClr val="tx1"/>
                </a:solidFill>
                <a:latin typeface="arial" charset="0"/>
              </a:rPr>
              <a:t>17/09/20</a:t>
            </a:r>
            <a:endParaRPr lang="en-US" sz="900" baseline="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6505731"/>
            <a:ext cx="9144000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914400" y="6177285"/>
            <a:ext cx="6781800" cy="15582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7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i="1" dirty="0" smtClean="0"/>
              <a:t>Source/Footnote:</a:t>
            </a:r>
            <a:r>
              <a:rPr lang="en-US" dirty="0" smtClean="0"/>
              <a:t>Ovid ulpa perovident faciatiam cor soluptum comnim eiciet esequas pedi</a:t>
            </a:r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0" y="0"/>
            <a:ext cx="9144000" cy="707065"/>
          </a:xfrm>
          <a:prstGeom prst="rect">
            <a:avLst/>
          </a:prstGeom>
          <a:solidFill>
            <a:srgbClr val="15707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0" y="547576"/>
            <a:ext cx="9144000" cy="159489"/>
          </a:xfrm>
          <a:prstGeom prst="rect">
            <a:avLst/>
          </a:prstGeom>
          <a:solidFill>
            <a:srgbClr val="43B7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918" y="1"/>
            <a:ext cx="710900" cy="778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531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6" r:id="rId2"/>
    <p:sldLayoutId id="2147483677" r:id="rId3"/>
    <p:sldLayoutId id="2147483672" r:id="rId4"/>
    <p:sldLayoutId id="2147483683" r:id="rId5"/>
    <p:sldLayoutId id="2147483678" r:id="rId6"/>
    <p:sldLayoutId id="2147483667" r:id="rId7"/>
    <p:sldLayoutId id="2147483673" r:id="rId8"/>
    <p:sldLayoutId id="2147483681" r:id="rId9"/>
    <p:sldLayoutId id="2147483682" r:id="rId10"/>
    <p:sldLayoutId id="2147483684" r:id="rId11"/>
    <p:sldLayoutId id="2147483685" r:id="rId12"/>
    <p:sldLayoutId id="2147483693" r:id="rId13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400" b="1" i="0" kern="1200" spc="0" baseline="0">
          <a:solidFill>
            <a:schemeClr val="tx1"/>
          </a:solidFill>
          <a:latin typeface="Arial Black" charset="0"/>
          <a:ea typeface="Arial Black" charset="0"/>
          <a:cs typeface="Arial Black" charset="0"/>
        </a:defRPr>
      </a:lvl1pPr>
    </p:titleStyle>
    <p:bodyStyle>
      <a:lvl1pPr marL="228600" indent="-228600" algn="l" defTabSz="457200" rtl="0" eaLnBrk="1" latinLnBrk="0" hangingPunct="1">
        <a:spcBef>
          <a:spcPts val="2400"/>
        </a:spcBef>
        <a:buClr>
          <a:schemeClr val="accent5"/>
        </a:buClr>
        <a:buFont typeface="Wingdings" charset="2"/>
        <a:buChar char="§"/>
        <a:defRPr sz="2000" kern="120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742950" indent="-285750" algn="l" defTabSz="457200" rtl="0" eaLnBrk="1" latinLnBrk="0" hangingPunct="1">
        <a:spcBef>
          <a:spcPts val="1200"/>
        </a:spcBef>
        <a:buFont typeface="Arial"/>
        <a:buChar char="–"/>
        <a:defRPr sz="2000" kern="120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Tahoma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200"/>
        </a:spcBef>
        <a:buFont typeface="Arial"/>
        <a:buChar char="»"/>
        <a:defRPr sz="1800" kern="1200" baseline="0">
          <a:solidFill>
            <a:schemeClr val="tx1"/>
          </a:solidFill>
          <a:latin typeface="Tahom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 rot="10800000">
            <a:off x="0" y="6525392"/>
            <a:ext cx="9144000" cy="337279"/>
          </a:xfrm>
          <a:prstGeom prst="rect">
            <a:avLst/>
          </a:prstGeom>
          <a:solidFill>
            <a:srgbClr val="43B7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 rot="10800000">
            <a:off x="0" y="6529273"/>
            <a:ext cx="9144000" cy="244413"/>
          </a:xfrm>
          <a:prstGeom prst="rect">
            <a:avLst/>
          </a:prstGeom>
          <a:solidFill>
            <a:srgbClr val="15707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13" name="Text Placeholder 5"/>
          <p:cNvSpPr txBox="1">
            <a:spLocks/>
          </p:cNvSpPr>
          <p:nvPr userDrawn="1"/>
        </p:nvSpPr>
        <p:spPr>
          <a:xfrm>
            <a:off x="3586956" y="6549149"/>
            <a:ext cx="1970088" cy="162560"/>
          </a:xfrm>
          <a:prstGeom prst="rect">
            <a:avLst/>
          </a:prstGeom>
        </p:spPr>
        <p:txBody>
          <a:bodyPr/>
          <a:lstStyle>
            <a:lvl1pPr marL="0" indent="0" algn="ctr" defTabSz="457200" rtl="0" eaLnBrk="1" latinLnBrk="0" hangingPunct="1">
              <a:spcBef>
                <a:spcPts val="2400"/>
              </a:spcBef>
              <a:buClr>
                <a:schemeClr val="accent5"/>
              </a:buClr>
              <a:buFontTx/>
              <a:buNone/>
              <a:defRPr sz="1100" kern="120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algn="l" defTabSz="457200" rtl="0" eaLnBrk="1" latinLnBrk="0" hangingPunct="1">
              <a:spcBef>
                <a:spcPts val="1200"/>
              </a:spcBef>
              <a:buFont typeface="Arial"/>
              <a:buChar char="–"/>
              <a:defRPr sz="200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200"/>
              </a:spcBef>
              <a:buFont typeface="Arial"/>
              <a:buChar char="»"/>
              <a:defRPr sz="1800" kern="1200" baseline="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00" cap="all" baseline="0" dirty="0" smtClean="0"/>
              <a:t>© Guttmacher Institute 2020</a:t>
            </a:r>
            <a:endParaRPr lang="en-US" sz="700" cap="all" baseline="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337279"/>
          </a:xfrm>
          <a:prstGeom prst="rect">
            <a:avLst/>
          </a:prstGeom>
          <a:solidFill>
            <a:srgbClr val="43B7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3881"/>
            <a:ext cx="9144000" cy="244413"/>
          </a:xfrm>
          <a:prstGeom prst="rect">
            <a:avLst/>
          </a:prstGeom>
          <a:solidFill>
            <a:srgbClr val="15707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211" y="4668906"/>
            <a:ext cx="1301578" cy="142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384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94" r:id="rId2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3600" b="1" i="0" kern="1200" spc="0" baseline="0">
          <a:solidFill>
            <a:schemeClr val="tx1"/>
          </a:solidFill>
          <a:latin typeface="Arial Black" charset="0"/>
          <a:ea typeface="Arial Black" charset="0"/>
          <a:cs typeface="Arial Black" charset="0"/>
        </a:defRPr>
      </a:lvl1pPr>
    </p:titleStyle>
    <p:bodyStyle>
      <a:lvl1pPr marL="0" indent="0" algn="ctr" defTabSz="457200" rtl="0" eaLnBrk="1" latinLnBrk="0" hangingPunct="1">
        <a:spcBef>
          <a:spcPts val="2400"/>
        </a:spcBef>
        <a:buClr>
          <a:schemeClr val="accent5"/>
        </a:buClr>
        <a:buFontTx/>
        <a:buNone/>
        <a:defRPr sz="2400" kern="120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742950" indent="-285750" algn="l" defTabSz="457200" rtl="0" eaLnBrk="1" latinLnBrk="0" hangingPunct="1">
        <a:spcBef>
          <a:spcPts val="1200"/>
        </a:spcBef>
        <a:buFont typeface="Arial"/>
        <a:buChar char="–"/>
        <a:defRPr sz="2000" kern="120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Tahoma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200"/>
        </a:spcBef>
        <a:buFont typeface="Arial"/>
        <a:buChar char="»"/>
        <a:defRPr sz="1800" kern="1200" baseline="0">
          <a:solidFill>
            <a:schemeClr val="tx1"/>
          </a:solidFill>
          <a:latin typeface="Tahom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pos="2880" userDrawn="1">
          <p15:clr>
            <a:srgbClr val="F26B43"/>
          </p15:clr>
        </p15:guide>
        <p15:guide id="4" pos="576" userDrawn="1">
          <p15:clr>
            <a:srgbClr val="F26B43"/>
          </p15:clr>
        </p15:guide>
        <p15:guide id="5" orient="horz" pos="1944" userDrawn="1">
          <p15:clr>
            <a:srgbClr val="F26B43"/>
          </p15:clr>
        </p15:guide>
        <p15:guide id="6" pos="51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 rot="10800000">
            <a:off x="0" y="6525392"/>
            <a:ext cx="9144000" cy="337279"/>
          </a:xfrm>
          <a:prstGeom prst="rect">
            <a:avLst/>
          </a:prstGeom>
          <a:solidFill>
            <a:srgbClr val="43B7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 rot="10800000">
            <a:off x="0" y="6529273"/>
            <a:ext cx="9144000" cy="244413"/>
          </a:xfrm>
          <a:prstGeom prst="rect">
            <a:avLst/>
          </a:prstGeom>
          <a:solidFill>
            <a:srgbClr val="15707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12" name="Text Placeholder 5"/>
          <p:cNvSpPr txBox="1">
            <a:spLocks/>
          </p:cNvSpPr>
          <p:nvPr userDrawn="1"/>
        </p:nvSpPr>
        <p:spPr>
          <a:xfrm>
            <a:off x="3586956" y="6549149"/>
            <a:ext cx="1970088" cy="162560"/>
          </a:xfrm>
          <a:prstGeom prst="rect">
            <a:avLst/>
          </a:prstGeom>
        </p:spPr>
        <p:txBody>
          <a:bodyPr/>
          <a:lstStyle>
            <a:lvl1pPr marL="0" indent="0" algn="ctr" defTabSz="457200" rtl="0" eaLnBrk="1" latinLnBrk="0" hangingPunct="1">
              <a:spcBef>
                <a:spcPts val="2400"/>
              </a:spcBef>
              <a:buClr>
                <a:schemeClr val="accent5"/>
              </a:buClr>
              <a:buFontTx/>
              <a:buNone/>
              <a:defRPr sz="1100" kern="120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algn="l" defTabSz="457200" rtl="0" eaLnBrk="1" latinLnBrk="0" hangingPunct="1">
              <a:spcBef>
                <a:spcPts val="1200"/>
              </a:spcBef>
              <a:buFont typeface="Arial"/>
              <a:buChar char="–"/>
              <a:defRPr sz="200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200"/>
              </a:spcBef>
              <a:buFont typeface="Arial"/>
              <a:buChar char="»"/>
              <a:defRPr sz="1800" kern="1200" baseline="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00" cap="all" baseline="0" dirty="0" smtClean="0"/>
              <a:t>© Guttmacher Institute 2016</a:t>
            </a:r>
            <a:endParaRPr lang="en-US" sz="700" cap="all" baseline="0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9144000" cy="337279"/>
          </a:xfrm>
          <a:prstGeom prst="rect">
            <a:avLst/>
          </a:prstGeom>
          <a:solidFill>
            <a:srgbClr val="43B7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3881"/>
            <a:ext cx="9144000" cy="244413"/>
          </a:xfrm>
          <a:prstGeom prst="rect">
            <a:avLst/>
          </a:prstGeom>
          <a:solidFill>
            <a:srgbClr val="15707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966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3600" b="1" i="0" kern="1200" spc="0" baseline="0">
          <a:solidFill>
            <a:schemeClr val="tx1"/>
          </a:solidFill>
          <a:latin typeface="Arial Black" charset="0"/>
          <a:ea typeface="Arial Black" charset="0"/>
          <a:cs typeface="Arial Black" charset="0"/>
        </a:defRPr>
      </a:lvl1pPr>
    </p:titleStyle>
    <p:bodyStyle>
      <a:lvl1pPr marL="0" indent="0" algn="ctr" defTabSz="457200" rtl="0" eaLnBrk="1" latinLnBrk="0" hangingPunct="1">
        <a:spcBef>
          <a:spcPts val="2400"/>
        </a:spcBef>
        <a:buClr>
          <a:schemeClr val="accent5"/>
        </a:buClr>
        <a:buFontTx/>
        <a:buNone/>
        <a:defRPr sz="2400" kern="120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742950" indent="-285750" algn="l" defTabSz="457200" rtl="0" eaLnBrk="1" latinLnBrk="0" hangingPunct="1">
        <a:spcBef>
          <a:spcPts val="1200"/>
        </a:spcBef>
        <a:buFont typeface="Arial"/>
        <a:buChar char="–"/>
        <a:defRPr sz="2000" kern="120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Tahoma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200"/>
        </a:spcBef>
        <a:buFont typeface="Arial"/>
        <a:buChar char="»"/>
        <a:defRPr sz="1800" kern="1200" baseline="0">
          <a:solidFill>
            <a:schemeClr val="tx1"/>
          </a:solidFill>
          <a:latin typeface="Tahom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pos="2880">
          <p15:clr>
            <a:srgbClr val="F26B43"/>
          </p15:clr>
        </p15:guide>
        <p15:guide id="4" pos="576">
          <p15:clr>
            <a:srgbClr val="F26B43"/>
          </p15:clr>
        </p15:guide>
        <p15:guide id="5" orient="horz" pos="1944">
          <p15:clr>
            <a:srgbClr val="F26B43"/>
          </p15:clr>
        </p15:guide>
        <p15:guide id="6" pos="518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opulation.un.org/wpp/Download/Standard/Population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865" y="1602889"/>
            <a:ext cx="8481861" cy="1164048"/>
          </a:xfrm>
        </p:spPr>
        <p:txBody>
          <a:bodyPr/>
          <a:lstStyle/>
          <a:p>
            <a:r>
              <a:rPr lang="en-US" sz="3000" smtClean="0"/>
              <a:t>Session </a:t>
            </a:r>
            <a:r>
              <a:rPr lang="en-US" sz="3000"/>
              <a:t>7: Separating cases due to induced and spontaneous abortions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mtClean="0"/>
              <a:t>October 1,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mtClean="0"/>
              <a:t>Onikepe Owolabi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8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313" y="731520"/>
            <a:ext cx="8591599" cy="685800"/>
          </a:xfrm>
        </p:spPr>
        <p:txBody>
          <a:bodyPr/>
          <a:lstStyle/>
          <a:p>
            <a:pPr algn="ctr"/>
            <a:r>
              <a:rPr lang="en-US" sz="2200" dirty="0" smtClean="0"/>
              <a:t>Obtaining the proportion of women who did not deliver in health facilities but are likely to seek PAC</a:t>
            </a:r>
            <a:endParaRPr lang="en-US" sz="2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914400" y="2107096"/>
          <a:ext cx="6772940" cy="4214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5" name="Worksheet" r:id="rId3" imgW="3025206" imgH="2682006" progId="Excel.Sheet.8">
                  <p:embed/>
                </p:oleObj>
              </mc:Choice>
              <mc:Fallback>
                <p:oleObj name="Worksheet" r:id="rId3" imgW="3025206" imgH="2682006" progId="Excel.Sheet.8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2107096"/>
                        <a:ext cx="6772940" cy="4214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4"/>
          <p:cNvSpPr/>
          <p:nvPr/>
        </p:nvSpPr>
        <p:spPr>
          <a:xfrm>
            <a:off x="4300870" y="5656408"/>
            <a:ext cx="1624612" cy="454092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 rot="10800000" flipH="1" flipV="1">
            <a:off x="914400" y="1535838"/>
            <a:ext cx="6772940" cy="571256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Reasons for delivering outside facility by women who had non facility births</a:t>
            </a:r>
            <a:endParaRPr lang="en-US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429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203185" y="1100021"/>
            <a:ext cx="6772940" cy="685800"/>
          </a:xfrm>
        </p:spPr>
        <p:txBody>
          <a:bodyPr/>
          <a:lstStyle/>
          <a:p>
            <a:pPr algn="ctr"/>
            <a:r>
              <a:rPr lang="en-US" dirty="0"/>
              <a:t>Obtaining the proportion of women who did not deliver in health facilities but are likely to seek </a:t>
            </a:r>
            <a:r>
              <a:rPr lang="en-US" dirty="0" smtClean="0"/>
              <a:t>PAC (2)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133" y="2190329"/>
            <a:ext cx="8350624" cy="4512833"/>
          </a:xfrm>
        </p:spPr>
        <p:txBody>
          <a:bodyPr/>
          <a:lstStyle/>
          <a:p>
            <a:r>
              <a:rPr lang="en-US" sz="1800" dirty="0" smtClean="0"/>
              <a:t>Data on reasons for not care seeking in </a:t>
            </a:r>
            <a:r>
              <a:rPr lang="en-US" sz="1800" u="sng" dirty="0" smtClean="0"/>
              <a:t>2010</a:t>
            </a:r>
            <a:r>
              <a:rPr lang="en-US" sz="1800" dirty="0" smtClean="0"/>
              <a:t>, shows that </a:t>
            </a:r>
            <a:r>
              <a:rPr lang="en-US" sz="1800" u="sng" dirty="0" smtClean="0"/>
              <a:t>30.24%</a:t>
            </a:r>
            <a:r>
              <a:rPr lang="en-US" sz="1800" dirty="0" smtClean="0"/>
              <a:t> out of those who did not deliver in health facilities did not do so for customary (non-access) reasons.</a:t>
            </a:r>
          </a:p>
          <a:p>
            <a:r>
              <a:rPr lang="en-US" sz="1800" dirty="0" smtClean="0"/>
              <a:t>We want to estimate the proportion of women not delivering for customary reasons out of </a:t>
            </a:r>
            <a:r>
              <a:rPr lang="en-US" sz="1800" b="1" u="sng" dirty="0" smtClean="0"/>
              <a:t>All Births </a:t>
            </a:r>
            <a:r>
              <a:rPr lang="en-US" sz="1800" dirty="0" smtClean="0"/>
              <a:t>not just non-facility deliveries</a:t>
            </a:r>
          </a:p>
          <a:p>
            <a:r>
              <a:rPr lang="en-US" sz="1800" dirty="0" smtClean="0"/>
              <a:t>We also want to estimate the proportion of these women </a:t>
            </a:r>
            <a:r>
              <a:rPr lang="en-US" sz="1800" u="sng" dirty="0" smtClean="0"/>
              <a:t>in 2013 </a:t>
            </a:r>
            <a:r>
              <a:rPr lang="en-US" sz="1800" dirty="0" smtClean="0"/>
              <a:t>which is the year of AICM data collection</a:t>
            </a:r>
          </a:p>
          <a:p>
            <a:endParaRPr lang="en-US" sz="1800" dirty="0" smtClean="0"/>
          </a:p>
          <a:p>
            <a:pPr marL="457200" lvl="1" indent="0">
              <a:buNone/>
            </a:pPr>
            <a:r>
              <a:rPr lang="en-US" sz="1800" dirty="0" smtClean="0"/>
              <a:t>	</a:t>
            </a:r>
            <a:endParaRPr lang="en-US" sz="1800" dirty="0"/>
          </a:p>
          <a:p>
            <a:pPr eaLnBrk="1" hangingPunct="1">
              <a:buNone/>
              <a:defRPr/>
            </a:pPr>
            <a:endParaRPr lang="en-US" sz="1800" dirty="0" smtClean="0"/>
          </a:p>
          <a:p>
            <a:pPr lvl="2" eaLnBrk="1" hangingPunct="1">
              <a:defRPr/>
            </a:pPr>
            <a:endParaRPr lang="en-US" sz="1800" dirty="0" smtClean="0"/>
          </a:p>
          <a:p>
            <a:pPr lvl="1" eaLnBrk="1" hangingPunct="1">
              <a:defRPr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89801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203185" y="1100021"/>
            <a:ext cx="6772940" cy="685800"/>
          </a:xfrm>
        </p:spPr>
        <p:txBody>
          <a:bodyPr/>
          <a:lstStyle/>
          <a:p>
            <a:pPr algn="ctr"/>
            <a:r>
              <a:rPr lang="en-US" dirty="0"/>
              <a:t>Obtaining the proportion of women who did not deliver in health facilities but are likely to seek </a:t>
            </a:r>
            <a:r>
              <a:rPr lang="en-US" dirty="0" smtClean="0"/>
              <a:t>PAC (3)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133" y="2190329"/>
            <a:ext cx="8350624" cy="4512833"/>
          </a:xfrm>
        </p:spPr>
        <p:txBody>
          <a:bodyPr/>
          <a:lstStyle/>
          <a:p>
            <a:endParaRPr lang="en-US" sz="1800" dirty="0" smtClean="0"/>
          </a:p>
          <a:p>
            <a:pPr marL="457200" lvl="1" indent="0">
              <a:buNone/>
            </a:pPr>
            <a:r>
              <a:rPr lang="en-US" sz="1800" dirty="0" smtClean="0"/>
              <a:t>	</a:t>
            </a:r>
            <a:endParaRPr lang="en-US" sz="1800" dirty="0"/>
          </a:p>
          <a:p>
            <a:pPr eaLnBrk="1" hangingPunct="1">
              <a:buNone/>
              <a:defRPr/>
            </a:pPr>
            <a:endParaRPr lang="en-US" sz="1800" dirty="0" smtClean="0"/>
          </a:p>
          <a:p>
            <a:pPr lvl="2" eaLnBrk="1" hangingPunct="1">
              <a:defRPr/>
            </a:pPr>
            <a:endParaRPr lang="en-US" sz="1800" dirty="0" smtClean="0"/>
          </a:p>
          <a:p>
            <a:pPr lvl="1" eaLnBrk="1" hangingPunct="1">
              <a:defRPr/>
            </a:pPr>
            <a:endParaRPr lang="en-US" sz="18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850641"/>
              </p:ext>
            </p:extLst>
          </p:nvPr>
        </p:nvGraphicFramePr>
        <p:xfrm>
          <a:off x="97650" y="2290440"/>
          <a:ext cx="8930943" cy="2644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4">
                  <a:extLst>
                    <a:ext uri="{9D8B030D-6E8A-4147-A177-3AD203B41FA5}">
                      <a16:colId xmlns:a16="http://schemas.microsoft.com/office/drawing/2014/main" val="1624208841"/>
                    </a:ext>
                  </a:extLst>
                </a:gridCol>
                <a:gridCol w="781235">
                  <a:extLst>
                    <a:ext uri="{9D8B030D-6E8A-4147-A177-3AD203B41FA5}">
                      <a16:colId xmlns:a16="http://schemas.microsoft.com/office/drawing/2014/main" val="2528964862"/>
                    </a:ext>
                  </a:extLst>
                </a:gridCol>
                <a:gridCol w="878890">
                  <a:extLst>
                    <a:ext uri="{9D8B030D-6E8A-4147-A177-3AD203B41FA5}">
                      <a16:colId xmlns:a16="http://schemas.microsoft.com/office/drawing/2014/main" val="2892214711"/>
                    </a:ext>
                  </a:extLst>
                </a:gridCol>
                <a:gridCol w="816745">
                  <a:extLst>
                    <a:ext uri="{9D8B030D-6E8A-4147-A177-3AD203B41FA5}">
                      <a16:colId xmlns:a16="http://schemas.microsoft.com/office/drawing/2014/main" val="1656763905"/>
                    </a:ext>
                  </a:extLst>
                </a:gridCol>
                <a:gridCol w="905523">
                  <a:extLst>
                    <a:ext uri="{9D8B030D-6E8A-4147-A177-3AD203B41FA5}">
                      <a16:colId xmlns:a16="http://schemas.microsoft.com/office/drawing/2014/main" val="2130742878"/>
                    </a:ext>
                  </a:extLst>
                </a:gridCol>
                <a:gridCol w="1657165">
                  <a:extLst>
                    <a:ext uri="{9D8B030D-6E8A-4147-A177-3AD203B41FA5}">
                      <a16:colId xmlns:a16="http://schemas.microsoft.com/office/drawing/2014/main" val="2156214725"/>
                    </a:ext>
                  </a:extLst>
                </a:gridCol>
                <a:gridCol w="992327">
                  <a:extLst>
                    <a:ext uri="{9D8B030D-6E8A-4147-A177-3AD203B41FA5}">
                      <a16:colId xmlns:a16="http://schemas.microsoft.com/office/drawing/2014/main" val="749140146"/>
                    </a:ext>
                  </a:extLst>
                </a:gridCol>
                <a:gridCol w="992327">
                  <a:extLst>
                    <a:ext uri="{9D8B030D-6E8A-4147-A177-3AD203B41FA5}">
                      <a16:colId xmlns:a16="http://schemas.microsoft.com/office/drawing/2014/main" val="2745996374"/>
                    </a:ext>
                  </a:extLst>
                </a:gridCol>
                <a:gridCol w="992327">
                  <a:extLst>
                    <a:ext uri="{9D8B030D-6E8A-4147-A177-3AD203B41FA5}">
                      <a16:colId xmlns:a16="http://schemas.microsoft.com/office/drawing/2014/main" val="508812330"/>
                    </a:ext>
                  </a:extLst>
                </a:gridCol>
              </a:tblGrid>
              <a:tr h="727969"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4620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1996 % delivered in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facility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4620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1999 % delivered in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facility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4620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2004 % delivered in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facility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4620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2010 % delivered in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facility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4620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 delivered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facility + did not for customary reasons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4620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Annual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% change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4620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2013% delivered in facility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4620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 delivered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facility + did not for customary reasons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4620">
                        <a:alpha val="48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959779"/>
                  </a:ext>
                </a:extLst>
              </a:tr>
              <a:tr h="727969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Formula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tint val="40000"/>
                        <a:alpha val="6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tint val="40000"/>
                        <a:alpha val="6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tint val="40000"/>
                        <a:alpha val="6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tint val="40000"/>
                        <a:alpha val="6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tint val="40000"/>
                        <a:alpha val="6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50.2+(30.24/100*(100-50.2)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tint val="40000"/>
                        <a:alpha val="6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50.2-47/14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tint val="40000"/>
                        <a:alpha val="6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50.2+0.23*3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tint val="40000"/>
                        <a:alpha val="6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50.89*65.26/50.2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tint val="40000"/>
                        <a:alpha val="6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699228"/>
                  </a:ext>
                </a:extLst>
              </a:tr>
              <a:tr h="727969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Proportion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4620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47.0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4620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43.7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4620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47.0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4620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50.2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4620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65.26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4620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4620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50.89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4620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66.15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4620">
                        <a:alpha val="48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852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261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92457" y="815936"/>
            <a:ext cx="7714696" cy="685800"/>
          </a:xfrm>
        </p:spPr>
        <p:txBody>
          <a:bodyPr/>
          <a:lstStyle/>
          <a:p>
            <a:pPr algn="ctr"/>
            <a:r>
              <a:rPr lang="en-US" sz="2200" dirty="0"/>
              <a:t>Assumption </a:t>
            </a:r>
            <a:r>
              <a:rPr lang="en-US" sz="2200" dirty="0" smtClean="0"/>
              <a:t>2: Estimating </a:t>
            </a:r>
            <a:r>
              <a:rPr lang="en-US" sz="2200" dirty="0"/>
              <a:t>the number of </a:t>
            </a:r>
            <a:r>
              <a:rPr lang="en-US" sz="2200" dirty="0" smtClean="0"/>
              <a:t>late miscarriages that seek care in health facilities (2)</a:t>
            </a: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34500" y="1864312"/>
            <a:ext cx="7572653" cy="154471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wrap="square" lIns="0" tIns="0" rIns="0" bIns="0" rtlCol="0">
            <a:noAutofit/>
          </a:bodyPr>
          <a:lstStyle>
            <a:lvl1pPr marL="228600" indent="-228600" algn="l" defTabSz="457200" rtl="0" eaLnBrk="1" latinLnBrk="0" hangingPunct="1">
              <a:spcBef>
                <a:spcPts val="2400"/>
              </a:spcBef>
              <a:buClr>
                <a:schemeClr val="accent5"/>
              </a:buClr>
              <a:buFont typeface="Wingdings" charset="2"/>
              <a:buChar char="§"/>
              <a:defRPr sz="200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algn="l" defTabSz="457200" rtl="0" eaLnBrk="1" latinLnBrk="0" hangingPunct="1">
              <a:spcBef>
                <a:spcPts val="1200"/>
              </a:spcBef>
              <a:buFont typeface="Arial"/>
              <a:buChar char="–"/>
              <a:defRPr sz="200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200"/>
              </a:spcBef>
              <a:buFont typeface="Arial"/>
              <a:buChar char="»"/>
              <a:defRPr sz="1800" kern="1200" baseline="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Projected proportion of women in Mainland Tanzania who delivered in health facilities in 2013: 50.89%</a:t>
            </a:r>
          </a:p>
          <a:p>
            <a:r>
              <a:rPr lang="en-US" sz="1800" dirty="0" smtClean="0"/>
              <a:t>Estimated proportion </a:t>
            </a:r>
            <a:r>
              <a:rPr lang="en-US" sz="1800" dirty="0"/>
              <a:t>of women in Mainland Tanzania who </a:t>
            </a:r>
            <a:r>
              <a:rPr lang="en-US" sz="1800" dirty="0" smtClean="0"/>
              <a:t>did not deliver </a:t>
            </a:r>
            <a:r>
              <a:rPr lang="en-US" sz="1800" dirty="0"/>
              <a:t>in health facilities in </a:t>
            </a:r>
            <a:r>
              <a:rPr lang="en-US" sz="1800" dirty="0" smtClean="0"/>
              <a:t>2013 due to customs: 15.26%</a:t>
            </a:r>
            <a:endParaRPr lang="en-US" sz="1800" dirty="0"/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endParaRPr lang="en-US" sz="1800" dirty="0" smtClean="0"/>
          </a:p>
          <a:p>
            <a:pPr marL="457200" lvl="1" indent="0">
              <a:buFont typeface="Arial"/>
              <a:buNone/>
            </a:pPr>
            <a:r>
              <a:rPr lang="en-US" sz="1800" dirty="0" smtClean="0"/>
              <a:t>	</a:t>
            </a:r>
          </a:p>
          <a:p>
            <a:pPr>
              <a:buFont typeface="Wingdings" charset="2"/>
              <a:buNone/>
              <a:defRPr/>
            </a:pPr>
            <a:endParaRPr lang="en-US" sz="1800" dirty="0" smtClean="0"/>
          </a:p>
          <a:p>
            <a:pPr lvl="2">
              <a:defRPr/>
            </a:pPr>
            <a:endParaRPr lang="en-US" sz="1800" dirty="0" smtClean="0"/>
          </a:p>
          <a:p>
            <a:pPr lvl="1">
              <a:defRPr/>
            </a:pPr>
            <a:endParaRPr lang="en-US" sz="18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34500" y="3605814"/>
            <a:ext cx="7572653" cy="2485747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vert="horz" wrap="square" lIns="0" tIns="0" rIns="0" bIns="0" rtlCol="0">
            <a:noAutofit/>
          </a:bodyPr>
          <a:lstStyle>
            <a:lvl1pPr marL="228600" indent="-228600" algn="l" defTabSz="457200" rtl="0" eaLnBrk="1" latinLnBrk="0" hangingPunct="1">
              <a:spcBef>
                <a:spcPts val="2400"/>
              </a:spcBef>
              <a:buClr>
                <a:schemeClr val="accent5"/>
              </a:buClr>
              <a:buFont typeface="Wingdings" charset="2"/>
              <a:buChar char="§"/>
              <a:defRPr sz="200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algn="l" defTabSz="457200" rtl="0" eaLnBrk="1" latinLnBrk="0" hangingPunct="1">
              <a:spcBef>
                <a:spcPts val="1200"/>
              </a:spcBef>
              <a:buFont typeface="Arial"/>
              <a:buChar char="–"/>
              <a:defRPr sz="200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200"/>
              </a:spcBef>
              <a:buFont typeface="Arial"/>
              <a:buChar char="»"/>
              <a:defRPr sz="1800" kern="1200" baseline="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Proportion of women who might seek care for PAC in Mainland Tanzania in 2013: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Proportion delivering in health in health facilities + Proportion not delivering with reasons related to custom/culture</a:t>
            </a:r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	50.89% + 15.26% = </a:t>
            </a:r>
            <a:r>
              <a:rPr lang="en-US" sz="1800" b="1" dirty="0" smtClean="0"/>
              <a:t>66.15%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pPr marL="457200" lvl="1" indent="0">
              <a:buFont typeface="Arial"/>
              <a:buNone/>
            </a:pPr>
            <a:r>
              <a:rPr lang="en-US" sz="1800" dirty="0" smtClean="0"/>
              <a:t>	</a:t>
            </a:r>
          </a:p>
          <a:p>
            <a:pPr>
              <a:buFont typeface="Wingdings" charset="2"/>
              <a:buNone/>
              <a:defRPr/>
            </a:pPr>
            <a:endParaRPr lang="en-US" sz="1800" dirty="0" smtClean="0"/>
          </a:p>
          <a:p>
            <a:pPr lvl="2">
              <a:defRPr/>
            </a:pPr>
            <a:endParaRPr lang="en-US" sz="1800" dirty="0" smtClean="0"/>
          </a:p>
          <a:p>
            <a:pPr lvl="1">
              <a:defRPr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550216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90954" y="878079"/>
            <a:ext cx="8016534" cy="685800"/>
          </a:xfrm>
        </p:spPr>
        <p:txBody>
          <a:bodyPr/>
          <a:lstStyle/>
          <a:p>
            <a:pPr algn="ctr"/>
            <a:r>
              <a:rPr lang="en-US" sz="2200" dirty="0"/>
              <a:t>Assumption 2: </a:t>
            </a:r>
            <a:r>
              <a:rPr lang="en-US" sz="2200" dirty="0" smtClean="0"/>
              <a:t>Estimating </a:t>
            </a:r>
            <a:r>
              <a:rPr lang="en-US" sz="2200" dirty="0"/>
              <a:t>the number of late miscarriages that seek care in health facilities </a:t>
            </a:r>
            <a:r>
              <a:rPr lang="en-US" sz="2200" dirty="0" smtClean="0"/>
              <a:t>(3)</a:t>
            </a: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3909" y="1941756"/>
            <a:ext cx="8350624" cy="214197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sz="1800" dirty="0"/>
              <a:t>Total number of births = 1,852,294</a:t>
            </a:r>
          </a:p>
          <a:p>
            <a:r>
              <a:rPr lang="en-US" sz="1800" dirty="0"/>
              <a:t>Estimated total number of late miscarriages in </a:t>
            </a:r>
            <a:r>
              <a:rPr lang="en-US" sz="1800" dirty="0" smtClean="0"/>
              <a:t>Mainland Tanzania</a:t>
            </a:r>
            <a:r>
              <a:rPr lang="en-US" sz="1800" dirty="0"/>
              <a:t>: </a:t>
            </a:r>
          </a:p>
          <a:p>
            <a:pPr marL="0" indent="0">
              <a:buNone/>
            </a:pPr>
            <a:r>
              <a:rPr lang="en-US" sz="1800" dirty="0"/>
              <a:t>	3.41 X total number of births in country=</a:t>
            </a:r>
          </a:p>
          <a:p>
            <a:pPr marL="0" indent="0">
              <a:buNone/>
            </a:pPr>
            <a:r>
              <a:rPr lang="en-US" sz="1800" dirty="0"/>
              <a:t>	3.41% X 1,852,294 = 0.0341 X 1,852,294 = </a:t>
            </a:r>
            <a:r>
              <a:rPr lang="en-US" sz="1800" b="1" dirty="0"/>
              <a:t>63,163</a:t>
            </a:r>
            <a:r>
              <a:rPr lang="en-US" sz="1800" dirty="0"/>
              <a:t> late miscarriages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pPr marL="457200" lvl="1" indent="0">
              <a:buNone/>
            </a:pPr>
            <a:r>
              <a:rPr lang="en-US" sz="1800" dirty="0" smtClean="0"/>
              <a:t>	</a:t>
            </a:r>
            <a:endParaRPr lang="en-US" sz="1800" dirty="0"/>
          </a:p>
          <a:p>
            <a:pPr eaLnBrk="1" hangingPunct="1">
              <a:buNone/>
              <a:defRPr/>
            </a:pPr>
            <a:endParaRPr lang="en-US" sz="1800" dirty="0" smtClean="0"/>
          </a:p>
          <a:p>
            <a:pPr lvl="2" eaLnBrk="1" hangingPunct="1">
              <a:defRPr/>
            </a:pPr>
            <a:endParaRPr lang="en-US" sz="1800" dirty="0" smtClean="0"/>
          </a:p>
          <a:p>
            <a:pPr lvl="1" eaLnBrk="1" hangingPunct="1">
              <a:defRPr/>
            </a:pPr>
            <a:endParaRPr lang="en-US" sz="1800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23909" y="4337318"/>
            <a:ext cx="8350624" cy="2062074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vert="horz" wrap="square" lIns="0" tIns="0" rIns="0" bIns="0" rtlCol="0">
            <a:noAutofit/>
          </a:bodyPr>
          <a:lstStyle>
            <a:lvl1pPr marL="228600" indent="-228600" algn="l" defTabSz="457200" rtl="0" eaLnBrk="1" latinLnBrk="0" hangingPunct="1">
              <a:spcBef>
                <a:spcPts val="2400"/>
              </a:spcBef>
              <a:buClr>
                <a:schemeClr val="accent5"/>
              </a:buClr>
              <a:buFont typeface="Wingdings" charset="2"/>
              <a:buChar char="§"/>
              <a:defRPr sz="200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algn="l" defTabSz="457200" rtl="0" eaLnBrk="1" latinLnBrk="0" hangingPunct="1">
              <a:spcBef>
                <a:spcPts val="1200"/>
              </a:spcBef>
              <a:buFont typeface="Arial"/>
              <a:buChar char="–"/>
              <a:defRPr sz="200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200"/>
              </a:spcBef>
              <a:buFont typeface="Arial"/>
              <a:buChar char="»"/>
              <a:defRPr sz="1800" kern="1200" baseline="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Number of late miscarriages that seek care in Mainland Tanzania= </a:t>
            </a:r>
          </a:p>
          <a:p>
            <a:pPr marL="0" indent="0">
              <a:buNone/>
            </a:pPr>
            <a:r>
              <a:rPr lang="en-US" sz="1800" dirty="0" smtClean="0"/>
              <a:t>Proportion of those who might seek PAC X Estimated number of late miscarriages</a:t>
            </a:r>
          </a:p>
          <a:p>
            <a:pPr marL="0" indent="0">
              <a:buNone/>
            </a:pPr>
            <a:r>
              <a:rPr lang="en-US" sz="1800" dirty="0" smtClean="0"/>
              <a:t>66.15%  X 63,163 = </a:t>
            </a:r>
            <a:r>
              <a:rPr lang="en-US" sz="1800" b="1" u="sng" dirty="0" smtClean="0"/>
              <a:t>41,782</a:t>
            </a:r>
            <a:r>
              <a:rPr lang="en-US" sz="1800" dirty="0" smtClean="0"/>
              <a:t> estimated late miscarriages that sought PAC</a:t>
            </a:r>
          </a:p>
          <a:p>
            <a:pPr marL="457200" lvl="1" indent="0">
              <a:buFont typeface="Arial"/>
              <a:buNone/>
            </a:pPr>
            <a:r>
              <a:rPr lang="en-US" sz="1800" dirty="0" smtClean="0"/>
              <a:t>	</a:t>
            </a:r>
          </a:p>
          <a:p>
            <a:pPr>
              <a:buFont typeface="Wingdings" charset="2"/>
              <a:buNone/>
              <a:defRPr/>
            </a:pPr>
            <a:endParaRPr lang="en-US" sz="1800" dirty="0" smtClean="0"/>
          </a:p>
          <a:p>
            <a:pPr lvl="2">
              <a:defRPr/>
            </a:pPr>
            <a:endParaRPr lang="en-US" sz="1800" dirty="0" smtClean="0"/>
          </a:p>
          <a:p>
            <a:pPr lvl="1">
              <a:defRPr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156866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6324" y="966355"/>
            <a:ext cx="6772940" cy="685800"/>
          </a:xfrm>
        </p:spPr>
        <p:txBody>
          <a:bodyPr/>
          <a:lstStyle/>
          <a:p>
            <a:pPr algn="ctr"/>
            <a:r>
              <a:rPr lang="en-US" dirty="0" smtClean="0"/>
              <a:t>Total PAC case load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8205910"/>
              </p:ext>
            </p:extLst>
          </p:nvPr>
        </p:nvGraphicFramePr>
        <p:xfrm>
          <a:off x="1072341" y="2023672"/>
          <a:ext cx="7333471" cy="42047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5" name="Worksheet" r:id="rId3" imgW="7665587" imgH="1844274" progId="Excel.Sheet.8">
                  <p:embed/>
                </p:oleObj>
              </mc:Choice>
              <mc:Fallback>
                <p:oleObj name="Worksheet" r:id="rId3" imgW="7665587" imgH="1844274" progId="Excel.Sheet.8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2341" y="2023672"/>
                        <a:ext cx="7333471" cy="42047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846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92457" y="815936"/>
            <a:ext cx="7714696" cy="685800"/>
          </a:xfrm>
        </p:spPr>
        <p:txBody>
          <a:bodyPr/>
          <a:lstStyle/>
          <a:p>
            <a:pPr algn="ctr"/>
            <a:r>
              <a:rPr lang="en-US" sz="2200" dirty="0" smtClean="0"/>
              <a:t>Calculating the </a:t>
            </a:r>
            <a:r>
              <a:rPr lang="en-US" sz="2200" dirty="0"/>
              <a:t>number of </a:t>
            </a:r>
            <a:r>
              <a:rPr lang="en-US" sz="2200" dirty="0" smtClean="0"/>
              <a:t>PAC cases due to induced abortions</a:t>
            </a: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34500" y="1864312"/>
            <a:ext cx="7572653" cy="122511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wrap="square" lIns="0" tIns="0" rIns="0" bIns="0" rtlCol="0">
            <a:noAutofit/>
          </a:bodyPr>
          <a:lstStyle>
            <a:lvl1pPr marL="228600" indent="-228600" algn="l" defTabSz="457200" rtl="0" eaLnBrk="1" latinLnBrk="0" hangingPunct="1">
              <a:spcBef>
                <a:spcPts val="2400"/>
              </a:spcBef>
              <a:buClr>
                <a:schemeClr val="accent5"/>
              </a:buClr>
              <a:buFont typeface="Wingdings" charset="2"/>
              <a:buChar char="§"/>
              <a:defRPr sz="200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algn="l" defTabSz="457200" rtl="0" eaLnBrk="1" latinLnBrk="0" hangingPunct="1">
              <a:spcBef>
                <a:spcPts val="1200"/>
              </a:spcBef>
              <a:buFont typeface="Arial"/>
              <a:buChar char="–"/>
              <a:defRPr sz="200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200"/>
              </a:spcBef>
              <a:buFont typeface="Arial"/>
              <a:buChar char="»"/>
              <a:defRPr sz="1800" kern="1200" baseline="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Total </a:t>
            </a:r>
            <a:r>
              <a:rPr lang="en-US" sz="1800" dirty="0"/>
              <a:t>number of Induced PAC </a:t>
            </a:r>
            <a:r>
              <a:rPr lang="en-US" sz="1800" dirty="0" smtClean="0"/>
              <a:t>cases: 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Total number of </a:t>
            </a:r>
            <a:r>
              <a:rPr lang="en-US" sz="1800" dirty="0" smtClean="0"/>
              <a:t>PAC cases </a:t>
            </a:r>
            <a:r>
              <a:rPr lang="en-US" sz="1800" dirty="0"/>
              <a:t>– </a:t>
            </a:r>
            <a:r>
              <a:rPr lang="en-US" sz="1800" dirty="0" smtClean="0"/>
              <a:t>Cases </a:t>
            </a:r>
            <a:r>
              <a:rPr lang="en-US" sz="1800" dirty="0"/>
              <a:t>due to </a:t>
            </a:r>
            <a:r>
              <a:rPr lang="en-US" sz="1800" dirty="0" smtClean="0"/>
              <a:t>spontaneous abortions (estimated late miscarriages that seek care in a health facility)</a:t>
            </a:r>
          </a:p>
          <a:p>
            <a:endParaRPr lang="en-US" sz="1800" dirty="0" smtClean="0"/>
          </a:p>
          <a:p>
            <a:pPr marL="457200" lvl="1" indent="0">
              <a:buFont typeface="Arial"/>
              <a:buNone/>
            </a:pPr>
            <a:r>
              <a:rPr lang="en-US" sz="1800" dirty="0" smtClean="0"/>
              <a:t>	</a:t>
            </a:r>
          </a:p>
          <a:p>
            <a:pPr>
              <a:buFont typeface="Wingdings" charset="2"/>
              <a:buNone/>
              <a:defRPr/>
            </a:pPr>
            <a:endParaRPr lang="en-US" sz="1800" dirty="0" smtClean="0"/>
          </a:p>
          <a:p>
            <a:pPr lvl="2">
              <a:defRPr/>
            </a:pPr>
            <a:endParaRPr lang="en-US" sz="1800" dirty="0" smtClean="0"/>
          </a:p>
          <a:p>
            <a:pPr lvl="1">
              <a:defRPr/>
            </a:pPr>
            <a:endParaRPr lang="en-US" sz="18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34500" y="3330609"/>
            <a:ext cx="7572653" cy="4335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wrap="square" lIns="0" tIns="0" rIns="0" bIns="0" rtlCol="0">
            <a:noAutofit/>
          </a:bodyPr>
          <a:lstStyle>
            <a:lvl1pPr marL="228600" indent="-228600" algn="l" defTabSz="457200" rtl="0" eaLnBrk="1" latinLnBrk="0" hangingPunct="1">
              <a:spcBef>
                <a:spcPts val="2400"/>
              </a:spcBef>
              <a:buClr>
                <a:schemeClr val="accent5"/>
              </a:buClr>
              <a:buFont typeface="Wingdings" charset="2"/>
              <a:buChar char="§"/>
              <a:defRPr sz="200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algn="l" defTabSz="457200" rtl="0" eaLnBrk="1" latinLnBrk="0" hangingPunct="1">
              <a:spcBef>
                <a:spcPts val="1200"/>
              </a:spcBef>
              <a:buFont typeface="Arial"/>
              <a:buChar char="–"/>
              <a:defRPr sz="200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200"/>
              </a:spcBef>
              <a:buFont typeface="Arial"/>
              <a:buChar char="»"/>
              <a:defRPr sz="1800" kern="1200" baseline="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Total </a:t>
            </a:r>
            <a:r>
              <a:rPr lang="en-US" sz="1800" dirty="0"/>
              <a:t>number of </a:t>
            </a:r>
            <a:r>
              <a:rPr lang="en-US" sz="1800" dirty="0" smtClean="0"/>
              <a:t>PAC cases in Tanzania Mainland = </a:t>
            </a:r>
            <a:r>
              <a:rPr lang="en-US" sz="1800" b="1" u="sng" dirty="0" smtClean="0"/>
              <a:t>96885</a:t>
            </a:r>
            <a:endParaRPr lang="en-US" sz="1800" b="1" u="sng" dirty="0"/>
          </a:p>
          <a:p>
            <a:endParaRPr lang="en-US" sz="1800" dirty="0" smtClean="0"/>
          </a:p>
          <a:p>
            <a:pPr marL="457200" lvl="1" indent="0">
              <a:buFont typeface="Arial"/>
              <a:buNone/>
            </a:pPr>
            <a:r>
              <a:rPr lang="en-US" sz="1800" dirty="0" smtClean="0"/>
              <a:t>	</a:t>
            </a:r>
          </a:p>
          <a:p>
            <a:pPr>
              <a:buFont typeface="Wingdings" charset="2"/>
              <a:buNone/>
              <a:defRPr/>
            </a:pPr>
            <a:endParaRPr lang="en-US" sz="1800" dirty="0" smtClean="0"/>
          </a:p>
          <a:p>
            <a:pPr lvl="2">
              <a:defRPr/>
            </a:pPr>
            <a:endParaRPr lang="en-US" sz="1800" dirty="0" smtClean="0"/>
          </a:p>
          <a:p>
            <a:pPr lvl="1">
              <a:defRPr/>
            </a:pPr>
            <a:endParaRPr lang="en-US" sz="1800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834499" y="3972759"/>
            <a:ext cx="7572653" cy="11762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wrap="square" lIns="0" tIns="0" rIns="0" bIns="0" rtlCol="0">
            <a:noAutofit/>
          </a:bodyPr>
          <a:lstStyle>
            <a:lvl1pPr marL="228600" indent="-228600" algn="l" defTabSz="457200" rtl="0" eaLnBrk="1" latinLnBrk="0" hangingPunct="1">
              <a:spcBef>
                <a:spcPts val="2400"/>
              </a:spcBef>
              <a:buClr>
                <a:schemeClr val="accent5"/>
              </a:buClr>
              <a:buFont typeface="Wingdings" charset="2"/>
              <a:buChar char="§"/>
              <a:defRPr sz="200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algn="l" defTabSz="457200" rtl="0" eaLnBrk="1" latinLnBrk="0" hangingPunct="1">
              <a:spcBef>
                <a:spcPts val="1200"/>
              </a:spcBef>
              <a:buFont typeface="Arial"/>
              <a:buChar char="–"/>
              <a:defRPr sz="200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200"/>
              </a:spcBef>
              <a:buFont typeface="Arial"/>
              <a:buChar char="»"/>
              <a:defRPr sz="1800" kern="1200" baseline="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Number of late miscarriages that seek care in Mainland </a:t>
            </a:r>
            <a:r>
              <a:rPr lang="en-US" sz="1800" dirty="0" smtClean="0"/>
              <a:t>Tanzania</a:t>
            </a:r>
            <a:r>
              <a:rPr lang="en-US" sz="1800" dirty="0"/>
              <a:t>:</a:t>
            </a:r>
          </a:p>
          <a:p>
            <a:pPr marL="0" indent="0">
              <a:buNone/>
            </a:pPr>
            <a:r>
              <a:rPr lang="en-US" sz="1800" dirty="0"/>
              <a:t>66.15%  X 63,163 = </a:t>
            </a:r>
            <a:r>
              <a:rPr lang="en-US" sz="1800" b="1" u="sng" dirty="0"/>
              <a:t>41,782</a:t>
            </a:r>
            <a:r>
              <a:rPr lang="en-US" sz="1800" dirty="0"/>
              <a:t> estimated late miscarriages that sought care for abortion</a:t>
            </a:r>
          </a:p>
          <a:p>
            <a:endParaRPr lang="en-US" sz="1800" dirty="0" smtClean="0"/>
          </a:p>
          <a:p>
            <a:pPr marL="457200" lvl="1" indent="0">
              <a:buFont typeface="Arial"/>
              <a:buNone/>
            </a:pPr>
            <a:r>
              <a:rPr lang="en-US" sz="1800" dirty="0" smtClean="0"/>
              <a:t>	</a:t>
            </a:r>
          </a:p>
          <a:p>
            <a:pPr>
              <a:buFont typeface="Wingdings" charset="2"/>
              <a:buNone/>
              <a:defRPr/>
            </a:pPr>
            <a:endParaRPr lang="en-US" sz="1800" dirty="0" smtClean="0"/>
          </a:p>
          <a:p>
            <a:pPr lvl="2">
              <a:defRPr/>
            </a:pPr>
            <a:endParaRPr lang="en-US" sz="1800" dirty="0" smtClean="0"/>
          </a:p>
          <a:p>
            <a:pPr lvl="1">
              <a:defRPr/>
            </a:pPr>
            <a:endParaRPr lang="en-US" sz="1800" dirty="0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834500" y="5230429"/>
            <a:ext cx="7572653" cy="117628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vert="horz" wrap="square" lIns="0" tIns="0" rIns="0" bIns="0" rtlCol="0">
            <a:noAutofit/>
          </a:bodyPr>
          <a:lstStyle>
            <a:lvl1pPr marL="228600" indent="-228600" algn="l" defTabSz="457200" rtl="0" eaLnBrk="1" latinLnBrk="0" hangingPunct="1">
              <a:spcBef>
                <a:spcPts val="2400"/>
              </a:spcBef>
              <a:buClr>
                <a:schemeClr val="accent5"/>
              </a:buClr>
              <a:buFont typeface="Wingdings" charset="2"/>
              <a:buChar char="§"/>
              <a:defRPr sz="200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algn="l" defTabSz="457200" rtl="0" eaLnBrk="1" latinLnBrk="0" hangingPunct="1">
              <a:spcBef>
                <a:spcPts val="1200"/>
              </a:spcBef>
              <a:buFont typeface="Arial"/>
              <a:buChar char="–"/>
              <a:defRPr sz="200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200"/>
              </a:spcBef>
              <a:buFont typeface="Arial"/>
              <a:buChar char="»"/>
              <a:defRPr sz="1800" kern="1200" baseline="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Total number of induced PAC cases </a:t>
            </a:r>
            <a:r>
              <a:rPr lang="en-US" sz="1800" dirty="0"/>
              <a:t>in Mainland Tanzania= </a:t>
            </a:r>
          </a:p>
          <a:p>
            <a:pPr marL="0" indent="0">
              <a:buNone/>
            </a:pPr>
            <a:r>
              <a:rPr lang="en-US" sz="1800" dirty="0" smtClean="0"/>
              <a:t>	96,885 </a:t>
            </a:r>
            <a:r>
              <a:rPr lang="en-US" sz="1800" smtClean="0"/>
              <a:t>– 41,782 = </a:t>
            </a:r>
            <a:r>
              <a:rPr lang="en-US" sz="1800" b="1" u="sng" smtClean="0">
                <a:solidFill>
                  <a:srgbClr val="FF0000"/>
                </a:solidFill>
              </a:rPr>
              <a:t>55,103</a:t>
            </a:r>
            <a:endParaRPr lang="en-US" sz="1800" b="1" u="sng" dirty="0">
              <a:solidFill>
                <a:srgbClr val="FF0000"/>
              </a:solidFill>
            </a:endParaRPr>
          </a:p>
          <a:p>
            <a:endParaRPr lang="en-US" sz="1800" dirty="0" smtClean="0"/>
          </a:p>
          <a:p>
            <a:pPr marL="457200" lvl="1" indent="0">
              <a:buFont typeface="Arial"/>
              <a:buNone/>
            </a:pPr>
            <a:r>
              <a:rPr lang="en-US" sz="1800" dirty="0" smtClean="0"/>
              <a:t>	</a:t>
            </a:r>
          </a:p>
          <a:p>
            <a:pPr>
              <a:buFont typeface="Wingdings" charset="2"/>
              <a:buNone/>
              <a:defRPr/>
            </a:pPr>
            <a:endParaRPr lang="en-US" sz="1800" dirty="0" smtClean="0"/>
          </a:p>
          <a:p>
            <a:pPr lvl="2">
              <a:defRPr/>
            </a:pPr>
            <a:endParaRPr lang="en-US" sz="1800" dirty="0" smtClean="0"/>
          </a:p>
          <a:p>
            <a:pPr lvl="1">
              <a:defRPr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765139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92457" y="815936"/>
            <a:ext cx="7714696" cy="685800"/>
          </a:xfrm>
        </p:spPr>
        <p:txBody>
          <a:bodyPr/>
          <a:lstStyle/>
          <a:p>
            <a:pPr algn="ctr"/>
            <a:r>
              <a:rPr lang="en-US" sz="2200" dirty="0" smtClean="0"/>
              <a:t>Additional comments</a:t>
            </a: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34500" y="1864311"/>
            <a:ext cx="7572653" cy="453508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228600" indent="-228600" algn="l" defTabSz="457200" rtl="0" eaLnBrk="1" latinLnBrk="0" hangingPunct="1">
              <a:spcBef>
                <a:spcPts val="2400"/>
              </a:spcBef>
              <a:buClr>
                <a:schemeClr val="accent5"/>
              </a:buClr>
              <a:buFont typeface="Wingdings" charset="2"/>
              <a:buChar char="§"/>
              <a:defRPr sz="200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algn="l" defTabSz="457200" rtl="0" eaLnBrk="1" latinLnBrk="0" hangingPunct="1">
              <a:spcBef>
                <a:spcPts val="1200"/>
              </a:spcBef>
              <a:buFont typeface="Arial"/>
              <a:buChar char="–"/>
              <a:defRPr sz="200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200"/>
              </a:spcBef>
              <a:buFont typeface="Arial"/>
              <a:buChar char="»"/>
              <a:defRPr sz="1800" kern="1200" baseline="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defRPr/>
            </a:pPr>
            <a:endParaRPr lang="en-US" sz="1800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34500" y="1979720"/>
            <a:ext cx="7572653" cy="4030463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vert="horz" wrap="square" lIns="0" tIns="0" rIns="0" bIns="0" rtlCol="0">
            <a:noAutofit/>
          </a:bodyPr>
          <a:lstStyle>
            <a:lvl1pPr marL="228600" indent="-228600" algn="l" defTabSz="457200" rtl="0" eaLnBrk="1" latinLnBrk="0" hangingPunct="1">
              <a:spcBef>
                <a:spcPts val="2400"/>
              </a:spcBef>
              <a:buClr>
                <a:schemeClr val="accent5"/>
              </a:buClr>
              <a:buFont typeface="Wingdings" charset="2"/>
              <a:buChar char="§"/>
              <a:defRPr sz="200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algn="l" defTabSz="457200" rtl="0" eaLnBrk="1" latinLnBrk="0" hangingPunct="1">
              <a:spcBef>
                <a:spcPts val="1200"/>
              </a:spcBef>
              <a:buFont typeface="Arial"/>
              <a:buChar char="–"/>
              <a:defRPr sz="200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200"/>
              </a:spcBef>
              <a:buFont typeface="Arial"/>
              <a:buChar char="»"/>
              <a:defRPr sz="1800" kern="1200" baseline="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These calculations can be done at the subnational level if data was collected to provide representative estimates at those levels.</a:t>
            </a:r>
          </a:p>
          <a:p>
            <a:pPr marL="0" indent="0">
              <a:buNone/>
            </a:pPr>
            <a:endParaRPr lang="en-US" sz="1800" dirty="0" smtClean="0"/>
          </a:p>
          <a:p>
            <a:pPr marL="457200" lvl="1" indent="0">
              <a:buFont typeface="Arial"/>
              <a:buNone/>
            </a:pPr>
            <a:r>
              <a:rPr lang="en-US" sz="1800" dirty="0" smtClean="0"/>
              <a:t>	</a:t>
            </a:r>
          </a:p>
          <a:p>
            <a:pPr>
              <a:buFont typeface="Wingdings" charset="2"/>
              <a:buNone/>
              <a:defRPr/>
            </a:pPr>
            <a:endParaRPr lang="en-US" sz="1800" dirty="0" smtClean="0"/>
          </a:p>
          <a:p>
            <a:pPr lvl="2">
              <a:defRPr/>
            </a:pPr>
            <a:endParaRPr lang="en-US" sz="1800" dirty="0" smtClean="0"/>
          </a:p>
          <a:p>
            <a:pPr lvl="1">
              <a:defRPr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88460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4094" y="1780978"/>
            <a:ext cx="8337177" cy="4270572"/>
          </a:xfrm>
        </p:spPr>
        <p:txBody>
          <a:bodyPr numCol="1"/>
          <a:lstStyle/>
          <a:p>
            <a:pPr>
              <a:spcAft>
                <a:spcPts val="600"/>
              </a:spcAft>
            </a:pPr>
            <a:r>
              <a:rPr lang="en-US" sz="1800" b="0" i="1" dirty="0" smtClean="0"/>
              <a:t>It is </a:t>
            </a:r>
            <a:r>
              <a:rPr lang="en-US" sz="1800" b="0" i="1" dirty="0"/>
              <a:t>one which is not induced, even if an external cause is involved such as trauma or communicable </a:t>
            </a:r>
            <a:r>
              <a:rPr lang="en-US" sz="1800" b="0" i="1" dirty="0" smtClean="0"/>
              <a:t>disease</a:t>
            </a:r>
          </a:p>
          <a:p>
            <a:pPr>
              <a:spcAft>
                <a:spcPts val="600"/>
              </a:spcAft>
            </a:pPr>
            <a:r>
              <a:rPr lang="en-US" sz="1800" b="0" dirty="0" smtClean="0"/>
              <a:t>It is also called “miscarriage”</a:t>
            </a:r>
          </a:p>
          <a:p>
            <a:pPr>
              <a:spcAft>
                <a:spcPts val="600"/>
              </a:spcAft>
            </a:pPr>
            <a:r>
              <a:rPr lang="en-US" sz="1800" b="0" dirty="0" smtClean="0"/>
              <a:t>It is much more common in the 1</a:t>
            </a:r>
            <a:r>
              <a:rPr lang="en-US" sz="1800" b="0" baseline="30000" dirty="0" smtClean="0"/>
              <a:t>st</a:t>
            </a:r>
            <a:r>
              <a:rPr lang="en-US" sz="1800" b="0" dirty="0" smtClean="0"/>
              <a:t> trimester but can happen in the second trimester</a:t>
            </a:r>
          </a:p>
          <a:p>
            <a:pPr>
              <a:spcAft>
                <a:spcPts val="600"/>
              </a:spcAft>
            </a:pPr>
            <a:r>
              <a:rPr lang="en-US" sz="1800" b="0" dirty="0" smtClean="0"/>
              <a:t>It doesn’t always complete on its own and therefore can sometimes lead to complications and require </a:t>
            </a:r>
            <a:r>
              <a:rPr lang="en-US" sz="1800" b="0" dirty="0" err="1" smtClean="0"/>
              <a:t>postabortion</a:t>
            </a:r>
            <a:r>
              <a:rPr lang="en-US" sz="1800" b="0" dirty="0" smtClean="0"/>
              <a:t> care</a:t>
            </a:r>
          </a:p>
          <a:p>
            <a:pPr>
              <a:spcAft>
                <a:spcPts val="600"/>
              </a:spcAft>
            </a:pPr>
            <a:r>
              <a:rPr lang="en-US" sz="1800" b="0" dirty="0" smtClean="0"/>
              <a:t>There are very few studies which have accurately measured miscarriage at a population level, with no reliable studies in LMICs</a:t>
            </a:r>
          </a:p>
          <a:p>
            <a:pPr>
              <a:spcAft>
                <a:spcPts val="600"/>
              </a:spcAft>
            </a:pPr>
            <a:endParaRPr lang="en-US" sz="1800" b="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8359" y="711349"/>
            <a:ext cx="6781800" cy="685800"/>
          </a:xfrm>
        </p:spPr>
        <p:txBody>
          <a:bodyPr/>
          <a:lstStyle/>
          <a:p>
            <a:pPr algn="ctr"/>
            <a:r>
              <a:rPr lang="en-US" dirty="0" smtClean="0"/>
              <a:t>What is a spontaneous abortion?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99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61826"/>
            <a:ext cx="6781800" cy="685800"/>
          </a:xfrm>
        </p:spPr>
        <p:txBody>
          <a:bodyPr/>
          <a:lstStyle/>
          <a:p>
            <a:pPr algn="ctr"/>
            <a:r>
              <a:rPr lang="en-US" dirty="0" smtClean="0"/>
              <a:t>Sample life table showing risk of miscarriage by gestational 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914400" y="6186488"/>
            <a:ext cx="7315200" cy="288271"/>
          </a:xfrm>
        </p:spPr>
        <p:txBody>
          <a:bodyPr/>
          <a:lstStyle/>
          <a:p>
            <a:pPr algn="ctr"/>
            <a:r>
              <a:rPr lang="en-US" dirty="0"/>
              <a:t>Sully, E., </a:t>
            </a:r>
            <a:r>
              <a:rPr lang="en-US" dirty="0" err="1"/>
              <a:t>Dibaba</a:t>
            </a:r>
            <a:r>
              <a:rPr lang="en-US" dirty="0"/>
              <a:t>, Y., Fetters, T., Blades, N., &amp; Bankole, A. (2018). Playing it safe: legal and clandestine abortions among adolescents in Ethiopia. </a:t>
            </a:r>
            <a:r>
              <a:rPr lang="en-US" i="1" dirty="0"/>
              <a:t>Journal of Adolescent Health</a:t>
            </a:r>
            <a:r>
              <a:rPr lang="en-US" dirty="0"/>
              <a:t>, </a:t>
            </a:r>
            <a:r>
              <a:rPr lang="en-US" i="1" dirty="0"/>
              <a:t>62</a:t>
            </a:r>
            <a:r>
              <a:rPr lang="en-US" dirty="0"/>
              <a:t>(6), 729-736.</a:t>
            </a:r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6582" y="1956547"/>
            <a:ext cx="5930153" cy="4108077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2627790" y="3045041"/>
            <a:ext cx="1" cy="243248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160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98494" y="922468"/>
            <a:ext cx="6772940" cy="685800"/>
          </a:xfrm>
        </p:spPr>
        <p:txBody>
          <a:bodyPr/>
          <a:lstStyle/>
          <a:p>
            <a:pPr algn="ctr" eaLnBrk="1" hangingPunct="1"/>
            <a:r>
              <a:rPr lang="en-US" dirty="0" smtClean="0">
                <a:solidFill>
                  <a:schemeClr val="tx1"/>
                </a:solidFill>
              </a:rPr>
              <a:t>Total number of Induced PAC cases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8699" y="1941755"/>
            <a:ext cx="7342095" cy="4512833"/>
          </a:xfrm>
        </p:spPr>
        <p:txBody>
          <a:bodyPr/>
          <a:lstStyle/>
          <a:p>
            <a:r>
              <a:rPr lang="en-US" dirty="0" smtClean="0"/>
              <a:t>Total number of PAC cases = </a:t>
            </a:r>
          </a:p>
          <a:p>
            <a:pPr marL="0" indent="0">
              <a:buNone/>
            </a:pPr>
            <a:r>
              <a:rPr lang="en-US" dirty="0" smtClean="0"/>
              <a:t>Cases due to induced abortions + Cases due to spontaneous abortions</a:t>
            </a:r>
          </a:p>
          <a:p>
            <a:r>
              <a:rPr lang="en-US" dirty="0" smtClean="0"/>
              <a:t>Therefore, Total number of cases due to Induced abortions= </a:t>
            </a:r>
          </a:p>
          <a:p>
            <a:pPr marL="0" indent="0">
              <a:buNone/>
            </a:pPr>
            <a:r>
              <a:rPr lang="en-US" dirty="0" smtClean="0"/>
              <a:t>Total number of PAC cases – Cases due to spontaneous abortions(miscarriages)</a:t>
            </a:r>
          </a:p>
          <a:p>
            <a:pPr eaLnBrk="1" hangingPunct="1">
              <a:buNone/>
              <a:defRPr/>
            </a:pPr>
            <a:endParaRPr lang="en-US" dirty="0" smtClean="0"/>
          </a:p>
          <a:p>
            <a:pPr lvl="2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93070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53888" y="917089"/>
            <a:ext cx="6772940" cy="6858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Two assumptions to estimate number of cases due to miscarriages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676" y="1941755"/>
            <a:ext cx="7026089" cy="4512833"/>
          </a:xfrm>
        </p:spPr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ost </a:t>
            </a:r>
            <a:r>
              <a:rPr lang="en-US" dirty="0"/>
              <a:t>miscarriages which </a:t>
            </a:r>
            <a:r>
              <a:rPr lang="en-US" u="sng" dirty="0"/>
              <a:t>will</a:t>
            </a:r>
            <a:r>
              <a:rPr lang="en-US" dirty="0"/>
              <a:t> require health facility </a:t>
            </a:r>
            <a:r>
              <a:rPr lang="en-US" dirty="0" smtClean="0"/>
              <a:t>care </a:t>
            </a:r>
            <a:r>
              <a:rPr lang="en-US" u="sng" dirty="0" smtClean="0"/>
              <a:t>(admissions) </a:t>
            </a:r>
            <a:r>
              <a:rPr lang="en-US" dirty="0"/>
              <a:t>are </a:t>
            </a:r>
            <a:r>
              <a:rPr lang="en-US" u="sng" dirty="0"/>
              <a:t>late miscarriages </a:t>
            </a:r>
            <a:r>
              <a:rPr lang="en-US" dirty="0"/>
              <a:t>(13-22 weeks gestational age</a:t>
            </a:r>
            <a:r>
              <a:rPr lang="en-US" dirty="0" smtClean="0"/>
              <a:t>)</a:t>
            </a:r>
          </a:p>
          <a:p>
            <a:r>
              <a:rPr lang="en-US" dirty="0" smtClean="0"/>
              <a:t>Not </a:t>
            </a:r>
            <a:r>
              <a:rPr lang="en-US" dirty="0"/>
              <a:t>all women with late miscarriages will seek care in a health facility</a:t>
            </a:r>
            <a:r>
              <a:rPr lang="en-US" dirty="0" smtClean="0"/>
              <a:t>.</a:t>
            </a:r>
          </a:p>
          <a:p>
            <a:pPr eaLnBrk="1" hangingPunct="1">
              <a:buNone/>
              <a:defRPr/>
            </a:pPr>
            <a:endParaRPr lang="en-US" dirty="0" smtClean="0"/>
          </a:p>
          <a:p>
            <a:pPr lvl="2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4528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98494" y="922468"/>
            <a:ext cx="6772940" cy="6858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Assumption 1: Estimating the number of late miscarriages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41755"/>
            <a:ext cx="8350624" cy="4512833"/>
          </a:xfrm>
        </p:spPr>
        <p:txBody>
          <a:bodyPr/>
          <a:lstStyle/>
          <a:p>
            <a:r>
              <a:rPr lang="en-US" sz="1800" dirty="0" smtClean="0"/>
              <a:t>Clinical </a:t>
            </a:r>
            <a:r>
              <a:rPr lang="en-US" sz="1800" dirty="0"/>
              <a:t>studies on the biological pattern of miscarriages </a:t>
            </a:r>
            <a:r>
              <a:rPr lang="en-US" sz="1800" dirty="0" smtClean="0"/>
              <a:t>suggest </a:t>
            </a:r>
            <a:r>
              <a:rPr lang="en-US" sz="1800" dirty="0"/>
              <a:t>that late pregnancy loses account for 2.9% of all recognized </a:t>
            </a:r>
            <a:r>
              <a:rPr lang="en-US" sz="1800" dirty="0" smtClean="0"/>
              <a:t>pregnancies.</a:t>
            </a:r>
          </a:p>
          <a:p>
            <a:r>
              <a:rPr lang="en-US" sz="1800" dirty="0" smtClean="0"/>
              <a:t>Since </a:t>
            </a:r>
            <a:r>
              <a:rPr lang="en-US" sz="1800" dirty="0"/>
              <a:t>live births are estimated to account for 84.8% of all pregnancies, </a:t>
            </a:r>
            <a:r>
              <a:rPr lang="en-US" sz="1800" dirty="0" smtClean="0"/>
              <a:t>late miscarriages </a:t>
            </a:r>
            <a:r>
              <a:rPr lang="en-US" sz="1800" dirty="0"/>
              <a:t>hence account for </a:t>
            </a:r>
            <a:r>
              <a:rPr lang="en-US" sz="1800" dirty="0" smtClean="0"/>
              <a:t>3.41% </a:t>
            </a:r>
            <a:r>
              <a:rPr lang="en-US" sz="1800" dirty="0"/>
              <a:t>of all live </a:t>
            </a:r>
            <a:r>
              <a:rPr lang="en-US" sz="1800" dirty="0" smtClean="0"/>
              <a:t>births</a:t>
            </a:r>
          </a:p>
          <a:p>
            <a:r>
              <a:rPr lang="en-US" sz="1800" u="sng" dirty="0" smtClean="0">
                <a:solidFill>
                  <a:srgbClr val="FF0000"/>
                </a:solidFill>
              </a:rPr>
              <a:t>Main data needed: </a:t>
            </a:r>
            <a:r>
              <a:rPr lang="en-US" sz="1800" dirty="0">
                <a:solidFill>
                  <a:srgbClr val="FF0000"/>
                </a:solidFill>
              </a:rPr>
              <a:t>Number of </a:t>
            </a:r>
            <a:r>
              <a:rPr lang="en-US" sz="1800" dirty="0" smtClean="0">
                <a:solidFill>
                  <a:srgbClr val="FF0000"/>
                </a:solidFill>
              </a:rPr>
              <a:t>births</a:t>
            </a:r>
          </a:p>
          <a:p>
            <a:pPr lvl="1"/>
            <a:r>
              <a:rPr lang="en-US" sz="1800" dirty="0" smtClean="0">
                <a:solidFill>
                  <a:schemeClr val="accent6">
                    <a:lumMod val="50000"/>
                  </a:schemeClr>
                </a:solidFill>
              </a:rPr>
              <a:t>National </a:t>
            </a:r>
            <a:r>
              <a:rPr lang="en-US" sz="1800" dirty="0">
                <a:solidFill>
                  <a:schemeClr val="accent6">
                    <a:lumMod val="50000"/>
                  </a:schemeClr>
                </a:solidFill>
              </a:rPr>
              <a:t>census, most preferably for the year of study</a:t>
            </a:r>
          </a:p>
          <a:p>
            <a:pPr lvl="1"/>
            <a:r>
              <a:rPr lang="en-US" sz="1800" dirty="0">
                <a:solidFill>
                  <a:schemeClr val="accent6">
                    <a:lumMod val="50000"/>
                  </a:schemeClr>
                </a:solidFill>
              </a:rPr>
              <a:t>United Nations Department of Population’s population estimates and projections: </a:t>
            </a:r>
            <a:r>
              <a:rPr lang="en-US" sz="1800" dirty="0">
                <a:solidFill>
                  <a:schemeClr val="accent6">
                    <a:lumMod val="50000"/>
                  </a:schemeClr>
                </a:solidFill>
                <a:hlinkClick r:id="rId3"/>
              </a:rPr>
              <a:t>https://</a:t>
            </a:r>
            <a:r>
              <a:rPr lang="en-US" sz="1800" dirty="0" smtClean="0">
                <a:solidFill>
                  <a:schemeClr val="accent6">
                    <a:lumMod val="50000"/>
                  </a:schemeClr>
                </a:solidFill>
                <a:hlinkClick r:id="rId3"/>
              </a:rPr>
              <a:t>population.un.org/wpp/Download/Standard/Population/</a:t>
            </a:r>
            <a:endParaRPr lang="en-US" sz="1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/>
            <a:r>
              <a:rPr lang="en-US" sz="1800" dirty="0" smtClean="0"/>
              <a:t>If </a:t>
            </a:r>
            <a:r>
              <a:rPr lang="en-US" sz="1800" dirty="0"/>
              <a:t>not available, it can be estimated by applying age specific birth rates from the DHD or DHS type survey to 5-year age distribution of women of reproductive age.  </a:t>
            </a:r>
          </a:p>
          <a:p>
            <a:pPr marL="457200" lvl="1" indent="0">
              <a:buNone/>
            </a:pPr>
            <a:r>
              <a:rPr lang="en-US" sz="1800" dirty="0" smtClean="0"/>
              <a:t>	</a:t>
            </a:r>
            <a:endParaRPr lang="en-US" sz="1800" dirty="0"/>
          </a:p>
          <a:p>
            <a:pPr eaLnBrk="1" hangingPunct="1">
              <a:buNone/>
              <a:defRPr/>
            </a:pPr>
            <a:endParaRPr lang="en-US" sz="1800" dirty="0" smtClean="0"/>
          </a:p>
          <a:p>
            <a:pPr lvl="2" eaLnBrk="1" hangingPunct="1">
              <a:defRPr/>
            </a:pPr>
            <a:endParaRPr lang="en-US" sz="1800" dirty="0" smtClean="0"/>
          </a:p>
          <a:p>
            <a:pPr lvl="1" eaLnBrk="1" hangingPunct="1">
              <a:defRPr/>
            </a:pPr>
            <a:endParaRPr lang="en-US" sz="18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5879421" y="3059328"/>
            <a:ext cx="1653988" cy="29583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(2.9/84.8*100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454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66602"/>
            <a:ext cx="6772940" cy="685800"/>
          </a:xfrm>
        </p:spPr>
        <p:txBody>
          <a:bodyPr/>
          <a:lstStyle/>
          <a:p>
            <a:pPr algn="ctr"/>
            <a:r>
              <a:rPr lang="en-US" dirty="0" smtClean="0"/>
              <a:t>Estimating the annual number of births in Mainland Tanzania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7127823"/>
              </p:ext>
            </p:extLst>
          </p:nvPr>
        </p:nvGraphicFramePr>
        <p:xfrm>
          <a:off x="831272" y="1687485"/>
          <a:ext cx="7398327" cy="4686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7" name="Worksheet" r:id="rId3" imgW="3253674" imgH="2499477" progId="Excel.Sheet.8">
                  <p:embed/>
                </p:oleObj>
              </mc:Choice>
              <mc:Fallback>
                <p:oleObj name="Worksheet" r:id="rId3" imgW="3253674" imgH="2499477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1272" y="1687485"/>
                        <a:ext cx="7398327" cy="4686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Oval 2"/>
          <p:cNvSpPr/>
          <p:nvPr/>
        </p:nvSpPr>
        <p:spPr>
          <a:xfrm>
            <a:off x="6702642" y="5651303"/>
            <a:ext cx="1624612" cy="454092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355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98494" y="922468"/>
            <a:ext cx="6772940" cy="685800"/>
          </a:xfrm>
        </p:spPr>
        <p:txBody>
          <a:bodyPr/>
          <a:lstStyle/>
          <a:p>
            <a:pPr algn="ctr"/>
            <a:r>
              <a:rPr lang="en-US" dirty="0"/>
              <a:t>Assumption 1: </a:t>
            </a:r>
            <a:r>
              <a:rPr lang="en-US" dirty="0" smtClean="0"/>
              <a:t>Estimating </a:t>
            </a:r>
            <a:r>
              <a:rPr lang="en-US" dirty="0"/>
              <a:t>the number of late </a:t>
            </a:r>
            <a:r>
              <a:rPr lang="en-US" dirty="0" smtClean="0"/>
              <a:t>miscarriages (</a:t>
            </a:r>
            <a:r>
              <a:rPr lang="en-US" dirty="0"/>
              <a:t>2</a:t>
            </a:r>
            <a:r>
              <a:rPr lang="en-US" dirty="0" smtClean="0"/>
              <a:t>)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08590"/>
            <a:ext cx="8350624" cy="4272613"/>
          </a:xfrm>
        </p:spPr>
        <p:txBody>
          <a:bodyPr/>
          <a:lstStyle/>
          <a:p>
            <a:r>
              <a:rPr lang="en-US" sz="1800" dirty="0" smtClean="0"/>
              <a:t>Total number of births = 1,852,294</a:t>
            </a:r>
          </a:p>
          <a:p>
            <a:r>
              <a:rPr lang="en-US" sz="1800" dirty="0" smtClean="0"/>
              <a:t>Estimated total number of late miscarriages in Tanzania: </a:t>
            </a:r>
          </a:p>
          <a:p>
            <a:pPr marL="0" indent="0">
              <a:buNone/>
            </a:pPr>
            <a:r>
              <a:rPr lang="en-US" sz="1800" dirty="0" smtClean="0"/>
              <a:t>	</a:t>
            </a:r>
            <a:r>
              <a:rPr lang="en-US" sz="1800" dirty="0" smtClean="0">
                <a:solidFill>
                  <a:srgbClr val="FF0000"/>
                </a:solidFill>
              </a:rPr>
              <a:t>3.41% X total number of births in country =</a:t>
            </a:r>
          </a:p>
          <a:p>
            <a:pPr marL="0" indent="0">
              <a:buNone/>
            </a:pPr>
            <a:r>
              <a:rPr lang="en-US" sz="1800" dirty="0" smtClean="0"/>
              <a:t>	3.41% X 1,852,294 = 0.0341 X 1,852,294 = </a:t>
            </a:r>
            <a:r>
              <a:rPr lang="en-US" sz="1800" b="1" u="sng" dirty="0" smtClean="0"/>
              <a:t>63,163</a:t>
            </a:r>
            <a:r>
              <a:rPr lang="en-US" sz="1800" dirty="0" smtClean="0"/>
              <a:t> late miscarriages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pPr marL="457200" lvl="1" indent="0">
              <a:buNone/>
            </a:pPr>
            <a:r>
              <a:rPr lang="en-US" sz="1800" dirty="0" smtClean="0"/>
              <a:t>	</a:t>
            </a:r>
            <a:endParaRPr lang="en-US" sz="1800" dirty="0"/>
          </a:p>
          <a:p>
            <a:pPr eaLnBrk="1" hangingPunct="1">
              <a:buNone/>
              <a:defRPr/>
            </a:pPr>
            <a:endParaRPr lang="en-US" sz="1800" dirty="0" smtClean="0"/>
          </a:p>
          <a:p>
            <a:pPr lvl="2" eaLnBrk="1" hangingPunct="1">
              <a:defRPr/>
            </a:pPr>
            <a:endParaRPr lang="en-US" sz="1800" dirty="0" smtClean="0"/>
          </a:p>
          <a:p>
            <a:pPr lvl="1" eaLnBrk="1" hangingPunct="1">
              <a:defRPr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47385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203185" y="1100021"/>
            <a:ext cx="6772940" cy="685800"/>
          </a:xfrm>
        </p:spPr>
        <p:txBody>
          <a:bodyPr/>
          <a:lstStyle/>
          <a:p>
            <a:pPr algn="ctr"/>
            <a:r>
              <a:rPr lang="en-US" dirty="0"/>
              <a:t>Assumption </a:t>
            </a:r>
            <a:r>
              <a:rPr lang="en-US" dirty="0" smtClean="0"/>
              <a:t>2: </a:t>
            </a:r>
            <a:r>
              <a:rPr lang="en-US" dirty="0"/>
              <a:t>Calculating the number of late </a:t>
            </a:r>
            <a:r>
              <a:rPr lang="en-US" dirty="0" smtClean="0"/>
              <a:t>miscarriages that seek care in health facilities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133" y="2190329"/>
            <a:ext cx="8350624" cy="4512833"/>
          </a:xfrm>
        </p:spPr>
        <p:txBody>
          <a:bodyPr/>
          <a:lstStyle/>
          <a:p>
            <a:r>
              <a:rPr lang="en-US" sz="1800" u="sng" dirty="0" smtClean="0">
                <a:solidFill>
                  <a:srgbClr val="FF0000"/>
                </a:solidFill>
              </a:rPr>
              <a:t>Proxy data used: </a:t>
            </a:r>
            <a:r>
              <a:rPr lang="en-US" sz="1800" dirty="0" smtClean="0"/>
              <a:t>The proportion </a:t>
            </a:r>
            <a:r>
              <a:rPr lang="en-US" sz="1800" dirty="0"/>
              <a:t>of women with recent births who delivered in health facilities </a:t>
            </a:r>
            <a:r>
              <a:rPr lang="en-US" sz="1800" u="sng" dirty="0"/>
              <a:t>or who did not do so </a:t>
            </a:r>
            <a:r>
              <a:rPr lang="en-US" sz="1800" dirty="0"/>
              <a:t>because it is not necessary or customary, total and by </a:t>
            </a:r>
            <a:r>
              <a:rPr lang="en-US" sz="1800" dirty="0" smtClean="0"/>
              <a:t>region</a:t>
            </a:r>
          </a:p>
          <a:p>
            <a:r>
              <a:rPr lang="en-US" sz="1800" dirty="0" smtClean="0"/>
              <a:t>We add in the second group of women because we assume that they might seek care for abortion-related complications since these are not births</a:t>
            </a:r>
            <a:endParaRPr lang="en-US" sz="1800" dirty="0"/>
          </a:p>
          <a:p>
            <a:r>
              <a:rPr lang="en-US" sz="1800" u="sng" dirty="0" smtClean="0">
                <a:solidFill>
                  <a:srgbClr val="FF0000"/>
                </a:solidFill>
              </a:rPr>
              <a:t>Data source: </a:t>
            </a:r>
            <a:r>
              <a:rPr lang="en-US" sz="1800" dirty="0" smtClean="0"/>
              <a:t>Demographic </a:t>
            </a:r>
            <a:r>
              <a:rPr lang="en-US" sz="1800" dirty="0"/>
              <a:t>and Health Survey or from a DHS-type survey</a:t>
            </a:r>
          </a:p>
          <a:p>
            <a:r>
              <a:rPr lang="en-US" sz="1800" dirty="0"/>
              <a:t>The survey should be </a:t>
            </a:r>
            <a:r>
              <a:rPr lang="en-US" sz="1800" dirty="0" smtClean="0"/>
              <a:t>nationally </a:t>
            </a:r>
            <a:r>
              <a:rPr lang="en-US" sz="1800" dirty="0"/>
              <a:t>representative, preferably a probability sample survey. If that is not available, a survey with national focus or coverage might be used. 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pPr marL="457200" lvl="1" indent="0">
              <a:buNone/>
            </a:pPr>
            <a:r>
              <a:rPr lang="en-US" sz="1800" dirty="0" smtClean="0"/>
              <a:t>	</a:t>
            </a:r>
            <a:endParaRPr lang="en-US" sz="1800" dirty="0"/>
          </a:p>
          <a:p>
            <a:pPr eaLnBrk="1" hangingPunct="1">
              <a:buNone/>
              <a:defRPr/>
            </a:pPr>
            <a:endParaRPr lang="en-US" sz="1800" dirty="0" smtClean="0"/>
          </a:p>
          <a:p>
            <a:pPr lvl="2" eaLnBrk="1" hangingPunct="1">
              <a:defRPr/>
            </a:pPr>
            <a:endParaRPr lang="en-US" sz="1800" dirty="0" smtClean="0"/>
          </a:p>
          <a:p>
            <a:pPr lvl="1" eaLnBrk="1" hangingPunct="1">
              <a:defRPr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83476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 anchor="t" anchorCtr="0">
        <a:noAutofit/>
      </a:bodyPr>
      <a:lstStyle>
        <a:defPPr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asty bites APC.potx" id="{08B6B461-0172-42E6-AC4A-01C98F1F9530}" vid="{1EE4ADC6-C434-461E-B4A4-317A417CCD84}"/>
    </a:ext>
  </a:extLst>
</a:theme>
</file>

<file path=ppt/theme/theme2.xml><?xml version="1.0" encoding="utf-8"?>
<a:theme xmlns:a="http://schemas.openxmlformats.org/drawingml/2006/main" name="Presentation 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 anchor="t" anchorCtr="0">
        <a:noAutofit/>
      </a:bodyPr>
      <a:lstStyle>
        <a:defPPr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asty bites APC.potx" id="{08B6B461-0172-42E6-AC4A-01C98F1F9530}" vid="{AF60A424-DDEB-4E29-AE9D-6C6CDF04E63E}"/>
    </a:ext>
  </a:extLst>
</a:theme>
</file>

<file path=ppt/theme/theme3.xml><?xml version="1.0" encoding="utf-8"?>
<a:theme xmlns:a="http://schemas.openxmlformats.org/drawingml/2006/main" name="2_Presentation 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 anchor="t" anchorCtr="0">
        <a:noAutofit/>
      </a:bodyPr>
      <a:lstStyle>
        <a:defPPr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asty bites APC.potx" id="{08B6B461-0172-42E6-AC4A-01C98F1F9530}" vid="{D6D6B96F-5875-42F7-8190-17230DCC36A9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352AE41F046D4A8E0608EB23BC4D64" ma:contentTypeVersion="15" ma:contentTypeDescription="Create a new document." ma:contentTypeScope="" ma:versionID="dd35762a52b9f2005888206e03dbaf8a">
  <xsd:schema xmlns:xsd="http://www.w3.org/2001/XMLSchema" xmlns:xs="http://www.w3.org/2001/XMLSchema" xmlns:p="http://schemas.microsoft.com/office/2006/metadata/properties" xmlns:ns2="2dc4deee-c169-47ee-91cb-dde26aaa9517" xmlns:ns3="850062d4-b4e2-48b4-b9a5-eeb77fe17e48" targetNamespace="http://schemas.microsoft.com/office/2006/metadata/properties" ma:root="true" ma:fieldsID="f83d0442858aed55e1dfbd0c0fa73808" ns2:_="" ns3:_="">
    <xsd:import namespace="2dc4deee-c169-47ee-91cb-dde26aaa9517"/>
    <xsd:import namespace="850062d4-b4e2-48b4-b9a5-eeb77fe17e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c4deee-c169-47ee-91cb-dde26aaa95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6015023-d4a6-40cb-a4f1-860f8618f78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0062d4-b4e2-48b4-b9a5-eeb77fe17e4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2ce1d1f-276d-4a70-8374-2b8b38874954}" ma:internalName="TaxCatchAll" ma:showField="CatchAllData" ma:web="850062d4-b4e2-48b4-b9a5-eeb77fe17e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0062d4-b4e2-48b4-b9a5-eeb77fe17e48" xsi:nil="true"/>
    <lcf76f155ced4ddcb4097134ff3c332f xmlns="2dc4deee-c169-47ee-91cb-dde26aaa951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5A3620C-B8F6-4D0B-A865-DCF045F84992}"/>
</file>

<file path=customXml/itemProps2.xml><?xml version="1.0" encoding="utf-8"?>
<ds:datastoreItem xmlns:ds="http://schemas.openxmlformats.org/officeDocument/2006/customXml" ds:itemID="{29C5ADC1-BC0E-4CC9-85BA-8851A0E13B90}"/>
</file>

<file path=customXml/itemProps3.xml><?xml version="1.0" encoding="utf-8"?>
<ds:datastoreItem xmlns:ds="http://schemas.openxmlformats.org/officeDocument/2006/customXml" ds:itemID="{30BB747B-A121-427B-8B5E-673FF9E7BD20}"/>
</file>

<file path=docProps/app.xml><?xml version="1.0" encoding="utf-8"?>
<Properties xmlns="http://schemas.openxmlformats.org/officeDocument/2006/extended-properties" xmlns:vt="http://schemas.openxmlformats.org/officeDocument/2006/docPropsVTypes">
  <Template>tasty bites APC</Template>
  <TotalTime>7531</TotalTime>
  <Words>1152</Words>
  <Application>Microsoft Office PowerPoint</Application>
  <PresentationFormat>On-screen Show (4:3)</PresentationFormat>
  <Paragraphs>154</Paragraphs>
  <Slides>17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</vt:lpstr>
      <vt:lpstr>Arial</vt:lpstr>
      <vt:lpstr>Arial Black</vt:lpstr>
      <vt:lpstr>Calibri</vt:lpstr>
      <vt:lpstr>Tahoma</vt:lpstr>
      <vt:lpstr>Wingdings</vt:lpstr>
      <vt:lpstr>1_Office Theme</vt:lpstr>
      <vt:lpstr>Presentation Title Slide</vt:lpstr>
      <vt:lpstr>2_Presentation Title Slide</vt:lpstr>
      <vt:lpstr>Worksheet</vt:lpstr>
      <vt:lpstr>Session 7: Separating cases due to induced and spontaneous abortions</vt:lpstr>
      <vt:lpstr>What is a spontaneous abortion?</vt:lpstr>
      <vt:lpstr>Sample life table showing risk of miscarriage by gestational age</vt:lpstr>
      <vt:lpstr>Total number of Induced PAC cases</vt:lpstr>
      <vt:lpstr>Two assumptions to estimate number of cases due to miscarriages</vt:lpstr>
      <vt:lpstr>Assumption 1: Estimating the number of late miscarriages</vt:lpstr>
      <vt:lpstr>Estimating the annual number of births in Mainland Tanzania</vt:lpstr>
      <vt:lpstr>Assumption 1: Estimating the number of late miscarriages (2)</vt:lpstr>
      <vt:lpstr>Assumption 2: Calculating the number of late miscarriages that seek care in health facilities</vt:lpstr>
      <vt:lpstr>Obtaining the proportion of women who did not deliver in health facilities but are likely to seek PAC</vt:lpstr>
      <vt:lpstr>Obtaining the proportion of women who did not deliver in health facilities but are likely to seek PAC (2)</vt:lpstr>
      <vt:lpstr>Obtaining the proportion of women who did not deliver in health facilities but are likely to seek PAC (3)</vt:lpstr>
      <vt:lpstr>Assumption 2: Estimating the number of late miscarriages that seek care in health facilities (2)</vt:lpstr>
      <vt:lpstr>Assumption 2: Estimating the number of late miscarriages that seek care in health facilities (3)</vt:lpstr>
      <vt:lpstr>Total PAC case load</vt:lpstr>
      <vt:lpstr>Calculating the number of PAC cases due to induced abortions</vt:lpstr>
      <vt:lpstr>Additional comments</vt:lpstr>
    </vt:vector>
  </TitlesOfParts>
  <Manager/>
  <Company>Microsoft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Abortion Incidence and Service Availability, 2014</dc:title>
  <dc:subject/>
  <dc:creator>Rachel Jones</dc:creator>
  <cp:keywords/>
  <dc:description/>
  <cp:lastModifiedBy>Onikepe Owolabi</cp:lastModifiedBy>
  <cp:revision>288</cp:revision>
  <cp:lastPrinted>2020-08-31T12:19:30Z</cp:lastPrinted>
  <dcterms:created xsi:type="dcterms:W3CDTF">2017-01-04T16:45:44Z</dcterms:created>
  <dcterms:modified xsi:type="dcterms:W3CDTF">2020-09-28T17:28:59Z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0x01010098352AE41F046D4A8E0608EB23BC4D64</vt:lpwstr>
  </property>
</Properties>
</file>